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304" r:id="rId2"/>
    <p:sldId id="257" r:id="rId3"/>
    <p:sldId id="308" r:id="rId4"/>
    <p:sldId id="310" r:id="rId5"/>
    <p:sldId id="260" r:id="rId6"/>
    <p:sldId id="311" r:id="rId7"/>
    <p:sldId id="261" r:id="rId8"/>
    <p:sldId id="262" r:id="rId9"/>
    <p:sldId id="263" r:id="rId10"/>
    <p:sldId id="392" r:id="rId11"/>
    <p:sldId id="393" r:id="rId12"/>
    <p:sldId id="394" r:id="rId13"/>
    <p:sldId id="396" r:id="rId14"/>
    <p:sldId id="397" r:id="rId15"/>
    <p:sldId id="398" r:id="rId16"/>
    <p:sldId id="416" r:id="rId17"/>
    <p:sldId id="417" r:id="rId18"/>
    <p:sldId id="418" r:id="rId19"/>
    <p:sldId id="419" r:id="rId20"/>
    <p:sldId id="42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40" r:id="rId30"/>
    <p:sldId id="459" r:id="rId31"/>
    <p:sldId id="439" r:id="rId32"/>
    <p:sldId id="441" r:id="rId33"/>
    <p:sldId id="442" r:id="rId34"/>
    <p:sldId id="450" r:id="rId35"/>
    <p:sldId id="460" r:id="rId36"/>
    <p:sldId id="46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63" r:id="rId45"/>
    <p:sldId id="464" r:id="rId46"/>
    <p:sldId id="465" r:id="rId47"/>
    <p:sldId id="462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267" r:id="rId56"/>
    <p:sldId id="268" r:id="rId57"/>
    <p:sldId id="269" r:id="rId58"/>
    <p:sldId id="282" r:id="rId59"/>
    <p:sldId id="283" r:id="rId60"/>
    <p:sldId id="284" r:id="rId61"/>
    <p:sldId id="288" r:id="rId62"/>
    <p:sldId id="289" r:id="rId63"/>
    <p:sldId id="355" r:id="rId64"/>
    <p:sldId id="298" r:id="rId65"/>
    <p:sldId id="299" r:id="rId66"/>
    <p:sldId id="301" r:id="rId67"/>
    <p:sldId id="359" r:id="rId68"/>
    <p:sldId id="360" r:id="rId69"/>
    <p:sldId id="361" r:id="rId70"/>
    <p:sldId id="354" r:id="rId71"/>
    <p:sldId id="357" r:id="rId72"/>
    <p:sldId id="358" r:id="rId73"/>
    <p:sldId id="303" r:id="rId74"/>
    <p:sldId id="362" r:id="rId75"/>
    <p:sldId id="363" r:id="rId76"/>
    <p:sldId id="364" r:id="rId77"/>
    <p:sldId id="365" r:id="rId78"/>
    <p:sldId id="366" r:id="rId79"/>
    <p:sldId id="367" r:id="rId80"/>
    <p:sldId id="368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473" r:id="rId89"/>
    <p:sldId id="474" r:id="rId90"/>
    <p:sldId id="376" r:id="rId91"/>
    <p:sldId id="377" r:id="rId92"/>
    <p:sldId id="378" r:id="rId93"/>
    <p:sldId id="379" r:id="rId94"/>
    <p:sldId id="380" r:id="rId95"/>
    <p:sldId id="381" r:id="rId96"/>
    <p:sldId id="382" r:id="rId97"/>
    <p:sldId id="383" r:id="rId98"/>
    <p:sldId id="384" r:id="rId99"/>
    <p:sldId id="385" r:id="rId100"/>
    <p:sldId id="386" r:id="rId101"/>
    <p:sldId id="387" r:id="rId102"/>
    <p:sldId id="388" r:id="rId103"/>
    <p:sldId id="389" r:id="rId104"/>
    <p:sldId id="390" r:id="rId105"/>
    <p:sldId id="391" r:id="rId10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2460" autoAdjust="0"/>
    <p:restoredTop sz="94660"/>
  </p:normalViewPr>
  <p:slideViewPr>
    <p:cSldViewPr>
      <p:cViewPr varScale="1">
        <p:scale>
          <a:sx n="86" d="100"/>
          <a:sy n="86" d="100"/>
        </p:scale>
        <p:origin x="20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71960-D006-4F3C-AFBF-5C65C518D92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9D68442-C132-4753-A677-0BBB14C04984}">
      <dgm:prSet phldrT="[Texto]"/>
      <dgm:spPr/>
      <dgm:t>
        <a:bodyPr/>
        <a:lstStyle/>
        <a:p>
          <a:r>
            <a:rPr lang="es-MX" dirty="0" smtClean="0"/>
            <a:t>ORGANIZACIÓN</a:t>
          </a:r>
          <a:endParaRPr lang="es-MX" dirty="0"/>
        </a:p>
      </dgm:t>
    </dgm:pt>
    <dgm:pt modelId="{C9B4DC97-98CE-4481-B131-EBF8DB3E585D}" type="parTrans" cxnId="{715EC462-3B1C-4AEC-AA22-C96DE7319CB4}">
      <dgm:prSet/>
      <dgm:spPr/>
      <dgm:t>
        <a:bodyPr/>
        <a:lstStyle/>
        <a:p>
          <a:endParaRPr lang="es-MX"/>
        </a:p>
      </dgm:t>
    </dgm:pt>
    <dgm:pt modelId="{2BD601B6-E1DA-4949-84B7-870230983AEB}" type="sibTrans" cxnId="{715EC462-3B1C-4AEC-AA22-C96DE7319CB4}">
      <dgm:prSet/>
      <dgm:spPr/>
      <dgm:t>
        <a:bodyPr/>
        <a:lstStyle/>
        <a:p>
          <a:endParaRPr lang="es-MX"/>
        </a:p>
      </dgm:t>
    </dgm:pt>
    <dgm:pt modelId="{789922F9-FEF4-4190-AA02-3564203E8337}">
      <dgm:prSet phldrT="[Texto]"/>
      <dgm:spPr/>
      <dgm:t>
        <a:bodyPr/>
        <a:lstStyle/>
        <a:p>
          <a:r>
            <a:rPr lang="es-MX" dirty="0" smtClean="0"/>
            <a:t>ESTRUCTURA</a:t>
          </a:r>
          <a:endParaRPr lang="es-MX" dirty="0"/>
        </a:p>
      </dgm:t>
    </dgm:pt>
    <dgm:pt modelId="{B591D642-B194-4830-BB6F-6E1BAF60F718}" type="parTrans" cxnId="{9CA8A428-7C80-43A8-B0AB-3A4B8E04DA56}">
      <dgm:prSet/>
      <dgm:spPr/>
      <dgm:t>
        <a:bodyPr/>
        <a:lstStyle/>
        <a:p>
          <a:endParaRPr lang="es-MX"/>
        </a:p>
      </dgm:t>
    </dgm:pt>
    <dgm:pt modelId="{65A46F44-E09B-435F-9A72-3CAB3CD70C19}" type="sibTrans" cxnId="{9CA8A428-7C80-43A8-B0AB-3A4B8E04DA56}">
      <dgm:prSet/>
      <dgm:spPr/>
      <dgm:t>
        <a:bodyPr/>
        <a:lstStyle/>
        <a:p>
          <a:endParaRPr lang="es-MX"/>
        </a:p>
      </dgm:t>
    </dgm:pt>
    <dgm:pt modelId="{F9BB6F0B-A263-4BC6-A87E-676CA730323D}">
      <dgm:prSet phldrT="[Texto]"/>
      <dgm:spPr/>
      <dgm:t>
        <a:bodyPr/>
        <a:lstStyle/>
        <a:p>
          <a:r>
            <a:rPr lang="es-MX" dirty="0" smtClean="0"/>
            <a:t>FUNCIONAMIENTO</a:t>
          </a:r>
          <a:endParaRPr lang="es-MX" dirty="0"/>
        </a:p>
      </dgm:t>
    </dgm:pt>
    <dgm:pt modelId="{8A8E8FBA-EE2C-4683-9028-740919485344}" type="parTrans" cxnId="{3D92A942-585F-4971-83B8-CF017B8B848D}">
      <dgm:prSet/>
      <dgm:spPr/>
      <dgm:t>
        <a:bodyPr/>
        <a:lstStyle/>
        <a:p>
          <a:endParaRPr lang="es-MX"/>
        </a:p>
      </dgm:t>
    </dgm:pt>
    <dgm:pt modelId="{08D63151-34F5-4DBF-A5C0-075CA8623A3C}" type="sibTrans" cxnId="{3D92A942-585F-4971-83B8-CF017B8B848D}">
      <dgm:prSet/>
      <dgm:spPr/>
      <dgm:t>
        <a:bodyPr/>
        <a:lstStyle/>
        <a:p>
          <a:endParaRPr lang="es-MX"/>
        </a:p>
      </dgm:t>
    </dgm:pt>
    <dgm:pt modelId="{FE38BA43-5503-4061-A330-FE5A74ABCF72}" type="pres">
      <dgm:prSet presAssocID="{78871960-D006-4F3C-AFBF-5C65C518D9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F4DEAE-5B46-4DB0-B5D2-4AD54D15C40C}" type="pres">
      <dgm:prSet presAssocID="{F9D68442-C132-4753-A677-0BBB14C04984}" presName="parentLin" presStyleCnt="0"/>
      <dgm:spPr/>
    </dgm:pt>
    <dgm:pt modelId="{373FD023-EBA4-4069-99EE-0F9C53F17F82}" type="pres">
      <dgm:prSet presAssocID="{F9D68442-C132-4753-A677-0BBB14C04984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DBC62DA0-BD28-4626-9174-0E37D3268957}" type="pres">
      <dgm:prSet presAssocID="{F9D68442-C132-4753-A677-0BBB14C0498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C4A7217-80AF-4DD4-9558-D18EE3A4108B}" type="pres">
      <dgm:prSet presAssocID="{F9D68442-C132-4753-A677-0BBB14C04984}" presName="negativeSpace" presStyleCnt="0"/>
      <dgm:spPr/>
    </dgm:pt>
    <dgm:pt modelId="{A9F18BF6-F6A8-4314-BD60-EFBA69F85AEB}" type="pres">
      <dgm:prSet presAssocID="{F9D68442-C132-4753-A677-0BBB14C04984}" presName="childText" presStyleLbl="conFgAcc1" presStyleIdx="0" presStyleCnt="3">
        <dgm:presLayoutVars>
          <dgm:bulletEnabled val="1"/>
        </dgm:presLayoutVars>
      </dgm:prSet>
      <dgm:spPr/>
    </dgm:pt>
    <dgm:pt modelId="{1FD42324-25A6-478D-8EA2-968F353757A9}" type="pres">
      <dgm:prSet presAssocID="{2BD601B6-E1DA-4949-84B7-870230983AEB}" presName="spaceBetweenRectangles" presStyleCnt="0"/>
      <dgm:spPr/>
    </dgm:pt>
    <dgm:pt modelId="{D908780C-5DBE-46A7-AE91-F06C12D73F3A}" type="pres">
      <dgm:prSet presAssocID="{789922F9-FEF4-4190-AA02-3564203E8337}" presName="parentLin" presStyleCnt="0"/>
      <dgm:spPr/>
    </dgm:pt>
    <dgm:pt modelId="{84AC2630-A730-4016-8F5B-01E23814C6E7}" type="pres">
      <dgm:prSet presAssocID="{789922F9-FEF4-4190-AA02-3564203E8337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FB06EBD7-18EC-425F-BE31-F311E21C94F7}" type="pres">
      <dgm:prSet presAssocID="{789922F9-FEF4-4190-AA02-3564203E833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B33AF9-89C4-49C2-9EB3-CAEC3FBBD27D}" type="pres">
      <dgm:prSet presAssocID="{789922F9-FEF4-4190-AA02-3564203E8337}" presName="negativeSpace" presStyleCnt="0"/>
      <dgm:spPr/>
    </dgm:pt>
    <dgm:pt modelId="{68258959-162A-434B-AAB8-41966578C033}" type="pres">
      <dgm:prSet presAssocID="{789922F9-FEF4-4190-AA02-3564203E8337}" presName="childText" presStyleLbl="conFgAcc1" presStyleIdx="1" presStyleCnt="3">
        <dgm:presLayoutVars>
          <dgm:bulletEnabled val="1"/>
        </dgm:presLayoutVars>
      </dgm:prSet>
      <dgm:spPr/>
    </dgm:pt>
    <dgm:pt modelId="{2A79633C-98DD-4801-B459-7FD638D4A798}" type="pres">
      <dgm:prSet presAssocID="{65A46F44-E09B-435F-9A72-3CAB3CD70C19}" presName="spaceBetweenRectangles" presStyleCnt="0"/>
      <dgm:spPr/>
    </dgm:pt>
    <dgm:pt modelId="{4EA0D1AE-8370-476A-A618-3CB256B85886}" type="pres">
      <dgm:prSet presAssocID="{F9BB6F0B-A263-4BC6-A87E-676CA730323D}" presName="parentLin" presStyleCnt="0"/>
      <dgm:spPr/>
    </dgm:pt>
    <dgm:pt modelId="{29E4585E-B282-4C8A-A7E0-93F6606DB134}" type="pres">
      <dgm:prSet presAssocID="{F9BB6F0B-A263-4BC6-A87E-676CA730323D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E45F00F4-E45B-4B8C-96AE-415CA8F8B6B8}" type="pres">
      <dgm:prSet presAssocID="{F9BB6F0B-A263-4BC6-A87E-676CA73032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AFA3D0-2C64-4B0C-9FBC-59826F12AFB6}" type="pres">
      <dgm:prSet presAssocID="{F9BB6F0B-A263-4BC6-A87E-676CA730323D}" presName="negativeSpace" presStyleCnt="0"/>
      <dgm:spPr/>
    </dgm:pt>
    <dgm:pt modelId="{BC53A698-0C64-4A53-82BC-EA217C578DA4}" type="pres">
      <dgm:prSet presAssocID="{F9BB6F0B-A263-4BC6-A87E-676CA73032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11F52FF-5490-4C40-98CA-4A85EEBDCE8B}" type="presOf" srcId="{78871960-D006-4F3C-AFBF-5C65C518D924}" destId="{FE38BA43-5503-4061-A330-FE5A74ABCF72}" srcOrd="0" destOrd="0" presId="urn:microsoft.com/office/officeart/2005/8/layout/list1"/>
    <dgm:cxn modelId="{288404F5-8DB0-4889-ABCC-BE447B5F991F}" type="presOf" srcId="{F9BB6F0B-A263-4BC6-A87E-676CA730323D}" destId="{29E4585E-B282-4C8A-A7E0-93F6606DB134}" srcOrd="0" destOrd="0" presId="urn:microsoft.com/office/officeart/2005/8/layout/list1"/>
    <dgm:cxn modelId="{95B851A3-2AB1-4CD0-8E1E-1215565D000B}" type="presOf" srcId="{789922F9-FEF4-4190-AA02-3564203E8337}" destId="{84AC2630-A730-4016-8F5B-01E23814C6E7}" srcOrd="0" destOrd="0" presId="urn:microsoft.com/office/officeart/2005/8/layout/list1"/>
    <dgm:cxn modelId="{3AD53529-05D5-42C7-BC18-EC667DE04A12}" type="presOf" srcId="{F9BB6F0B-A263-4BC6-A87E-676CA730323D}" destId="{E45F00F4-E45B-4B8C-96AE-415CA8F8B6B8}" srcOrd="1" destOrd="0" presId="urn:microsoft.com/office/officeart/2005/8/layout/list1"/>
    <dgm:cxn modelId="{C6158AD2-7445-4E28-B6FD-6E877EAE2F62}" type="presOf" srcId="{F9D68442-C132-4753-A677-0BBB14C04984}" destId="{373FD023-EBA4-4069-99EE-0F9C53F17F82}" srcOrd="0" destOrd="0" presId="urn:microsoft.com/office/officeart/2005/8/layout/list1"/>
    <dgm:cxn modelId="{84FF8248-C63A-4B58-A1E1-038081879760}" type="presOf" srcId="{F9D68442-C132-4753-A677-0BBB14C04984}" destId="{DBC62DA0-BD28-4626-9174-0E37D3268957}" srcOrd="1" destOrd="0" presId="urn:microsoft.com/office/officeart/2005/8/layout/list1"/>
    <dgm:cxn modelId="{C8A72F48-D45C-4329-90FA-340CB0891623}" type="presOf" srcId="{789922F9-FEF4-4190-AA02-3564203E8337}" destId="{FB06EBD7-18EC-425F-BE31-F311E21C94F7}" srcOrd="1" destOrd="0" presId="urn:microsoft.com/office/officeart/2005/8/layout/list1"/>
    <dgm:cxn modelId="{715EC462-3B1C-4AEC-AA22-C96DE7319CB4}" srcId="{78871960-D006-4F3C-AFBF-5C65C518D924}" destId="{F9D68442-C132-4753-A677-0BBB14C04984}" srcOrd="0" destOrd="0" parTransId="{C9B4DC97-98CE-4481-B131-EBF8DB3E585D}" sibTransId="{2BD601B6-E1DA-4949-84B7-870230983AEB}"/>
    <dgm:cxn modelId="{3D92A942-585F-4971-83B8-CF017B8B848D}" srcId="{78871960-D006-4F3C-AFBF-5C65C518D924}" destId="{F9BB6F0B-A263-4BC6-A87E-676CA730323D}" srcOrd="2" destOrd="0" parTransId="{8A8E8FBA-EE2C-4683-9028-740919485344}" sibTransId="{08D63151-34F5-4DBF-A5C0-075CA8623A3C}"/>
    <dgm:cxn modelId="{9CA8A428-7C80-43A8-B0AB-3A4B8E04DA56}" srcId="{78871960-D006-4F3C-AFBF-5C65C518D924}" destId="{789922F9-FEF4-4190-AA02-3564203E8337}" srcOrd="1" destOrd="0" parTransId="{B591D642-B194-4830-BB6F-6E1BAF60F718}" sibTransId="{65A46F44-E09B-435F-9A72-3CAB3CD70C19}"/>
    <dgm:cxn modelId="{663CB3F0-C01E-4D2C-9EDB-D851D60FE985}" type="presParOf" srcId="{FE38BA43-5503-4061-A330-FE5A74ABCF72}" destId="{2BF4DEAE-5B46-4DB0-B5D2-4AD54D15C40C}" srcOrd="0" destOrd="0" presId="urn:microsoft.com/office/officeart/2005/8/layout/list1"/>
    <dgm:cxn modelId="{04A38606-8744-4528-B3BF-2DD9F333E671}" type="presParOf" srcId="{2BF4DEAE-5B46-4DB0-B5D2-4AD54D15C40C}" destId="{373FD023-EBA4-4069-99EE-0F9C53F17F82}" srcOrd="0" destOrd="0" presId="urn:microsoft.com/office/officeart/2005/8/layout/list1"/>
    <dgm:cxn modelId="{FB86C5AD-0564-4B20-94D1-6F2CF917AAB8}" type="presParOf" srcId="{2BF4DEAE-5B46-4DB0-B5D2-4AD54D15C40C}" destId="{DBC62DA0-BD28-4626-9174-0E37D3268957}" srcOrd="1" destOrd="0" presId="urn:microsoft.com/office/officeart/2005/8/layout/list1"/>
    <dgm:cxn modelId="{210EA334-E6CC-4F4B-ADC9-C1D6A1BDD6FA}" type="presParOf" srcId="{FE38BA43-5503-4061-A330-FE5A74ABCF72}" destId="{5C4A7217-80AF-4DD4-9558-D18EE3A4108B}" srcOrd="1" destOrd="0" presId="urn:microsoft.com/office/officeart/2005/8/layout/list1"/>
    <dgm:cxn modelId="{A7DED219-3E75-49FB-A7A1-712CB4607731}" type="presParOf" srcId="{FE38BA43-5503-4061-A330-FE5A74ABCF72}" destId="{A9F18BF6-F6A8-4314-BD60-EFBA69F85AEB}" srcOrd="2" destOrd="0" presId="urn:microsoft.com/office/officeart/2005/8/layout/list1"/>
    <dgm:cxn modelId="{FC3335B7-3EBD-4E39-A9FB-4E0568B6B02E}" type="presParOf" srcId="{FE38BA43-5503-4061-A330-FE5A74ABCF72}" destId="{1FD42324-25A6-478D-8EA2-968F353757A9}" srcOrd="3" destOrd="0" presId="urn:microsoft.com/office/officeart/2005/8/layout/list1"/>
    <dgm:cxn modelId="{A62881AF-C26D-4E27-A932-61DC5B3484A7}" type="presParOf" srcId="{FE38BA43-5503-4061-A330-FE5A74ABCF72}" destId="{D908780C-5DBE-46A7-AE91-F06C12D73F3A}" srcOrd="4" destOrd="0" presId="urn:microsoft.com/office/officeart/2005/8/layout/list1"/>
    <dgm:cxn modelId="{CCD89BEB-2C46-440A-BD43-CC174FFEDBF9}" type="presParOf" srcId="{D908780C-5DBE-46A7-AE91-F06C12D73F3A}" destId="{84AC2630-A730-4016-8F5B-01E23814C6E7}" srcOrd="0" destOrd="0" presId="urn:microsoft.com/office/officeart/2005/8/layout/list1"/>
    <dgm:cxn modelId="{22945119-08E9-48B9-B603-3D8541769D64}" type="presParOf" srcId="{D908780C-5DBE-46A7-AE91-F06C12D73F3A}" destId="{FB06EBD7-18EC-425F-BE31-F311E21C94F7}" srcOrd="1" destOrd="0" presId="urn:microsoft.com/office/officeart/2005/8/layout/list1"/>
    <dgm:cxn modelId="{7F4FAD0E-37AA-4E64-BDA9-A22D7D24A576}" type="presParOf" srcId="{FE38BA43-5503-4061-A330-FE5A74ABCF72}" destId="{60B33AF9-89C4-49C2-9EB3-CAEC3FBBD27D}" srcOrd="5" destOrd="0" presId="urn:microsoft.com/office/officeart/2005/8/layout/list1"/>
    <dgm:cxn modelId="{FAEC7760-4756-49B4-9D43-18AE99BBBDC1}" type="presParOf" srcId="{FE38BA43-5503-4061-A330-FE5A74ABCF72}" destId="{68258959-162A-434B-AAB8-41966578C033}" srcOrd="6" destOrd="0" presId="urn:microsoft.com/office/officeart/2005/8/layout/list1"/>
    <dgm:cxn modelId="{821E96E9-D0B8-44AA-A57A-306B3F0A0AC2}" type="presParOf" srcId="{FE38BA43-5503-4061-A330-FE5A74ABCF72}" destId="{2A79633C-98DD-4801-B459-7FD638D4A798}" srcOrd="7" destOrd="0" presId="urn:microsoft.com/office/officeart/2005/8/layout/list1"/>
    <dgm:cxn modelId="{9E1D79CE-C574-40C7-B70B-A1E5D66787FB}" type="presParOf" srcId="{FE38BA43-5503-4061-A330-FE5A74ABCF72}" destId="{4EA0D1AE-8370-476A-A618-3CB256B85886}" srcOrd="8" destOrd="0" presId="urn:microsoft.com/office/officeart/2005/8/layout/list1"/>
    <dgm:cxn modelId="{02BA295D-5E7C-470C-B7F9-8506E471EDA8}" type="presParOf" srcId="{4EA0D1AE-8370-476A-A618-3CB256B85886}" destId="{29E4585E-B282-4C8A-A7E0-93F6606DB134}" srcOrd="0" destOrd="0" presId="urn:microsoft.com/office/officeart/2005/8/layout/list1"/>
    <dgm:cxn modelId="{FAA55BB3-0957-4104-870C-38C5AD731CDE}" type="presParOf" srcId="{4EA0D1AE-8370-476A-A618-3CB256B85886}" destId="{E45F00F4-E45B-4B8C-96AE-415CA8F8B6B8}" srcOrd="1" destOrd="0" presId="urn:microsoft.com/office/officeart/2005/8/layout/list1"/>
    <dgm:cxn modelId="{F0D04F89-CAB9-4BEC-ADC3-49989DE59896}" type="presParOf" srcId="{FE38BA43-5503-4061-A330-FE5A74ABCF72}" destId="{58AFA3D0-2C64-4B0C-9FBC-59826F12AFB6}" srcOrd="9" destOrd="0" presId="urn:microsoft.com/office/officeart/2005/8/layout/list1"/>
    <dgm:cxn modelId="{3F23B568-8260-4F98-8675-6ED500DAF51C}" type="presParOf" srcId="{FE38BA43-5503-4061-A330-FE5A74ABCF72}" destId="{BC53A698-0C64-4A53-82BC-EA217C578DA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18BF6-F6A8-4314-BD60-EFBA69F85AEB}">
      <dsp:nvSpPr>
        <dsp:cNvPr id="0" name=""/>
        <dsp:cNvSpPr/>
      </dsp:nvSpPr>
      <dsp:spPr>
        <a:xfrm>
          <a:off x="0" y="464019"/>
          <a:ext cx="671036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62DA0-BD28-4626-9174-0E37D3268957}">
      <dsp:nvSpPr>
        <dsp:cNvPr id="0" name=""/>
        <dsp:cNvSpPr/>
      </dsp:nvSpPr>
      <dsp:spPr>
        <a:xfrm>
          <a:off x="335518" y="6459"/>
          <a:ext cx="4697253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45" tIns="0" rIns="177545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ORGANIZACIÓN</a:t>
          </a:r>
          <a:endParaRPr lang="es-MX" sz="3100" kern="1200" dirty="0"/>
        </a:p>
      </dsp:txBody>
      <dsp:txXfrm>
        <a:off x="380190" y="51131"/>
        <a:ext cx="4607909" cy="825776"/>
      </dsp:txXfrm>
    </dsp:sp>
    <dsp:sp modelId="{68258959-162A-434B-AAB8-41966578C033}">
      <dsp:nvSpPr>
        <dsp:cNvPr id="0" name=""/>
        <dsp:cNvSpPr/>
      </dsp:nvSpPr>
      <dsp:spPr>
        <a:xfrm>
          <a:off x="0" y="1870179"/>
          <a:ext cx="671036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6EBD7-18EC-425F-BE31-F311E21C94F7}">
      <dsp:nvSpPr>
        <dsp:cNvPr id="0" name=""/>
        <dsp:cNvSpPr/>
      </dsp:nvSpPr>
      <dsp:spPr>
        <a:xfrm>
          <a:off x="335518" y="1412619"/>
          <a:ext cx="4697253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45" tIns="0" rIns="177545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ESTRUCTURA</a:t>
          </a:r>
          <a:endParaRPr lang="es-MX" sz="3100" kern="1200" dirty="0"/>
        </a:p>
      </dsp:txBody>
      <dsp:txXfrm>
        <a:off x="380190" y="1457291"/>
        <a:ext cx="4607909" cy="825776"/>
      </dsp:txXfrm>
    </dsp:sp>
    <dsp:sp modelId="{BC53A698-0C64-4A53-82BC-EA217C578DA4}">
      <dsp:nvSpPr>
        <dsp:cNvPr id="0" name=""/>
        <dsp:cNvSpPr/>
      </dsp:nvSpPr>
      <dsp:spPr>
        <a:xfrm>
          <a:off x="0" y="3276340"/>
          <a:ext cx="671036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F00F4-E45B-4B8C-96AE-415CA8F8B6B8}">
      <dsp:nvSpPr>
        <dsp:cNvPr id="0" name=""/>
        <dsp:cNvSpPr/>
      </dsp:nvSpPr>
      <dsp:spPr>
        <a:xfrm>
          <a:off x="335518" y="2818780"/>
          <a:ext cx="4697253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45" tIns="0" rIns="177545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kern="1200" dirty="0" smtClean="0"/>
            <a:t>FUNCIONAMIENTO</a:t>
          </a:r>
          <a:endParaRPr lang="es-MX" sz="3100" kern="1200" dirty="0"/>
        </a:p>
      </dsp:txBody>
      <dsp:txXfrm>
        <a:off x="380190" y="2863452"/>
        <a:ext cx="4607909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F01CC-7B30-48EE-B6B2-219272D77075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51CE2-1C57-4259-8488-3EDC3545E4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160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298352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1220334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783F95-D8A0-4B24-A8BB-FE11506EB3B7}" type="slidenum">
              <a:rPr lang="en-US" altLang="es-PE"/>
              <a:pPr/>
              <a:t>35</a:t>
            </a:fld>
            <a:endParaRPr lang="en-US" altLang="es-PE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149579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74F2173-C276-469E-B3A3-9A81BA5AB405}" type="slidenum">
              <a:rPr lang="en-US" altLang="es-PE"/>
              <a:pPr/>
              <a:t>36</a:t>
            </a:fld>
            <a:endParaRPr lang="en-US" altLang="es-PE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190133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PE" smtClean="0">
              <a:latin typeface="Arial" panose="020B0604020202020204" pitchFamily="34" charset="0"/>
            </a:endParaRPr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A531A9-D531-4F68-A869-7974C802A067}" type="slidenum">
              <a:rPr lang="es-CL" altLang="es-PE" sz="1200" b="0"/>
              <a:pPr eaLnBrk="1" hangingPunct="1"/>
              <a:t>45</a:t>
            </a:fld>
            <a:endParaRPr lang="es-CL" altLang="es-PE" sz="1200" b="0"/>
          </a:p>
        </p:txBody>
      </p:sp>
    </p:spTree>
    <p:extLst>
      <p:ext uri="{BB962C8B-B14F-4D97-AF65-F5344CB8AC3E}">
        <p14:creationId xmlns:p14="http://schemas.microsoft.com/office/powerpoint/2010/main" val="3208773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PE" smtClean="0">
              <a:latin typeface="Arial" panose="020B0604020202020204" pitchFamily="34" charset="0"/>
            </a:endParaRPr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ED56690-BB37-499B-87E4-708B754F4B5D}" type="slidenum">
              <a:rPr lang="es-CL" altLang="es-PE" sz="1200" b="0"/>
              <a:pPr eaLnBrk="1" hangingPunct="1"/>
              <a:t>46</a:t>
            </a:fld>
            <a:endParaRPr lang="es-CL" altLang="es-PE" sz="1200" b="0"/>
          </a:p>
        </p:txBody>
      </p:sp>
    </p:spTree>
    <p:extLst>
      <p:ext uri="{BB962C8B-B14F-4D97-AF65-F5344CB8AC3E}">
        <p14:creationId xmlns:p14="http://schemas.microsoft.com/office/powerpoint/2010/main" val="4265162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L" altLang="es-PE" smtClean="0">
              <a:latin typeface="Arial" pitchFamily="34" charset="0"/>
            </a:endParaRPr>
          </a:p>
        </p:txBody>
      </p:sp>
      <p:sp>
        <p:nvSpPr>
          <p:cNvPr id="276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FC569D6-3D9B-46FB-9AE3-92760FE044D6}" type="slidenum">
              <a:rPr lang="es-CL" altLang="es-PE">
                <a:latin typeface="Arial" pitchFamily="34" charset="0"/>
              </a:rPr>
              <a:pPr/>
              <a:t>47</a:t>
            </a:fld>
            <a:endParaRPr lang="es-CL" altLang="es-P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8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fld id="{C8AC933A-49C5-4ADF-9A9C-3172A43A8C90}" type="slidenum">
              <a:rPr lang="es-ES_tradnl" altLang="es-PE" sz="1200">
                <a:solidFill>
                  <a:schemeClr val="tx1"/>
                </a:solidFill>
              </a:rPr>
              <a:pPr/>
              <a:t>50</a:t>
            </a:fld>
            <a:endParaRPr lang="es-ES_tradnl" altLang="es-PE" sz="120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4133555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defTabSz="923925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defTabSz="9239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fld id="{155A74C0-F073-42E1-BE6C-3788A0F56142}" type="slidenum">
              <a:rPr lang="es-ES_tradnl" altLang="es-PE" sz="1200">
                <a:solidFill>
                  <a:schemeClr val="tx1"/>
                </a:solidFill>
              </a:rPr>
              <a:pPr/>
              <a:t>51</a:t>
            </a:fld>
            <a:endParaRPr lang="es-ES_tradnl" altLang="es-PE" sz="1200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2093690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893B0-E89F-4C45-9C36-2B25BBF5C255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6943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13282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3088596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607322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5" y="4343144"/>
            <a:ext cx="5483831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MX" smtClean="0"/>
          </a:p>
        </p:txBody>
      </p:sp>
    </p:spTree>
    <p:extLst>
      <p:ext uri="{BB962C8B-B14F-4D97-AF65-F5344CB8AC3E}">
        <p14:creationId xmlns:p14="http://schemas.microsoft.com/office/powerpoint/2010/main" val="2011514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851352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CA6EF7-B7D2-4771-92B3-1817A1910E0E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3884916" y="8684826"/>
            <a:ext cx="2971479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5A4E61-EEF5-4E33-B9E3-B059285B48A2}" type="slidenum">
              <a:rPr lang="es-ES" altLang="es-MX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61</a:t>
            </a:fld>
            <a:endParaRPr lang="es-ES" altLang="es-MX">
              <a:latin typeface="Times New Roman" pitchFamily="18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MX" smtClean="0"/>
          </a:p>
        </p:txBody>
      </p:sp>
    </p:spTree>
    <p:extLst>
      <p:ext uri="{BB962C8B-B14F-4D97-AF65-F5344CB8AC3E}">
        <p14:creationId xmlns:p14="http://schemas.microsoft.com/office/powerpoint/2010/main" val="3010084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E8DE47-AABE-43E7-8DD5-39418FDDACF4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39267" name="Rectangle 7"/>
          <p:cNvSpPr txBox="1">
            <a:spLocks noGrp="1" noChangeArrowheads="1"/>
          </p:cNvSpPr>
          <p:nvPr/>
        </p:nvSpPr>
        <p:spPr bwMode="auto">
          <a:xfrm>
            <a:off x="3884916" y="8684826"/>
            <a:ext cx="2971479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7C2885-F439-45F5-B8D7-F3C7608D9B8A}" type="slidenum">
              <a:rPr lang="es-ES" altLang="es-MX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62</a:t>
            </a:fld>
            <a:endParaRPr lang="es-ES" altLang="es-MX">
              <a:latin typeface="Times New Roman" pitchFamily="18" charset="0"/>
            </a:endParaRPr>
          </a:p>
        </p:txBody>
      </p:sp>
      <p:sp>
        <p:nvSpPr>
          <p:cNvPr id="139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MX" smtClean="0"/>
          </a:p>
        </p:txBody>
      </p:sp>
    </p:spTree>
    <p:extLst>
      <p:ext uri="{BB962C8B-B14F-4D97-AF65-F5344CB8AC3E}">
        <p14:creationId xmlns:p14="http://schemas.microsoft.com/office/powerpoint/2010/main" val="2782495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A36D4D-88FD-454C-A743-8C29030E6456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4916" y="8684826"/>
            <a:ext cx="2971479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04CBC0-2943-40AD-9270-5E7C856643A2}" type="slidenum">
              <a:rPr lang="es-ES" altLang="es-MX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s-ES" altLang="es-MX">
              <a:latin typeface="Times New Roman" pitchFamily="18" charset="0"/>
            </a:endParaRPr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MX" smtClean="0"/>
          </a:p>
        </p:txBody>
      </p:sp>
    </p:spTree>
    <p:extLst>
      <p:ext uri="{BB962C8B-B14F-4D97-AF65-F5344CB8AC3E}">
        <p14:creationId xmlns:p14="http://schemas.microsoft.com/office/powerpoint/2010/main" val="1294657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147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60E6CF-5CB6-4474-9665-0F93B371D036}" type="slidenum">
              <a:rPr lang="en-US" altLang="es-MX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66</a:t>
            </a:fld>
            <a:endParaRPr lang="en-US" altLang="es-MX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721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81AB1-AC4A-4318-AED4-F35A57E6DE5F}" type="slidenum">
              <a:rPr lang="es-ES" smtClean="0"/>
              <a:pPr>
                <a:defRPr/>
              </a:pPr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262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4A6FB1-1BE9-4196-BEF7-FC72E4BCEE5E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104350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3DF4FD-DC57-4264-9699-D201588785FA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229535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913669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B5D79F-4663-4910-8C0E-CF04598ABC21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1636080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EC553B-6340-4611-B54E-DEEE5EF2119A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3527858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C1D376-34B5-453F-8C66-3921255DFB85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3911562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A4ABC2-9E5F-4329-B421-C20F3F952097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232099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4CA453-B3C1-4666-A491-0F2128BD5CFD}" type="slidenum">
              <a:rPr lang="es-ES" altLang="es-MX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87</a:t>
            </a:fld>
            <a:endParaRPr lang="es-ES" altLang="es-MX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329609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157834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293110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8D34AD2-E714-486E-8CDD-79EE17D3BB55}" type="slidenum">
              <a:rPr lang="es-ES" altLang="es-MX">
                <a:latin typeface="Arial" pitchFamily="34" charset="0"/>
              </a:rPr>
              <a:pPr/>
              <a:t>23</a:t>
            </a:fld>
            <a:endParaRPr lang="es-ES" altLang="es-MX">
              <a:latin typeface="Arial" pitchFamily="34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42" y="4343144"/>
            <a:ext cx="5027916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E" altLang="es-MX" smtClean="0"/>
          </a:p>
        </p:txBody>
      </p:sp>
    </p:spTree>
    <p:extLst>
      <p:ext uri="{BB962C8B-B14F-4D97-AF65-F5344CB8AC3E}">
        <p14:creationId xmlns:p14="http://schemas.microsoft.com/office/powerpoint/2010/main" val="129915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58AE1E7-E484-4394-806E-4CF08ED8CEF2}" type="slidenum">
              <a:rPr lang="es-ES" altLang="es-MX">
                <a:latin typeface="Arial" pitchFamily="34" charset="0"/>
              </a:rPr>
              <a:pPr/>
              <a:t>25</a:t>
            </a:fld>
            <a:endParaRPr lang="es-ES" altLang="es-MX">
              <a:latin typeface="Arial" pitchFamily="34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42" y="4343144"/>
            <a:ext cx="5027916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E" altLang="es-MX" smtClean="0"/>
          </a:p>
        </p:txBody>
      </p:sp>
    </p:spTree>
    <p:extLst>
      <p:ext uri="{BB962C8B-B14F-4D97-AF65-F5344CB8AC3E}">
        <p14:creationId xmlns:p14="http://schemas.microsoft.com/office/powerpoint/2010/main" val="3878709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98E2650-E11C-496B-BB5E-AD15B768E1BD}" type="slidenum">
              <a:rPr lang="es-ES" altLang="es-MX">
                <a:latin typeface="Arial" pitchFamily="34" charset="0"/>
              </a:rPr>
              <a:pPr/>
              <a:t>28</a:t>
            </a:fld>
            <a:endParaRPr lang="es-ES" altLang="es-MX">
              <a:latin typeface="Arial" pitchFamily="34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2589133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89897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7639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12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153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s-P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1B0682-DCFE-4F6A-9181-2AB8F9F14003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2599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581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378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80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038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09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775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656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998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2350D-6253-4C45-B0FE-FCC7801318DC}" type="datetimeFigureOut">
              <a:rPr lang="es-MX" smtClean="0"/>
              <a:t>17/07/2020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7E43-6ACC-41A5-8D59-CC8BB7631F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023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11" Type="http://schemas.openxmlformats.org/officeDocument/2006/relationships/image" Target="../media/image21.gif"/><Relationship Id="rId5" Type="http://schemas.openxmlformats.org/officeDocument/2006/relationships/image" Target="../media/image15.wmf"/><Relationship Id="rId10" Type="http://schemas.openxmlformats.org/officeDocument/2006/relationships/image" Target="../media/image20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9899" y="2780928"/>
            <a:ext cx="8436558" cy="201622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" altLang="es-MX" b="1" i="1" dirty="0" smtClean="0">
                <a:solidFill>
                  <a:srgbClr val="0000FF"/>
                </a:solidFill>
              </a:rPr>
              <a:t> SESION </a:t>
            </a:r>
            <a:br>
              <a:rPr lang="es-ES" altLang="es-MX" b="1" i="1" dirty="0" smtClean="0">
                <a:solidFill>
                  <a:srgbClr val="0000FF"/>
                </a:solidFill>
              </a:rPr>
            </a:br>
            <a:r>
              <a:rPr lang="es-ES_tradnl" altLang="es-MX" sz="3200" b="1" dirty="0" smtClean="0"/>
              <a:t>GESTIÓN PÚBLICA </a:t>
            </a:r>
            <a:r>
              <a:rPr lang="es-PE" sz="3200" b="1" dirty="0" smtClean="0"/>
              <a:t> </a:t>
            </a:r>
            <a:br>
              <a:rPr lang="es-PE" sz="3200" b="1" dirty="0" smtClean="0"/>
            </a:br>
            <a:r>
              <a:rPr lang="es-PE" sz="3200" b="1" dirty="0" smtClean="0"/>
              <a:t>Con </a:t>
            </a:r>
            <a:r>
              <a:rPr lang="es-PE" sz="3200" b="1" dirty="0"/>
              <a:t>énfasis en </a:t>
            </a:r>
            <a:r>
              <a:rPr lang="es-PE" sz="3200" b="1" dirty="0" smtClean="0"/>
              <a:t>la </a:t>
            </a:r>
            <a:r>
              <a:rPr lang="es-PE" sz="3200" b="1" dirty="0"/>
              <a:t>Gestión Pública por </a:t>
            </a:r>
            <a:r>
              <a:rPr lang="es-PE" sz="3200" b="1" dirty="0" smtClean="0"/>
              <a:t>Resultados</a:t>
            </a:r>
            <a:endParaRPr lang="es-ES" altLang="es-MX" sz="3200" b="1" i="1" dirty="0" smtClean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90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9"/>
          <p:cNvSpPr txBox="1">
            <a:spLocks noChangeArrowheads="1"/>
          </p:cNvSpPr>
          <p:nvPr/>
        </p:nvSpPr>
        <p:spPr bwMode="auto">
          <a:xfrm>
            <a:off x="7542610" y="5876927"/>
            <a:ext cx="270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021334CF-BED5-4DAA-93EE-1F256B547176}" type="slidenum">
              <a:rPr lang="es-ES" altLang="es-MX" sz="1200">
                <a:latin typeface="Arial" panose="020B0604020202020204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10</a:t>
            </a:fld>
            <a:endParaRPr lang="es-ES" altLang="es-MX" sz="1200">
              <a:latin typeface="Arial" panose="020B0604020202020204" pitchFamily="34" charset="0"/>
            </a:endParaRPr>
          </a:p>
        </p:txBody>
      </p:sp>
      <p:pic>
        <p:nvPicPr>
          <p:cNvPr id="220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06" y="404815"/>
            <a:ext cx="6478191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0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20938"/>
            <a:ext cx="7777163" cy="15113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MX" altLang="es-MX" sz="3600" b="1" dirty="0" smtClean="0"/>
              <a:t>LINEAMIENTOS:</a:t>
            </a:r>
            <a:br>
              <a:rPr lang="es-MX" altLang="es-MX" sz="3600" b="1" dirty="0" smtClean="0"/>
            </a:br>
            <a:r>
              <a:rPr lang="es-MX" altLang="es-MX" sz="3600" b="1" dirty="0" smtClean="0"/>
              <a:t>Para los Entes Rectores de Sistemas Administrativos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1056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11" t="15548" r="59962" b="10625"/>
          <a:stretch/>
        </p:blipFill>
        <p:spPr>
          <a:xfrm>
            <a:off x="683568" y="332655"/>
            <a:ext cx="7992888" cy="646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32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20938"/>
            <a:ext cx="7777163" cy="1511300"/>
          </a:xfrm>
          <a:solidFill>
            <a:srgbClr val="FFFF00"/>
          </a:solidFill>
        </p:spPr>
        <p:txBody>
          <a:bodyPr/>
          <a:lstStyle/>
          <a:p>
            <a:r>
              <a:rPr lang="es-MX" altLang="es-MX" sz="3600" b="1" smtClean="0"/>
              <a:t>ROL DEL ENTE RECTOR:</a:t>
            </a:r>
            <a:br>
              <a:rPr lang="es-MX" altLang="es-MX" sz="3600" b="1" smtClean="0"/>
            </a:br>
            <a:r>
              <a:rPr lang="es-MX" altLang="es-MX" sz="3600" b="1" smtClean="0"/>
              <a:t>Secretaría de Gestión Pública - PCM</a:t>
            </a:r>
            <a:endParaRPr lang="es-ES" altLang="es-MX" sz="3600" b="1" smtClean="0"/>
          </a:p>
        </p:txBody>
      </p:sp>
    </p:spTree>
    <p:extLst>
      <p:ext uri="{BB962C8B-B14F-4D97-AF65-F5344CB8AC3E}">
        <p14:creationId xmlns:p14="http://schemas.microsoft.com/office/powerpoint/2010/main" val="25959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0" t="14375" r="18945" b="10484"/>
          <a:stretch>
            <a:fillRect/>
          </a:stretch>
        </p:blipFill>
        <p:spPr bwMode="auto">
          <a:xfrm>
            <a:off x="468313" y="476250"/>
            <a:ext cx="4248150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37917" r="19312" b="17291"/>
          <a:stretch>
            <a:fillRect/>
          </a:stretch>
        </p:blipFill>
        <p:spPr bwMode="auto">
          <a:xfrm>
            <a:off x="4716463" y="906463"/>
            <a:ext cx="3848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4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t="20209" r="48814" b="29637"/>
          <a:stretch>
            <a:fillRect/>
          </a:stretch>
        </p:blipFill>
        <p:spPr bwMode="auto">
          <a:xfrm>
            <a:off x="179388" y="1408113"/>
            <a:ext cx="4313237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22292" r="48946" b="31458"/>
          <a:stretch>
            <a:fillRect/>
          </a:stretch>
        </p:blipFill>
        <p:spPr bwMode="auto">
          <a:xfrm>
            <a:off x="4492625" y="1768475"/>
            <a:ext cx="447198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1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280400" cy="32670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ES" altLang="es-MX" b="1" u="sng" smtClean="0">
                <a:latin typeface="Arial Black" pitchFamily="34" charset="0"/>
              </a:rPr>
              <a:t>FIN DE SESIÓN</a:t>
            </a:r>
            <a:br>
              <a:rPr lang="es-ES" altLang="es-MX" b="1" u="sng" smtClean="0">
                <a:latin typeface="Arial Black" pitchFamily="34" charset="0"/>
              </a:rPr>
            </a:br>
            <a:endParaRPr lang="es-ES" altLang="es-MX" sz="3600" b="1" i="1" smtClean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79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485900" y="44450"/>
            <a:ext cx="6172200" cy="1143000"/>
          </a:xfrm>
        </p:spPr>
        <p:txBody>
          <a:bodyPr/>
          <a:lstStyle/>
          <a:p>
            <a:pPr eaLnBrk="1" hangingPunct="1"/>
            <a:r>
              <a:rPr lang="es-MX" altLang="es-MX" sz="3200" b="1" dirty="0"/>
              <a:t>La Rectoría desde los Sistemas Administrativos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1485900" y="1052514"/>
            <a:ext cx="6172200" cy="5400823"/>
          </a:xfrm>
        </p:spPr>
        <p:txBody>
          <a:bodyPr>
            <a:normAutofit fontScale="85000" lnSpcReduction="20000"/>
          </a:bodyPr>
          <a:lstStyle/>
          <a:p>
            <a:pPr algn="just" eaLnBrk="1" hangingPunct="1"/>
            <a:r>
              <a:rPr lang="es-MX" altLang="es-MX" sz="2000" b="1" dirty="0">
                <a:solidFill>
                  <a:srgbClr val="FF0000"/>
                </a:solidFill>
              </a:rPr>
              <a:t>Art. 22° LOPE (22.2):  </a:t>
            </a:r>
            <a:r>
              <a:rPr lang="es-MX" altLang="es-MX" sz="2000" dirty="0"/>
              <a:t>Los Ministerios diseñan, establecen, ejecutan y supervisan políticas nacionales y sectoriales, </a:t>
            </a:r>
            <a:r>
              <a:rPr lang="es-MX" altLang="es-MX" sz="2000" b="1" u="sng" dirty="0"/>
              <a:t>asumiendo la rectoría respecto de ellas.</a:t>
            </a:r>
          </a:p>
          <a:p>
            <a:pPr marL="0" indent="0" algn="just">
              <a:buNone/>
            </a:pPr>
            <a:r>
              <a:rPr lang="es-MX" altLang="es-MX" sz="2000" b="1" u="sng" dirty="0"/>
              <a:t>_______________________________________________________________</a:t>
            </a:r>
          </a:p>
          <a:p>
            <a:pPr marL="0" indent="0" algn="just">
              <a:buNone/>
            </a:pPr>
            <a:endParaRPr lang="es-MX" altLang="es-MX" sz="2000" b="1" u="sng" dirty="0"/>
          </a:p>
          <a:p>
            <a:pPr algn="just" eaLnBrk="1" hangingPunct="1">
              <a:buFont typeface="Arial" pitchFamily="34" charset="0"/>
              <a:buNone/>
            </a:pPr>
            <a:endParaRPr lang="es-MX" altLang="es-MX" sz="1000" b="1" u="sng" dirty="0"/>
          </a:p>
          <a:p>
            <a:pPr algn="just" eaLnBrk="1" hangingPunct="1"/>
            <a:r>
              <a:rPr lang="es-MX" altLang="es-MX" sz="2000" b="1" dirty="0">
                <a:solidFill>
                  <a:srgbClr val="C00000"/>
                </a:solidFill>
              </a:rPr>
              <a:t>Artículo 44° (LOPE, Titulo V. Sistemas)</a:t>
            </a:r>
            <a:r>
              <a:rPr lang="es-MX" altLang="es-MX" sz="2000" dirty="0">
                <a:solidFill>
                  <a:srgbClr val="C00000"/>
                </a:solidFill>
              </a:rPr>
              <a:t>.- </a:t>
            </a:r>
            <a:r>
              <a:rPr lang="es-MX" altLang="es-MX" sz="2000" b="1" dirty="0"/>
              <a:t>Entes Rectores: </a:t>
            </a:r>
            <a:r>
              <a:rPr lang="es-MX" altLang="es-MX" sz="2000" dirty="0"/>
              <a:t>Los </a:t>
            </a:r>
            <a:r>
              <a:rPr lang="es-MX" altLang="es-MX" sz="2000" b="1" u="sng" dirty="0"/>
              <a:t>Sistemas están a cargo de un Ente Rector </a:t>
            </a:r>
            <a:r>
              <a:rPr lang="es-MX" altLang="es-MX" sz="2000" dirty="0"/>
              <a:t>que se constituye en su </a:t>
            </a:r>
            <a:r>
              <a:rPr lang="es-MX" altLang="es-MX" sz="2000" u="sng" dirty="0"/>
              <a:t>autoridad técnico-normativa a nivel nacional</a:t>
            </a:r>
            <a:r>
              <a:rPr lang="es-MX" altLang="es-MX" sz="2000" dirty="0"/>
              <a:t>; dicta las normas y establece los procedimientos relacionados con su ámbito; </a:t>
            </a:r>
            <a:r>
              <a:rPr lang="es-MX" altLang="es-MX" sz="2000" u="sng" dirty="0"/>
              <a:t>coordina su operación técnica y es responsable de su correcto funcionamiento </a:t>
            </a:r>
            <a:r>
              <a:rPr lang="es-MX" altLang="es-MX" sz="2000" dirty="0"/>
              <a:t>en el marco de la presente Ley, sus leyes especiales y disposiciones complementarias.</a:t>
            </a:r>
          </a:p>
          <a:p>
            <a:pPr algn="just" eaLnBrk="1" hangingPunct="1"/>
            <a:endParaRPr lang="es-MX" altLang="es-MX" sz="1000" dirty="0"/>
          </a:p>
          <a:p>
            <a:pPr eaLnBrk="1" hangingPunct="1"/>
            <a:r>
              <a:rPr lang="es-MX" altLang="es-MX" sz="2000" b="1" dirty="0">
                <a:solidFill>
                  <a:srgbClr val="C00000"/>
                </a:solidFill>
              </a:rPr>
              <a:t>Art. 45° LOPE (Sistemas Funcionales): </a:t>
            </a:r>
            <a:r>
              <a:rPr lang="es-MX" altLang="es-MX" sz="2000" dirty="0"/>
              <a:t>El </a:t>
            </a:r>
            <a:r>
              <a:rPr lang="es-MX" altLang="es-MX" sz="2000" u="sng" dirty="0"/>
              <a:t>Poder Ejecutivo es responsable </a:t>
            </a:r>
            <a:r>
              <a:rPr lang="es-MX" altLang="es-MX" sz="2000" dirty="0"/>
              <a:t>de reglamentar y operar los Sistemas Funcionales. </a:t>
            </a:r>
            <a:r>
              <a:rPr lang="es-MX" altLang="es-MX" sz="2000" b="1" dirty="0"/>
              <a:t>Las normas del Sistema establecen las atribuciones del Ente Rector</a:t>
            </a:r>
            <a:r>
              <a:rPr lang="es-MX" altLang="es-MX" sz="2000" dirty="0"/>
              <a:t> del Sistema.</a:t>
            </a:r>
          </a:p>
          <a:p>
            <a:pPr eaLnBrk="1" hangingPunct="1"/>
            <a:endParaRPr lang="es-MX" altLang="es-MX" sz="1000" dirty="0"/>
          </a:p>
          <a:p>
            <a:pPr algn="just" eaLnBrk="1" hangingPunct="1"/>
            <a:r>
              <a:rPr lang="es-MX" altLang="es-MX" sz="2000" b="1" dirty="0">
                <a:solidFill>
                  <a:srgbClr val="FF0000"/>
                </a:solidFill>
              </a:rPr>
              <a:t>Art. 46° LOPE (Sistemas Administrativos): </a:t>
            </a:r>
            <a:r>
              <a:rPr lang="es-MX" altLang="es-MX" sz="2000" dirty="0"/>
              <a:t>……</a:t>
            </a:r>
            <a:r>
              <a:rPr lang="es-MX" altLang="es-MX" sz="2000" b="1" u="sng" dirty="0"/>
              <a:t>El Poder Ejecutivo tiene la rectoría de los Sistemas Administrativos</a:t>
            </a:r>
            <a:r>
              <a:rPr lang="es-MX" altLang="es-MX" sz="2000" dirty="0"/>
              <a:t>, con  excepción del Sistema Nacional de Control.</a:t>
            </a:r>
            <a:endParaRPr lang="es-MX" altLang="es-MX" sz="2000" b="1" u="sng" dirty="0"/>
          </a:p>
        </p:txBody>
      </p:sp>
    </p:spTree>
    <p:extLst>
      <p:ext uri="{BB962C8B-B14F-4D97-AF65-F5344CB8AC3E}">
        <p14:creationId xmlns:p14="http://schemas.microsoft.com/office/powerpoint/2010/main" val="4345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9"/>
          <p:cNvSpPr txBox="1">
            <a:spLocks noChangeArrowheads="1"/>
          </p:cNvSpPr>
          <p:nvPr/>
        </p:nvSpPr>
        <p:spPr bwMode="auto">
          <a:xfrm>
            <a:off x="7542610" y="5876927"/>
            <a:ext cx="270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B15B6C3E-6688-4D1A-AE19-6091C8C66A1A}" type="slidenum">
              <a:rPr lang="es-ES" altLang="es-MX" sz="1200">
                <a:latin typeface="Arial" panose="020B0604020202020204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12</a:t>
            </a:fld>
            <a:endParaRPr lang="es-ES" altLang="es-MX" sz="1200">
              <a:latin typeface="Arial" panose="020B0604020202020204" pitchFamily="34" charset="0"/>
            </a:endParaRPr>
          </a:p>
        </p:txBody>
      </p:sp>
      <p:pic>
        <p:nvPicPr>
          <p:cNvPr id="2222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4" y="615952"/>
            <a:ext cx="6201966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8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16666" r="28785" b="15928"/>
          <a:stretch/>
        </p:blipFill>
        <p:spPr bwMode="auto">
          <a:xfrm>
            <a:off x="2113064" y="686341"/>
            <a:ext cx="5159237" cy="598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188642"/>
            <a:ext cx="567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La LOPE – Ley 29158  y  LOS SISTEMAS ADMINISTRATIVOS</a:t>
            </a:r>
          </a:p>
        </p:txBody>
      </p:sp>
    </p:spTree>
    <p:extLst>
      <p:ext uri="{BB962C8B-B14F-4D97-AF65-F5344CB8AC3E}">
        <p14:creationId xmlns:p14="http://schemas.microsoft.com/office/powerpoint/2010/main" val="35497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11875" r="29722" b="73750"/>
          <a:stretch/>
        </p:blipFill>
        <p:spPr bwMode="auto">
          <a:xfrm>
            <a:off x="2033719" y="1124744"/>
            <a:ext cx="5268830" cy="144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54536" r="24949" b="13609"/>
          <a:stretch/>
        </p:blipFill>
        <p:spPr bwMode="auto">
          <a:xfrm>
            <a:off x="1601671" y="2608355"/>
            <a:ext cx="6343237" cy="319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09682" y="447057"/>
            <a:ext cx="567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La LOPE – Ley 29158  y  LOS SISTEMAS ADMINISTRATIVOS</a:t>
            </a:r>
          </a:p>
        </p:txBody>
      </p:sp>
    </p:spTree>
    <p:extLst>
      <p:ext uri="{BB962C8B-B14F-4D97-AF65-F5344CB8AC3E}">
        <p14:creationId xmlns:p14="http://schemas.microsoft.com/office/powerpoint/2010/main" val="13791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Elipse"/>
          <p:cNvSpPr/>
          <p:nvPr/>
        </p:nvSpPr>
        <p:spPr>
          <a:xfrm>
            <a:off x="2724151" y="1079500"/>
            <a:ext cx="1502569" cy="94138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srgbClr val="000000"/>
                </a:solidFill>
                <a:ea typeface="Times New Roman"/>
                <a:cs typeface="Arial" pitchFamily="34" charset="0"/>
              </a:rPr>
              <a:t>GESTIÓN DE </a:t>
            </a: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RECURSOS HUMANOS</a:t>
            </a:r>
          </a:p>
        </p:txBody>
      </p:sp>
      <p:sp>
        <p:nvSpPr>
          <p:cNvPr id="6" name="4 Elipse"/>
          <p:cNvSpPr/>
          <p:nvPr/>
        </p:nvSpPr>
        <p:spPr>
          <a:xfrm>
            <a:off x="5656661" y="2057400"/>
            <a:ext cx="1645444" cy="9334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defRPr/>
            </a:pPr>
            <a:r>
              <a:rPr lang="en-US" sz="1400" dirty="0">
                <a:solidFill>
                  <a:srgbClr val="000000"/>
                </a:solidFill>
                <a:ea typeface="Times New Roman"/>
                <a:cs typeface="Arial" pitchFamily="34" charset="0"/>
              </a:rPr>
              <a:t> </a:t>
            </a:r>
            <a:endParaRPr lang="es-PE" sz="1400" dirty="0">
              <a:solidFill>
                <a:prstClr val="white"/>
              </a:solidFill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PRESUPUESTO PÚBLICO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s-PE" sz="1100" dirty="0">
                <a:solidFill>
                  <a:prstClr val="white"/>
                </a:solidFill>
                <a:ea typeface="Calibri"/>
                <a:cs typeface="Times New Roman"/>
              </a:rPr>
              <a:t> </a:t>
            </a:r>
          </a:p>
        </p:txBody>
      </p:sp>
      <p:sp>
        <p:nvSpPr>
          <p:cNvPr id="7" name="5 Elipse"/>
          <p:cNvSpPr/>
          <p:nvPr/>
        </p:nvSpPr>
        <p:spPr>
          <a:xfrm>
            <a:off x="5806679" y="4300540"/>
            <a:ext cx="1951434" cy="9350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ENDEUDAMIENTO PÚBLICO</a:t>
            </a:r>
          </a:p>
        </p:txBody>
      </p:sp>
      <p:sp>
        <p:nvSpPr>
          <p:cNvPr id="8" name="6 Elipse"/>
          <p:cNvSpPr/>
          <p:nvPr/>
        </p:nvSpPr>
        <p:spPr>
          <a:xfrm>
            <a:off x="1494236" y="3251200"/>
            <a:ext cx="1297781" cy="933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  <a:cs typeface="Arial" pitchFamily="34" charset="0"/>
              </a:rPr>
              <a:t> </a:t>
            </a: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CONTROL</a:t>
            </a:r>
          </a:p>
        </p:txBody>
      </p:sp>
      <p:sp>
        <p:nvSpPr>
          <p:cNvPr id="9" name="7 Elipse"/>
          <p:cNvSpPr/>
          <p:nvPr/>
        </p:nvSpPr>
        <p:spPr>
          <a:xfrm>
            <a:off x="1494235" y="2063750"/>
            <a:ext cx="1951434" cy="933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MODERNIZACIÓN GESTIÓN</a:t>
            </a:r>
          </a:p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PÚBLICA</a:t>
            </a:r>
          </a:p>
        </p:txBody>
      </p:sp>
      <p:sp>
        <p:nvSpPr>
          <p:cNvPr id="10" name="8 Elipse"/>
          <p:cNvSpPr/>
          <p:nvPr/>
        </p:nvSpPr>
        <p:spPr>
          <a:xfrm>
            <a:off x="6249591" y="3246438"/>
            <a:ext cx="1508522" cy="9334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defRPr/>
            </a:pPr>
            <a:r>
              <a:rPr lang="en-US" sz="900" b="1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 </a:t>
            </a:r>
            <a:r>
              <a:rPr lang="es-PE" sz="12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TESORERÍA</a:t>
            </a:r>
          </a:p>
        </p:txBody>
      </p:sp>
      <p:sp>
        <p:nvSpPr>
          <p:cNvPr id="17" name="16 Elipse"/>
          <p:cNvSpPr/>
          <p:nvPr/>
        </p:nvSpPr>
        <p:spPr>
          <a:xfrm>
            <a:off x="4031457" y="5589590"/>
            <a:ext cx="1284685" cy="9350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INVERSIÓN PUBLICA</a:t>
            </a:r>
          </a:p>
        </p:txBody>
      </p:sp>
      <p:sp>
        <p:nvSpPr>
          <p:cNvPr id="18" name="17 Elipse"/>
          <p:cNvSpPr/>
          <p:nvPr/>
        </p:nvSpPr>
        <p:spPr>
          <a:xfrm>
            <a:off x="1601391" y="4365625"/>
            <a:ext cx="1437084" cy="9842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DEFENSA JUDICIAL</a:t>
            </a:r>
          </a:p>
        </p:txBody>
      </p:sp>
      <p:sp>
        <p:nvSpPr>
          <p:cNvPr id="19" name="18 Elipse"/>
          <p:cNvSpPr/>
          <p:nvPr/>
        </p:nvSpPr>
        <p:spPr>
          <a:xfrm>
            <a:off x="2143126" y="5403850"/>
            <a:ext cx="1784747" cy="93345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PLANEAMIENTO ESTRATÉGICO</a:t>
            </a:r>
          </a:p>
        </p:txBody>
      </p:sp>
      <p:sp>
        <p:nvSpPr>
          <p:cNvPr id="20" name="19 Elipse"/>
          <p:cNvSpPr/>
          <p:nvPr/>
        </p:nvSpPr>
        <p:spPr>
          <a:xfrm>
            <a:off x="5416155" y="5403850"/>
            <a:ext cx="1668065" cy="9334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defRPr/>
            </a:pPr>
            <a:r>
              <a:rPr lang="en-US" sz="1000" b="1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 </a:t>
            </a:r>
            <a:r>
              <a:rPr lang="es-PE" sz="14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CONTABILIDAD</a:t>
            </a:r>
          </a:p>
        </p:txBody>
      </p:sp>
      <p:sp>
        <p:nvSpPr>
          <p:cNvPr id="21" name="21 Elipse"/>
          <p:cNvSpPr/>
          <p:nvPr/>
        </p:nvSpPr>
        <p:spPr>
          <a:xfrm>
            <a:off x="4356497" y="1041400"/>
            <a:ext cx="2247900" cy="102393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es-PE" sz="1600" b="1" dirty="0">
                <a:solidFill>
                  <a:srgbClr val="000000"/>
                </a:solidFill>
                <a:ea typeface="Times New Roman"/>
                <a:cs typeface="Arial" pitchFamily="34" charset="0"/>
              </a:rPr>
              <a:t> </a:t>
            </a:r>
            <a:r>
              <a:rPr lang="es-PE" sz="1600" b="1" dirty="0">
                <a:solidFill>
                  <a:prstClr val="black"/>
                </a:solidFill>
                <a:ea typeface="Calibri"/>
                <a:cs typeface="Arial" pitchFamily="34" charset="0"/>
              </a:rPr>
              <a:t>ABASTECIMIENTO </a:t>
            </a:r>
          </a:p>
        </p:txBody>
      </p:sp>
      <p:cxnSp>
        <p:nvCxnSpPr>
          <p:cNvPr id="26" name="2 Conector recto de flecha"/>
          <p:cNvCxnSpPr/>
          <p:nvPr/>
        </p:nvCxnSpPr>
        <p:spPr>
          <a:xfrm flipH="1" flipV="1">
            <a:off x="3786189" y="2025652"/>
            <a:ext cx="451247" cy="1306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4" name="Rectangle 24"/>
          <p:cNvSpPr>
            <a:spLocks noChangeArrowheads="1"/>
          </p:cNvSpPr>
          <p:nvPr/>
        </p:nvSpPr>
        <p:spPr bwMode="auto">
          <a:xfrm>
            <a:off x="2800351" y="75835"/>
            <a:ext cx="38040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MX" sz="2400" b="1">
                <a:solidFill>
                  <a:srgbClr val="0000FF"/>
                </a:solidFill>
                <a:ea typeface="Calibri" pitchFamily="34" charset="0"/>
              </a:rPr>
              <a:t>SISTEMAS ADMINISTRATIVOS </a:t>
            </a:r>
            <a:endParaRPr lang="es-PE" altLang="es-MX" sz="2400">
              <a:solidFill>
                <a:srgbClr val="0000FF"/>
              </a:solidFill>
              <a:ea typeface="Calibri" pitchFamily="34" charset="0"/>
            </a:endParaRPr>
          </a:p>
        </p:txBody>
      </p:sp>
      <p:cxnSp>
        <p:nvCxnSpPr>
          <p:cNvPr id="36" name="2 Conector recto de flecha"/>
          <p:cNvCxnSpPr/>
          <p:nvPr/>
        </p:nvCxnSpPr>
        <p:spPr>
          <a:xfrm flipV="1">
            <a:off x="4674395" y="2065340"/>
            <a:ext cx="517922" cy="1266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2 Conector recto de flecha"/>
          <p:cNvCxnSpPr/>
          <p:nvPr/>
        </p:nvCxnSpPr>
        <p:spPr>
          <a:xfrm flipH="1" flipV="1">
            <a:off x="2897981" y="2924177"/>
            <a:ext cx="64770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2 Conector recto de flecha"/>
          <p:cNvCxnSpPr/>
          <p:nvPr/>
        </p:nvCxnSpPr>
        <p:spPr>
          <a:xfrm flipH="1">
            <a:off x="3038475" y="4533902"/>
            <a:ext cx="514350" cy="233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2 Conector recto de flecha"/>
          <p:cNvCxnSpPr>
            <a:endCxn id="10" idx="2"/>
          </p:cNvCxnSpPr>
          <p:nvPr/>
        </p:nvCxnSpPr>
        <p:spPr>
          <a:xfrm flipV="1">
            <a:off x="5380436" y="3713165"/>
            <a:ext cx="869156" cy="198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2 Conector recto de flecha"/>
          <p:cNvCxnSpPr/>
          <p:nvPr/>
        </p:nvCxnSpPr>
        <p:spPr>
          <a:xfrm flipH="1">
            <a:off x="3211116" y="4489450"/>
            <a:ext cx="875109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2 Conector recto de flecha"/>
          <p:cNvCxnSpPr/>
          <p:nvPr/>
        </p:nvCxnSpPr>
        <p:spPr>
          <a:xfrm flipV="1">
            <a:off x="5192316" y="2781302"/>
            <a:ext cx="614363" cy="550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2 Conector recto de flecha"/>
          <p:cNvCxnSpPr>
            <a:endCxn id="17" idx="0"/>
          </p:cNvCxnSpPr>
          <p:nvPr/>
        </p:nvCxnSpPr>
        <p:spPr>
          <a:xfrm>
            <a:off x="4463655" y="4489450"/>
            <a:ext cx="210740" cy="1100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2 Conector recto de flecha"/>
          <p:cNvCxnSpPr/>
          <p:nvPr/>
        </p:nvCxnSpPr>
        <p:spPr>
          <a:xfrm flipH="1" flipV="1">
            <a:off x="4906567" y="3332165"/>
            <a:ext cx="245269" cy="1157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2 Conector recto de flecha"/>
          <p:cNvCxnSpPr/>
          <p:nvPr/>
        </p:nvCxnSpPr>
        <p:spPr>
          <a:xfrm>
            <a:off x="5380436" y="4076700"/>
            <a:ext cx="426244" cy="565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2 Conector recto de flecha"/>
          <p:cNvCxnSpPr/>
          <p:nvPr/>
        </p:nvCxnSpPr>
        <p:spPr>
          <a:xfrm>
            <a:off x="5029200" y="4511675"/>
            <a:ext cx="785813" cy="1004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Rectángulo"/>
          <p:cNvSpPr/>
          <p:nvPr/>
        </p:nvSpPr>
        <p:spPr>
          <a:xfrm>
            <a:off x="3545681" y="3332165"/>
            <a:ext cx="1834754" cy="11572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PE" b="1" dirty="0">
                <a:solidFill>
                  <a:srgbClr val="002060"/>
                </a:solidFill>
                <a:cs typeface="Arial" pitchFamily="34" charset="0"/>
              </a:rPr>
              <a:t>SISTEMAS ADMINISTRATIVOS</a:t>
            </a:r>
          </a:p>
        </p:txBody>
      </p:sp>
      <p:cxnSp>
        <p:nvCxnSpPr>
          <p:cNvPr id="67" name="2 Conector recto de flecha"/>
          <p:cNvCxnSpPr/>
          <p:nvPr/>
        </p:nvCxnSpPr>
        <p:spPr>
          <a:xfrm flipH="1" flipV="1">
            <a:off x="2750344" y="3835400"/>
            <a:ext cx="795338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7" name="46 CuadroTexto"/>
          <p:cNvSpPr txBox="1">
            <a:spLocks noChangeArrowheads="1"/>
          </p:cNvSpPr>
          <p:nvPr/>
        </p:nvSpPr>
        <p:spPr bwMode="auto">
          <a:xfrm>
            <a:off x="6731794" y="1703388"/>
            <a:ext cx="150977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MEF - DGPP</a:t>
            </a:r>
          </a:p>
        </p:txBody>
      </p:sp>
      <p:sp>
        <p:nvSpPr>
          <p:cNvPr id="46108" name="48 CuadroTexto"/>
          <p:cNvSpPr txBox="1">
            <a:spLocks noChangeArrowheads="1"/>
          </p:cNvSpPr>
          <p:nvPr/>
        </p:nvSpPr>
        <p:spPr bwMode="auto">
          <a:xfrm>
            <a:off x="2163366" y="722315"/>
            <a:ext cx="1622822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PCM-SERVIR</a:t>
            </a:r>
          </a:p>
        </p:txBody>
      </p:sp>
      <p:sp>
        <p:nvSpPr>
          <p:cNvPr id="46109" name="49 CuadroTexto"/>
          <p:cNvSpPr txBox="1">
            <a:spLocks noChangeArrowheads="1"/>
          </p:cNvSpPr>
          <p:nvPr/>
        </p:nvSpPr>
        <p:spPr bwMode="auto">
          <a:xfrm>
            <a:off x="6840141" y="2990850"/>
            <a:ext cx="156966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MEF-DGTEP</a:t>
            </a:r>
          </a:p>
        </p:txBody>
      </p:sp>
      <p:sp>
        <p:nvSpPr>
          <p:cNvPr id="46110" name="50 CuadroTexto"/>
          <p:cNvSpPr txBox="1">
            <a:spLocks noChangeArrowheads="1"/>
          </p:cNvSpPr>
          <p:nvPr/>
        </p:nvSpPr>
        <p:spPr bwMode="auto">
          <a:xfrm>
            <a:off x="1582341" y="5516563"/>
            <a:ext cx="113364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CEPLAN</a:t>
            </a:r>
          </a:p>
        </p:txBody>
      </p:sp>
      <p:sp>
        <p:nvSpPr>
          <p:cNvPr id="46111" name="52 CuadroTexto"/>
          <p:cNvSpPr txBox="1">
            <a:spLocks noChangeArrowheads="1"/>
          </p:cNvSpPr>
          <p:nvPr/>
        </p:nvSpPr>
        <p:spPr bwMode="auto">
          <a:xfrm>
            <a:off x="6900863" y="5654675"/>
            <a:ext cx="141577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MEF-DNCP</a:t>
            </a:r>
          </a:p>
        </p:txBody>
      </p:sp>
      <p:sp>
        <p:nvSpPr>
          <p:cNvPr id="46112" name="51 CuadroTexto"/>
          <p:cNvSpPr txBox="1">
            <a:spLocks noChangeArrowheads="1"/>
          </p:cNvSpPr>
          <p:nvPr/>
        </p:nvSpPr>
        <p:spPr bwMode="auto">
          <a:xfrm>
            <a:off x="7009210" y="4108450"/>
            <a:ext cx="156966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MEF-DGTEP</a:t>
            </a:r>
          </a:p>
        </p:txBody>
      </p:sp>
      <p:sp>
        <p:nvSpPr>
          <p:cNvPr id="46113" name="53 CuadroTexto"/>
          <p:cNvSpPr txBox="1">
            <a:spLocks noChangeArrowheads="1"/>
          </p:cNvSpPr>
          <p:nvPr/>
        </p:nvSpPr>
        <p:spPr bwMode="auto">
          <a:xfrm>
            <a:off x="5067300" y="6310313"/>
            <a:ext cx="135165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MEF-DGPI</a:t>
            </a:r>
          </a:p>
        </p:txBody>
      </p:sp>
      <p:sp>
        <p:nvSpPr>
          <p:cNvPr id="46114" name="54 CuadroTexto"/>
          <p:cNvSpPr txBox="1">
            <a:spLocks noChangeArrowheads="1"/>
          </p:cNvSpPr>
          <p:nvPr/>
        </p:nvSpPr>
        <p:spPr bwMode="auto">
          <a:xfrm>
            <a:off x="1582341" y="1703390"/>
            <a:ext cx="135165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PCM - SGP</a:t>
            </a:r>
          </a:p>
        </p:txBody>
      </p:sp>
      <p:sp>
        <p:nvSpPr>
          <p:cNvPr id="46115" name="55 CuadroTexto"/>
          <p:cNvSpPr txBox="1">
            <a:spLocks noChangeArrowheads="1"/>
          </p:cNvSpPr>
          <p:nvPr/>
        </p:nvSpPr>
        <p:spPr bwMode="auto">
          <a:xfrm>
            <a:off x="1029721" y="4213225"/>
            <a:ext cx="106952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MINJUS</a:t>
            </a:r>
          </a:p>
        </p:txBody>
      </p:sp>
      <p:sp>
        <p:nvSpPr>
          <p:cNvPr id="46116" name="56 CuadroTexto"/>
          <p:cNvSpPr txBox="1">
            <a:spLocks noChangeArrowheads="1"/>
          </p:cNvSpPr>
          <p:nvPr/>
        </p:nvSpPr>
        <p:spPr bwMode="auto">
          <a:xfrm>
            <a:off x="1145383" y="3176590"/>
            <a:ext cx="56435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CGR</a:t>
            </a:r>
          </a:p>
        </p:txBody>
      </p:sp>
      <p:sp>
        <p:nvSpPr>
          <p:cNvPr id="46117" name="46 CuadroTexto"/>
          <p:cNvSpPr txBox="1">
            <a:spLocks noChangeArrowheads="1"/>
          </p:cNvSpPr>
          <p:nvPr/>
        </p:nvSpPr>
        <p:spPr bwMode="auto">
          <a:xfrm>
            <a:off x="6041232" y="895350"/>
            <a:ext cx="150977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MX" sz="1800" b="1">
                <a:solidFill>
                  <a:srgbClr val="000000"/>
                </a:solidFill>
                <a:latin typeface="Times New Roman" pitchFamily="18" charset="0"/>
              </a:rPr>
              <a:t>MEF - OSCE</a:t>
            </a:r>
          </a:p>
        </p:txBody>
      </p:sp>
    </p:spTree>
    <p:extLst>
      <p:ext uri="{BB962C8B-B14F-4D97-AF65-F5344CB8AC3E}">
        <p14:creationId xmlns:p14="http://schemas.microsoft.com/office/powerpoint/2010/main" val="40503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2938" y="2500313"/>
            <a:ext cx="7959725" cy="16081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PE" altLang="es-MX" sz="3600" b="1" dirty="0" smtClean="0"/>
              <a:t>Modelos Conceptuales de Gestión de Gobierno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0816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3200949A-99CA-43DC-83D9-2A756092526C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</a:pPr>
              <a:t>17</a:t>
            </a:fld>
            <a:endParaRPr lang="es-ES" altLang="es-MX" sz="1200">
              <a:latin typeface="Arial" pitchFamily="34" charset="0"/>
            </a:endParaRPr>
          </a:p>
        </p:txBody>
      </p:sp>
      <p:pic>
        <p:nvPicPr>
          <p:cNvPr id="220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03213"/>
            <a:ext cx="7246937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3740150"/>
            <a:ext cx="639603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0" name="Group 1074"/>
          <p:cNvGrpSpPr>
            <a:grpSpLocks/>
          </p:cNvGrpSpPr>
          <p:nvPr/>
        </p:nvGrpSpPr>
        <p:grpSpPr bwMode="auto">
          <a:xfrm>
            <a:off x="1371600" y="533400"/>
            <a:ext cx="7331075" cy="6121400"/>
            <a:chOff x="864" y="336"/>
            <a:chExt cx="4618" cy="3856"/>
          </a:xfrm>
        </p:grpSpPr>
        <p:sp>
          <p:nvSpPr>
            <p:cNvPr id="222214" name="Oval 1028"/>
            <p:cNvSpPr>
              <a:spLocks noChangeArrowheads="1"/>
            </p:cNvSpPr>
            <p:nvPr/>
          </p:nvSpPr>
          <p:spPr bwMode="auto">
            <a:xfrm>
              <a:off x="1872" y="1150"/>
              <a:ext cx="2160" cy="1968"/>
            </a:xfrm>
            <a:prstGeom prst="ellipse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9900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s-MX" altLang="es-MX"/>
            </a:p>
          </p:txBody>
        </p:sp>
        <p:grpSp>
          <p:nvGrpSpPr>
            <p:cNvPr id="222215" name="Group 1065"/>
            <p:cNvGrpSpPr>
              <a:grpSpLocks/>
            </p:cNvGrpSpPr>
            <p:nvPr/>
          </p:nvGrpSpPr>
          <p:grpSpPr bwMode="auto">
            <a:xfrm>
              <a:off x="1344" y="622"/>
              <a:ext cx="1152" cy="816"/>
              <a:chOff x="1344" y="622"/>
              <a:chExt cx="1152" cy="816"/>
            </a:xfrm>
          </p:grpSpPr>
          <p:pic>
            <p:nvPicPr>
              <p:cNvPr id="222250" name="Picture 1027" descr="\\SERVER01\APL$\OFF2000\CD2\PFiles\MSOffice\Clipart\standard\stddir2\BS02008_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622"/>
                <a:ext cx="45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2251" name="Oval 1029"/>
              <p:cNvSpPr>
                <a:spLocks noChangeArrowheads="1"/>
              </p:cNvSpPr>
              <p:nvPr/>
            </p:nvSpPr>
            <p:spPr bwMode="auto">
              <a:xfrm>
                <a:off x="2208" y="115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1</a:t>
                </a:r>
                <a:endParaRPr lang="es-ES" altLang="es-MX" sz="2400"/>
              </a:p>
            </p:txBody>
          </p:sp>
        </p:grpSp>
        <p:grpSp>
          <p:nvGrpSpPr>
            <p:cNvPr id="222216" name="Group 1071"/>
            <p:cNvGrpSpPr>
              <a:grpSpLocks/>
            </p:cNvGrpSpPr>
            <p:nvPr/>
          </p:nvGrpSpPr>
          <p:grpSpPr bwMode="auto">
            <a:xfrm>
              <a:off x="3744" y="2638"/>
              <a:ext cx="1546" cy="1143"/>
              <a:chOff x="3744" y="2638"/>
              <a:chExt cx="1546" cy="1143"/>
            </a:xfrm>
          </p:grpSpPr>
          <p:sp>
            <p:nvSpPr>
              <p:cNvPr id="222247" name="Text Box 1034"/>
              <p:cNvSpPr txBox="1">
                <a:spLocks noChangeArrowheads="1"/>
              </p:cNvSpPr>
              <p:nvPr/>
            </p:nvSpPr>
            <p:spPr bwMode="auto">
              <a:xfrm>
                <a:off x="3936" y="2888"/>
                <a:ext cx="1354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SATISFACTOR DE NECESIDADES DEL CLIENTE 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48" name="Oval 1042"/>
              <p:cNvSpPr>
                <a:spLocks noChangeArrowheads="1"/>
              </p:cNvSpPr>
              <p:nvPr/>
            </p:nvSpPr>
            <p:spPr bwMode="auto">
              <a:xfrm>
                <a:off x="3744" y="263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6</a:t>
                </a:r>
                <a:endParaRPr lang="es-ES" altLang="es-MX" sz="2400"/>
              </a:p>
            </p:txBody>
          </p:sp>
          <p:pic>
            <p:nvPicPr>
              <p:cNvPr id="222249" name="Picture 1046" descr="\\SERVER01\APL$\OFF2000\CD2\PFiles\MSOffice\Clipart\standard\stddir1\BD06630_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3168"/>
                <a:ext cx="768" cy="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2217" name="Group 1072"/>
            <p:cNvGrpSpPr>
              <a:grpSpLocks/>
            </p:cNvGrpSpPr>
            <p:nvPr/>
          </p:nvGrpSpPr>
          <p:grpSpPr bwMode="auto">
            <a:xfrm>
              <a:off x="2976" y="2978"/>
              <a:ext cx="1152" cy="1214"/>
              <a:chOff x="2976" y="2978"/>
              <a:chExt cx="1152" cy="1214"/>
            </a:xfrm>
          </p:grpSpPr>
          <p:sp>
            <p:nvSpPr>
              <p:cNvPr id="222244" name="Text Box 1033"/>
              <p:cNvSpPr txBox="1">
                <a:spLocks noChangeArrowheads="1"/>
              </p:cNvSpPr>
              <p:nvPr/>
            </p:nvSpPr>
            <p:spPr bwMode="auto">
              <a:xfrm>
                <a:off x="2976" y="3310"/>
                <a:ext cx="115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ORIENTADO A LOS RESULTADOS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45" name="Oval 1041"/>
              <p:cNvSpPr>
                <a:spLocks noChangeArrowheads="1"/>
              </p:cNvSpPr>
              <p:nvPr/>
            </p:nvSpPr>
            <p:spPr bwMode="auto">
              <a:xfrm>
                <a:off x="3216" y="297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5</a:t>
                </a:r>
                <a:endParaRPr lang="es-ES" altLang="es-MX" sz="2400"/>
              </a:p>
            </p:txBody>
          </p:sp>
          <p:pic>
            <p:nvPicPr>
              <p:cNvPr id="222246" name="Picture 1047" descr="\\SERVER01\APL$\OFF2000\CD2\PFiles\MSOffice\Clipart\standard\stddir1\BD05351_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552"/>
                <a:ext cx="517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2218" name="Group 1067"/>
            <p:cNvGrpSpPr>
              <a:grpSpLocks/>
            </p:cNvGrpSpPr>
            <p:nvPr/>
          </p:nvGrpSpPr>
          <p:grpSpPr bwMode="auto">
            <a:xfrm>
              <a:off x="950" y="2398"/>
              <a:ext cx="1306" cy="909"/>
              <a:chOff x="950" y="2398"/>
              <a:chExt cx="1306" cy="909"/>
            </a:xfrm>
          </p:grpSpPr>
          <p:sp>
            <p:nvSpPr>
              <p:cNvPr id="222241" name="Text Box 1031"/>
              <p:cNvSpPr txBox="1">
                <a:spLocks noChangeArrowheads="1"/>
              </p:cNvSpPr>
              <p:nvPr/>
            </p:nvSpPr>
            <p:spPr bwMode="auto">
              <a:xfrm>
                <a:off x="950" y="2494"/>
                <a:ext cx="13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COMPETITIVO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42" name="Oval 1039"/>
              <p:cNvSpPr>
                <a:spLocks noChangeArrowheads="1"/>
              </p:cNvSpPr>
              <p:nvPr/>
            </p:nvSpPr>
            <p:spPr bwMode="auto">
              <a:xfrm>
                <a:off x="1824" y="239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3</a:t>
                </a:r>
                <a:endParaRPr lang="es-ES" altLang="es-MX" sz="2400"/>
              </a:p>
            </p:txBody>
          </p:sp>
          <p:pic>
            <p:nvPicPr>
              <p:cNvPr id="222243" name="Picture 1048" descr="\\SERVER01\APL$\OFF2000\CD2\PFiles\MSOffice\Clipart\standard\stddir2\BD07246_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2688"/>
                <a:ext cx="864" cy="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2219" name="Text Box 1049"/>
            <p:cNvSpPr txBox="1">
              <a:spLocks noChangeArrowheads="1"/>
            </p:cNvSpPr>
            <p:nvPr/>
          </p:nvSpPr>
          <p:spPr bwMode="auto">
            <a:xfrm>
              <a:off x="1776" y="814"/>
              <a:ext cx="13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s-MX" altLang="es-MX" sz="1400" b="1">
                  <a:latin typeface="Arial" pitchFamily="34" charset="0"/>
                </a:rPr>
                <a:t>CATALIZADOR</a:t>
              </a:r>
              <a:endParaRPr lang="es-ES" altLang="es-MX" sz="1400" b="1">
                <a:latin typeface="Arial" pitchFamily="34" charset="0"/>
              </a:endParaRPr>
            </a:p>
          </p:txBody>
        </p:sp>
        <p:grpSp>
          <p:nvGrpSpPr>
            <p:cNvPr id="222220" name="Group 1069"/>
            <p:cNvGrpSpPr>
              <a:grpSpLocks/>
            </p:cNvGrpSpPr>
            <p:nvPr/>
          </p:nvGrpSpPr>
          <p:grpSpPr bwMode="auto">
            <a:xfrm>
              <a:off x="3600" y="910"/>
              <a:ext cx="1872" cy="795"/>
              <a:chOff x="3600" y="910"/>
              <a:chExt cx="1872" cy="795"/>
            </a:xfrm>
          </p:grpSpPr>
          <p:sp>
            <p:nvSpPr>
              <p:cNvPr id="222238" name="Text Box 1036"/>
              <p:cNvSpPr txBox="1">
                <a:spLocks noChangeArrowheads="1"/>
              </p:cNvSpPr>
              <p:nvPr/>
            </p:nvSpPr>
            <p:spPr bwMode="auto">
              <a:xfrm>
                <a:off x="4118" y="910"/>
                <a:ext cx="135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DESCENTRALIZADO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39" name="Oval 1044"/>
              <p:cNvSpPr>
                <a:spLocks noChangeArrowheads="1"/>
              </p:cNvSpPr>
              <p:nvPr/>
            </p:nvSpPr>
            <p:spPr bwMode="auto">
              <a:xfrm>
                <a:off x="3600" y="134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8</a:t>
                </a:r>
                <a:endParaRPr lang="es-ES" altLang="es-MX" sz="2400"/>
              </a:p>
            </p:txBody>
          </p:sp>
          <p:pic>
            <p:nvPicPr>
              <p:cNvPr id="222240" name="Picture 1050" descr="\\SERVER01\APL$\OFF2000\CD2\PFiles\MSOffice\Clipart\standard\stddir3\PE01598_.wm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1056"/>
                <a:ext cx="720" cy="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2221" name="Group 1066"/>
            <p:cNvGrpSpPr>
              <a:grpSpLocks/>
            </p:cNvGrpSpPr>
            <p:nvPr/>
          </p:nvGrpSpPr>
          <p:grpSpPr bwMode="auto">
            <a:xfrm>
              <a:off x="864" y="1390"/>
              <a:ext cx="1200" cy="728"/>
              <a:chOff x="864" y="1390"/>
              <a:chExt cx="1200" cy="728"/>
            </a:xfrm>
          </p:grpSpPr>
          <p:sp>
            <p:nvSpPr>
              <p:cNvPr id="222235" name="Text Box 1030"/>
              <p:cNvSpPr txBox="1">
                <a:spLocks noChangeArrowheads="1"/>
              </p:cNvSpPr>
              <p:nvPr/>
            </p:nvSpPr>
            <p:spPr bwMode="auto">
              <a:xfrm>
                <a:off x="864" y="1390"/>
                <a:ext cx="115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PROPIEDAD DE LA COMUNIDAD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36" name="Oval 1038"/>
              <p:cNvSpPr>
                <a:spLocks noChangeArrowheads="1"/>
              </p:cNvSpPr>
              <p:nvPr/>
            </p:nvSpPr>
            <p:spPr bwMode="auto">
              <a:xfrm>
                <a:off x="1776" y="177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2</a:t>
                </a:r>
                <a:endParaRPr lang="es-ES" altLang="es-MX" sz="2400"/>
              </a:p>
            </p:txBody>
          </p:sp>
          <p:pic>
            <p:nvPicPr>
              <p:cNvPr id="222237" name="Picture 1051" descr="\\SERVER01\APL$\OFF2000\CD2\PFiles\MSOffice\Clipart\standard\stddir4\PE02854_.wm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678"/>
                <a:ext cx="624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2222" name="Group 1068"/>
            <p:cNvGrpSpPr>
              <a:grpSpLocks/>
            </p:cNvGrpSpPr>
            <p:nvPr/>
          </p:nvGrpSpPr>
          <p:grpSpPr bwMode="auto">
            <a:xfrm>
              <a:off x="2976" y="336"/>
              <a:ext cx="1056" cy="1056"/>
              <a:chOff x="2976" y="336"/>
              <a:chExt cx="1056" cy="1056"/>
            </a:xfrm>
          </p:grpSpPr>
          <p:sp>
            <p:nvSpPr>
              <p:cNvPr id="222232" name="Text Box 1037"/>
              <p:cNvSpPr txBox="1">
                <a:spLocks noChangeArrowheads="1"/>
              </p:cNvSpPr>
              <p:nvPr/>
            </p:nvSpPr>
            <p:spPr bwMode="auto">
              <a:xfrm>
                <a:off x="3072" y="768"/>
                <a:ext cx="96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ORIENTADO AL MERCADO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33" name="Oval 1045"/>
              <p:cNvSpPr>
                <a:spLocks noChangeArrowheads="1"/>
              </p:cNvSpPr>
              <p:nvPr/>
            </p:nvSpPr>
            <p:spPr bwMode="auto">
              <a:xfrm>
                <a:off x="2976" y="110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9</a:t>
                </a:r>
                <a:endParaRPr lang="es-ES" altLang="es-MX" sz="2400"/>
              </a:p>
            </p:txBody>
          </p:sp>
          <p:pic>
            <p:nvPicPr>
              <p:cNvPr id="222234" name="Picture 1052" descr="\\SERVER01\APL$\OFF2000\CD2\PFiles\MSOffice\Clipart\standard\stddir1\BD05451_.WM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336"/>
                <a:ext cx="864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2223" name="Group 1073"/>
            <p:cNvGrpSpPr>
              <a:grpSpLocks/>
            </p:cNvGrpSpPr>
            <p:nvPr/>
          </p:nvGrpSpPr>
          <p:grpSpPr bwMode="auto">
            <a:xfrm>
              <a:off x="2016" y="2926"/>
              <a:ext cx="1152" cy="1254"/>
              <a:chOff x="2016" y="2926"/>
              <a:chExt cx="1152" cy="1254"/>
            </a:xfrm>
          </p:grpSpPr>
          <p:sp>
            <p:nvSpPr>
              <p:cNvPr id="222229" name="Text Box 1032"/>
              <p:cNvSpPr txBox="1">
                <a:spLocks noChangeArrowheads="1"/>
              </p:cNvSpPr>
              <p:nvPr/>
            </p:nvSpPr>
            <p:spPr bwMode="auto">
              <a:xfrm>
                <a:off x="2016" y="3358"/>
                <a:ext cx="115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INSPIRADO EN OBJETIVOS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30" name="Oval 1040"/>
              <p:cNvSpPr>
                <a:spLocks noChangeArrowheads="1"/>
              </p:cNvSpPr>
              <p:nvPr/>
            </p:nvSpPr>
            <p:spPr bwMode="auto">
              <a:xfrm>
                <a:off x="2400" y="292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4</a:t>
                </a:r>
                <a:endParaRPr lang="es-ES" altLang="es-MX" sz="2400"/>
              </a:p>
            </p:txBody>
          </p:sp>
          <p:pic>
            <p:nvPicPr>
              <p:cNvPr id="222231" name="Picture 1053" descr="\\SERVER01\APL$\OFF2000\CD2\PFiles\MSOffice\Clipart\standard\stddir3\PE01709_.wm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3600"/>
                <a:ext cx="574" cy="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2224" name="Group 1070"/>
            <p:cNvGrpSpPr>
              <a:grpSpLocks/>
            </p:cNvGrpSpPr>
            <p:nvPr/>
          </p:nvGrpSpPr>
          <p:grpSpPr bwMode="auto">
            <a:xfrm>
              <a:off x="3840" y="1822"/>
              <a:ext cx="1642" cy="832"/>
              <a:chOff x="3840" y="1822"/>
              <a:chExt cx="1642" cy="832"/>
            </a:xfrm>
          </p:grpSpPr>
          <p:sp>
            <p:nvSpPr>
              <p:cNvPr id="222226" name="Text Box 1035"/>
              <p:cNvSpPr txBox="1">
                <a:spLocks noChangeArrowheads="1"/>
              </p:cNvSpPr>
              <p:nvPr/>
            </p:nvSpPr>
            <p:spPr bwMode="auto">
              <a:xfrm>
                <a:off x="4128" y="1822"/>
                <a:ext cx="135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MX" altLang="es-MX" sz="1400" b="1">
                    <a:latin typeface="Arial" pitchFamily="34" charset="0"/>
                  </a:rPr>
                  <a:t>CON ENFOQUE EMPRESARIAL</a:t>
                </a:r>
                <a:endParaRPr lang="es-ES" altLang="es-MX" sz="1400" b="1">
                  <a:latin typeface="Arial" pitchFamily="34" charset="0"/>
                </a:endParaRPr>
              </a:p>
            </p:txBody>
          </p:sp>
          <p:sp>
            <p:nvSpPr>
              <p:cNvPr id="222227" name="Oval 1043"/>
              <p:cNvSpPr>
                <a:spLocks noChangeArrowheads="1"/>
              </p:cNvSpPr>
              <p:nvPr/>
            </p:nvSpPr>
            <p:spPr bwMode="auto">
              <a:xfrm>
                <a:off x="3840" y="191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>
                <a:noFill/>
              </a:ln>
              <a:effectLst>
                <a:outerShdw dist="107763" dir="189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990033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s-MX" altLang="es-MX" sz="2400"/>
                  <a:t>7</a:t>
                </a:r>
                <a:endParaRPr lang="es-ES" altLang="es-MX" sz="2400"/>
              </a:p>
            </p:txBody>
          </p:sp>
          <p:pic>
            <p:nvPicPr>
              <p:cNvPr id="222228" name="Picture 1054" descr="\\SERVER01\APL$\OFF2000\CD2\PFiles\MSOffice\Clipart\standard\stddir4\PE01919_.wmf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160"/>
                <a:ext cx="672" cy="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51" name="Text Box 1055"/>
            <p:cNvSpPr txBox="1">
              <a:spLocks noChangeArrowheads="1"/>
            </p:cNvSpPr>
            <p:nvPr/>
          </p:nvSpPr>
          <p:spPr bwMode="auto">
            <a:xfrm>
              <a:off x="2400" y="1855"/>
              <a:ext cx="13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es-ES" sz="16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222211" name="Picture 1057" descr="C:\WINDOWS\Application Data\Microsoft\Media Catalog\Downloaded Clips\cl47\j0178146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486400"/>
            <a:ext cx="1485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0" name="Text Box 1064"/>
          <p:cNvSpPr txBox="1">
            <a:spLocks noChangeArrowheads="1"/>
          </p:cNvSpPr>
          <p:nvPr/>
        </p:nvSpPr>
        <p:spPr bwMode="auto">
          <a:xfrm>
            <a:off x="1295400" y="2286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El Gobierno como...</a:t>
            </a:r>
            <a:endParaRPr lang="es-ES_tradn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22213" name="Rectángulo 1"/>
          <p:cNvSpPr>
            <a:spLocks noChangeArrowheads="1"/>
          </p:cNvSpPr>
          <p:nvPr/>
        </p:nvSpPr>
        <p:spPr bwMode="auto">
          <a:xfrm>
            <a:off x="2286000" y="28289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CO" altLang="es-PE">
                <a:solidFill>
                  <a:schemeClr val="tx2"/>
                </a:solidFill>
                <a:latin typeface="Tahoma" pitchFamily="34" charset="0"/>
              </a:rPr>
              <a:t>LA </a:t>
            </a:r>
          </a:p>
          <a:p>
            <a:pPr algn="ctr" eaLnBrk="1" hangingPunct="1"/>
            <a:r>
              <a:rPr lang="es-CO" altLang="es-PE">
                <a:solidFill>
                  <a:schemeClr val="tx2"/>
                </a:solidFill>
                <a:latin typeface="Tahoma" pitchFamily="34" charset="0"/>
              </a:rPr>
              <a:t>REINVENCION</a:t>
            </a:r>
          </a:p>
          <a:p>
            <a:pPr algn="ctr" eaLnBrk="1" hangingPunct="1"/>
            <a:r>
              <a:rPr lang="es-CO" altLang="es-PE">
                <a:solidFill>
                  <a:schemeClr val="tx2"/>
                </a:solidFill>
                <a:latin typeface="Tahoma" pitchFamily="34" charset="0"/>
              </a:rPr>
              <a:t>DEL </a:t>
            </a:r>
          </a:p>
          <a:p>
            <a:pPr algn="ctr" eaLnBrk="1" hangingPunct="1"/>
            <a:r>
              <a:rPr lang="es-CO" altLang="es-PE">
                <a:solidFill>
                  <a:schemeClr val="tx2"/>
                </a:solidFill>
                <a:latin typeface="Tahoma" pitchFamily="34" charset="0"/>
              </a:rPr>
              <a:t>GOBIERNO</a:t>
            </a:r>
            <a:endParaRPr lang="es-ES" altLang="es-PE">
              <a:solidFill>
                <a:schemeClr val="tx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524000" y="1397000"/>
          <a:ext cx="671036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3235" name="5 CuadroTexto"/>
          <p:cNvSpPr txBox="1">
            <a:spLocks noChangeArrowheads="1"/>
          </p:cNvSpPr>
          <p:nvPr/>
        </p:nvSpPr>
        <p:spPr bwMode="auto">
          <a:xfrm>
            <a:off x="684213" y="333375"/>
            <a:ext cx="792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altLang="es-MX" sz="1800" b="1">
                <a:latin typeface="Arial" pitchFamily="34" charset="0"/>
              </a:rPr>
              <a:t>CONTEXTO GENERAL PARA  EL DESARROLLO ORGANIZACIONAL : </a:t>
            </a:r>
          </a:p>
          <a:p>
            <a:pPr algn="ctr" eaLnBrk="1" hangingPunct="1"/>
            <a:r>
              <a:rPr lang="es-MX" altLang="es-MX" sz="1800" b="1">
                <a:latin typeface="Arial" pitchFamily="34" charset="0"/>
              </a:rPr>
              <a:t>Enfoque al Servicio del Ciudadano</a:t>
            </a:r>
          </a:p>
        </p:txBody>
      </p:sp>
      <p:sp>
        <p:nvSpPr>
          <p:cNvPr id="7" name="6 Flecha abajo"/>
          <p:cNvSpPr/>
          <p:nvPr/>
        </p:nvSpPr>
        <p:spPr>
          <a:xfrm>
            <a:off x="971550" y="2133600"/>
            <a:ext cx="484188" cy="3095625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" name="7 Flecha abajo"/>
          <p:cNvSpPr/>
          <p:nvPr/>
        </p:nvSpPr>
        <p:spPr>
          <a:xfrm rot="10800000">
            <a:off x="7902575" y="1989138"/>
            <a:ext cx="1133475" cy="309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23238" name="8 CuadroTexto"/>
          <p:cNvSpPr txBox="1">
            <a:spLocks noChangeArrowheads="1"/>
          </p:cNvSpPr>
          <p:nvPr/>
        </p:nvSpPr>
        <p:spPr bwMode="auto">
          <a:xfrm>
            <a:off x="1547813" y="2349500"/>
            <a:ext cx="5759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altLang="es-MX" sz="1600">
                <a:latin typeface="Arial" pitchFamily="34" charset="0"/>
              </a:rPr>
              <a:t>Enfoque de Materias, Competencias, Funciones y Facultades</a:t>
            </a:r>
          </a:p>
        </p:txBody>
      </p:sp>
      <p:sp>
        <p:nvSpPr>
          <p:cNvPr id="223239" name="9 CuadroTexto"/>
          <p:cNvSpPr txBox="1">
            <a:spLocks noChangeArrowheads="1"/>
          </p:cNvSpPr>
          <p:nvPr/>
        </p:nvSpPr>
        <p:spPr bwMode="auto">
          <a:xfrm>
            <a:off x="1619250" y="3689350"/>
            <a:ext cx="7181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altLang="es-MX" sz="1600">
                <a:latin typeface="Arial" pitchFamily="34" charset="0"/>
              </a:rPr>
              <a:t>División Funcional del Trabajo, Estructura Organizacional, Organigrama</a:t>
            </a:r>
          </a:p>
        </p:txBody>
      </p:sp>
      <p:sp>
        <p:nvSpPr>
          <p:cNvPr id="223240" name="10 CuadroTexto"/>
          <p:cNvSpPr txBox="1">
            <a:spLocks noChangeArrowheads="1"/>
          </p:cNvSpPr>
          <p:nvPr/>
        </p:nvSpPr>
        <p:spPr bwMode="auto">
          <a:xfrm>
            <a:off x="1619250" y="5106988"/>
            <a:ext cx="7848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altLang="es-MX" sz="1600">
                <a:latin typeface="Arial" pitchFamily="34" charset="0"/>
              </a:rPr>
              <a:t>Servicio al Ciudadano, Procesos,  Eficiencia y Calidad (GpR)</a:t>
            </a:r>
          </a:p>
        </p:txBody>
      </p:sp>
    </p:spTree>
    <p:extLst>
      <p:ext uri="{BB962C8B-B14F-4D97-AF65-F5344CB8AC3E}">
        <p14:creationId xmlns:p14="http://schemas.microsoft.com/office/powerpoint/2010/main" val="15969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813" y="2571750"/>
            <a:ext cx="7772400" cy="1643063"/>
          </a:xfrm>
          <a:solidFill>
            <a:srgbClr val="FFFF00"/>
          </a:solidFill>
        </p:spPr>
        <p:txBody>
          <a:bodyPr/>
          <a:lstStyle/>
          <a:p>
            <a:r>
              <a:rPr lang="es-PE" altLang="es-MX" sz="3600" b="1" dirty="0"/>
              <a:t>Estructura del Estado peruano. Sistemas Administrativos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2685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2938" y="2500313"/>
            <a:ext cx="7959725" cy="16081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PE" altLang="es-MX" sz="3600" b="1" dirty="0" smtClean="0"/>
              <a:t>La Nueva Gerencia Pública y la Gestión por Resultados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7225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3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4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25296" r="43185" b="15749"/>
          <a:stretch>
            <a:fillRect/>
          </a:stretch>
        </p:blipFill>
        <p:spPr bwMode="auto">
          <a:xfrm>
            <a:off x="323850" y="981075"/>
            <a:ext cx="3097213" cy="286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4739" name="3 CuadroTexto"/>
          <p:cNvSpPr txBox="1">
            <a:spLocks noChangeArrowheads="1"/>
          </p:cNvSpPr>
          <p:nvPr/>
        </p:nvSpPr>
        <p:spPr bwMode="auto">
          <a:xfrm>
            <a:off x="2843213" y="333375"/>
            <a:ext cx="5041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altLang="es-MX" sz="1800" b="1">
                <a:latin typeface="Arial" pitchFamily="34" charset="0"/>
              </a:rPr>
              <a:t>EL ESTADO y la Gestión para Resultados (GpR)</a:t>
            </a:r>
          </a:p>
        </p:txBody>
      </p:sp>
      <p:pic>
        <p:nvPicPr>
          <p:cNvPr id="2447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14563" r="16675" b="10988"/>
          <a:stretch>
            <a:fillRect/>
          </a:stretch>
        </p:blipFill>
        <p:spPr bwMode="auto">
          <a:xfrm>
            <a:off x="3440113" y="2997200"/>
            <a:ext cx="54673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oblada hacia arriba"/>
          <p:cNvSpPr/>
          <p:nvPr/>
        </p:nvSpPr>
        <p:spPr>
          <a:xfrm rot="5400000">
            <a:off x="2104232" y="3585368"/>
            <a:ext cx="850900" cy="18208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pic>
        <p:nvPicPr>
          <p:cNvPr id="24474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19052" r="14861" b="22279"/>
          <a:stretch>
            <a:fillRect/>
          </a:stretch>
        </p:blipFill>
        <p:spPr bwMode="auto">
          <a:xfrm>
            <a:off x="4427538" y="1196975"/>
            <a:ext cx="34575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3" name="10 CuadroTexto"/>
          <p:cNvSpPr txBox="1">
            <a:spLocks noChangeArrowheads="1"/>
          </p:cNvSpPr>
          <p:nvPr/>
        </p:nvSpPr>
        <p:spPr bwMode="auto">
          <a:xfrm>
            <a:off x="-36513" y="65246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35811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DO" altLang="es-MX" smtClean="0"/>
              <a:t>Pilares del Modelo de Gestión</a:t>
            </a:r>
            <a:r>
              <a:rPr lang="en-US" altLang="es-MX" smtClean="0"/>
              <a:t> </a:t>
            </a:r>
            <a:r>
              <a:rPr lang="es-DO" altLang="es-MX" smtClean="0"/>
              <a:t>Burocrático-Tradicional</a:t>
            </a:r>
          </a:p>
        </p:txBody>
      </p:sp>
      <p:pic>
        <p:nvPicPr>
          <p:cNvPr id="245763" name="Picture 3" descr="j0188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2514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1236" name="Group 4"/>
          <p:cNvGraphicFramePr>
            <a:graphicFrameLocks noGrp="1"/>
          </p:cNvGraphicFramePr>
          <p:nvPr/>
        </p:nvGraphicFramePr>
        <p:xfrm>
          <a:off x="304800" y="3962400"/>
          <a:ext cx="8458200" cy="2651488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1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DO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control de los insumos (número de funcionarios, gastos autorizados, etc.) </a:t>
                      </a:r>
                    </a:p>
                  </a:txBody>
                  <a:tcPr marT="45584" marB="455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DO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cumplimiento detallado de normas y procedimientos definidos centralmente</a:t>
                      </a:r>
                    </a:p>
                  </a:txBody>
                  <a:tcPr marT="45584" marB="45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DO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 logro de productos (número de inspecciones, viviendas o atenciones)</a:t>
                      </a:r>
                    </a:p>
                  </a:txBody>
                  <a:tcPr marT="45584" marB="45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0545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401050" cy="1295400"/>
          </a:xfrm>
        </p:spPr>
        <p:txBody>
          <a:bodyPr/>
          <a:lstStyle/>
          <a:p>
            <a:pPr eaLnBrk="1" hangingPunct="1"/>
            <a:r>
              <a:rPr lang="es-ES" altLang="es-MX" sz="3500" b="1" smtClean="0"/>
              <a:t>Definición del problema en relación a la Gestión Pública</a:t>
            </a:r>
          </a:p>
        </p:txBody>
      </p:sp>
      <p:pic>
        <p:nvPicPr>
          <p:cNvPr id="2478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8" y="1701800"/>
            <a:ext cx="7350125" cy="4322763"/>
          </a:xfrm>
          <a:noFill/>
        </p:spPr>
      </p:pic>
      <p:sp>
        <p:nvSpPr>
          <p:cNvPr id="247812" name="3 Rectángulo"/>
          <p:cNvSpPr>
            <a:spLocks noChangeArrowheads="1"/>
          </p:cNvSpPr>
          <p:nvPr/>
        </p:nvSpPr>
        <p:spPr bwMode="auto">
          <a:xfrm>
            <a:off x="428625" y="6500813"/>
            <a:ext cx="8286750" cy="357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eaLnBrk="1" hangingPunct="1"/>
            <a:r>
              <a:rPr lang="es-PE" altLang="es-MX" sz="1000" b="1">
                <a:solidFill>
                  <a:schemeClr val="bg1"/>
                </a:solidFill>
              </a:rPr>
              <a:t>Fuente: Alvaro V. Ramirez Alujas</a:t>
            </a:r>
            <a:r>
              <a:rPr lang="es-PE" altLang="es-MX" sz="1000">
                <a:solidFill>
                  <a:schemeClr val="bg1"/>
                </a:solidFill>
              </a:rPr>
              <a:t> (Magíster en Gestión y Políticas Públicas; Universidad de Chile)</a:t>
            </a:r>
            <a:r>
              <a:rPr lang="es-PE" altLang="es-MX" sz="1000"/>
              <a:t/>
            </a:r>
            <a:br>
              <a:rPr lang="es-PE" altLang="es-MX" sz="1000"/>
            </a:br>
            <a:endParaRPr lang="es-PE" altLang="es-MX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DO" altLang="es-MX" smtClean="0"/>
              <a:t>Pilares del Modelo de Gestión Nueva Gerencia Pública</a:t>
            </a:r>
          </a:p>
        </p:txBody>
      </p:sp>
      <p:pic>
        <p:nvPicPr>
          <p:cNvPr id="248835" name="Picture 3" descr="j0188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76500"/>
            <a:ext cx="2514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3284" name="Group 4"/>
          <p:cNvGraphicFramePr>
            <a:graphicFrameLocks noGrp="1"/>
          </p:cNvGraphicFramePr>
          <p:nvPr/>
        </p:nvGraphicFramePr>
        <p:xfrm>
          <a:off x="304800" y="1905000"/>
          <a:ext cx="2438400" cy="39624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DO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Medición de Resultados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DO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Participación Ciudadana y Transpa-rencia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3292" name="Group 12"/>
          <p:cNvGraphicFramePr>
            <a:graphicFrameLocks noGrp="1"/>
          </p:cNvGraphicFramePr>
          <p:nvPr/>
        </p:nvGraphicFramePr>
        <p:xfrm>
          <a:off x="5410200" y="1835150"/>
          <a:ext cx="3200400" cy="4365626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38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Dimensiones Cualitativas de la Gestión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Ciudadanos pueden evaluar calidad, cantidad y oportunidad de los bienes y servicios recibidos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8883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00" y="1447800"/>
            <a:ext cx="5105400" cy="4191000"/>
            <a:chOff x="1200" y="912"/>
            <a:chExt cx="3216" cy="2640"/>
          </a:xfrm>
        </p:grpSpPr>
        <p:sp>
          <p:nvSpPr>
            <p:cNvPr id="250905" name="Text Box 3"/>
            <p:cNvSpPr txBox="1">
              <a:spLocks noChangeArrowheads="1"/>
            </p:cNvSpPr>
            <p:nvPr/>
          </p:nvSpPr>
          <p:spPr bwMode="auto">
            <a:xfrm>
              <a:off x="1440" y="2150"/>
              <a:ext cx="96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2000">
                  <a:latin typeface="Arial" pitchFamily="34" charset="0"/>
                </a:rPr>
                <a:t>NUEVA GERENCIA PÚBLICA</a:t>
              </a:r>
            </a:p>
          </p:txBody>
        </p:sp>
        <p:sp>
          <p:nvSpPr>
            <p:cNvPr id="250906" name="Text Box 4"/>
            <p:cNvSpPr txBox="1">
              <a:spLocks noChangeArrowheads="1"/>
            </p:cNvSpPr>
            <p:nvPr/>
          </p:nvSpPr>
          <p:spPr bwMode="auto">
            <a:xfrm>
              <a:off x="2256" y="2544"/>
              <a:ext cx="21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800">
                  <a:latin typeface="Arial" pitchFamily="34" charset="0"/>
                </a:rPr>
                <a:t>DESBUROCRATIZACIÓN</a:t>
              </a:r>
            </a:p>
          </p:txBody>
        </p:sp>
        <p:sp>
          <p:nvSpPr>
            <p:cNvPr id="250907" name="Text Box 5"/>
            <p:cNvSpPr txBox="1">
              <a:spLocks noChangeArrowheads="1"/>
            </p:cNvSpPr>
            <p:nvPr/>
          </p:nvSpPr>
          <p:spPr bwMode="auto">
            <a:xfrm>
              <a:off x="2640" y="1776"/>
              <a:ext cx="129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600">
                  <a:latin typeface="Arial" pitchFamily="34" charset="0"/>
                </a:rPr>
                <a:t>EMPOWERMENT (Autonomía en la toma de decisiones)</a:t>
              </a:r>
            </a:p>
          </p:txBody>
        </p:sp>
        <p:sp>
          <p:nvSpPr>
            <p:cNvPr id="250908" name="Rectangle 6"/>
            <p:cNvSpPr>
              <a:spLocks noChangeArrowheads="1"/>
            </p:cNvSpPr>
            <p:nvPr/>
          </p:nvSpPr>
          <p:spPr bwMode="auto">
            <a:xfrm>
              <a:off x="2400" y="1008"/>
              <a:ext cx="1872" cy="2544"/>
            </a:xfrm>
            <a:prstGeom prst="rect">
              <a:avLst/>
            </a:prstGeom>
            <a:noFill/>
            <a:ln w="9525" cap="rnd">
              <a:solidFill>
                <a:srgbClr val="FF0066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0909" name="Text Box 7"/>
            <p:cNvSpPr txBox="1">
              <a:spLocks noChangeArrowheads="1"/>
            </p:cNvSpPr>
            <p:nvPr/>
          </p:nvSpPr>
          <p:spPr bwMode="auto">
            <a:xfrm>
              <a:off x="2592" y="912"/>
              <a:ext cx="1440" cy="17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200">
                  <a:latin typeface="Arial" pitchFamily="34" charset="0"/>
                </a:rPr>
                <a:t>ELEMENTOS PRINCIPALES</a:t>
              </a:r>
            </a:p>
          </p:txBody>
        </p:sp>
        <p:sp>
          <p:nvSpPr>
            <p:cNvPr id="250910" name="Text Box 8"/>
            <p:cNvSpPr txBox="1">
              <a:spLocks noChangeArrowheads="1"/>
            </p:cNvSpPr>
            <p:nvPr/>
          </p:nvSpPr>
          <p:spPr bwMode="auto">
            <a:xfrm>
              <a:off x="2256" y="1296"/>
              <a:ext cx="21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800">
                  <a:latin typeface="Arial" pitchFamily="34" charset="0"/>
                </a:rPr>
                <a:t>RESTRUCTURACIÓN DE SISTEMAS Y PROCESOS</a:t>
              </a:r>
            </a:p>
          </p:txBody>
        </p:sp>
        <p:sp>
          <p:nvSpPr>
            <p:cNvPr id="250911" name="Rectangle 9"/>
            <p:cNvSpPr>
              <a:spLocks noChangeArrowheads="1"/>
            </p:cNvSpPr>
            <p:nvPr/>
          </p:nvSpPr>
          <p:spPr bwMode="auto">
            <a:xfrm>
              <a:off x="1488" y="1008"/>
              <a:ext cx="864" cy="2544"/>
            </a:xfrm>
            <a:prstGeom prst="rect">
              <a:avLst/>
            </a:prstGeom>
            <a:noFill/>
            <a:ln w="9525" cap="rnd">
              <a:solidFill>
                <a:srgbClr val="FF0066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0912" name="Text Box 10"/>
            <p:cNvSpPr txBox="1">
              <a:spLocks noChangeArrowheads="1"/>
            </p:cNvSpPr>
            <p:nvPr/>
          </p:nvSpPr>
          <p:spPr bwMode="auto">
            <a:xfrm>
              <a:off x="1536" y="912"/>
              <a:ext cx="768" cy="17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200">
                  <a:latin typeface="Arial" pitchFamily="34" charset="0"/>
                </a:rPr>
                <a:t>ENFOQUE</a:t>
              </a:r>
            </a:p>
          </p:txBody>
        </p:sp>
        <p:sp>
          <p:nvSpPr>
            <p:cNvPr id="250913" name="Text Box 11"/>
            <p:cNvSpPr txBox="1">
              <a:spLocks noChangeArrowheads="1"/>
            </p:cNvSpPr>
            <p:nvPr/>
          </p:nvSpPr>
          <p:spPr bwMode="auto">
            <a:xfrm>
              <a:off x="2208" y="3072"/>
              <a:ext cx="21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800">
                  <a:latin typeface="Arial" pitchFamily="34" charset="0"/>
                </a:rPr>
                <a:t>ORIENTACIÓN A RESULTADOS</a:t>
              </a:r>
            </a:p>
          </p:txBody>
        </p:sp>
        <p:sp>
          <p:nvSpPr>
            <p:cNvPr id="250914" name="AutoShape 12"/>
            <p:cNvSpPr>
              <a:spLocks noChangeArrowheads="1"/>
            </p:cNvSpPr>
            <p:nvPr/>
          </p:nvSpPr>
          <p:spPr bwMode="auto">
            <a:xfrm>
              <a:off x="1200" y="1728"/>
              <a:ext cx="288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PE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781800" y="1447800"/>
            <a:ext cx="2286000" cy="2819400"/>
            <a:chOff x="4272" y="912"/>
            <a:chExt cx="1440" cy="1776"/>
          </a:xfrm>
        </p:grpSpPr>
        <p:grpSp>
          <p:nvGrpSpPr>
            <p:cNvPr id="250900" name="Group 14"/>
            <p:cNvGrpSpPr>
              <a:grpSpLocks/>
            </p:cNvGrpSpPr>
            <p:nvPr/>
          </p:nvGrpSpPr>
          <p:grpSpPr bwMode="auto">
            <a:xfrm>
              <a:off x="4560" y="1824"/>
              <a:ext cx="1152" cy="816"/>
              <a:chOff x="3744" y="1632"/>
              <a:chExt cx="1488" cy="912"/>
            </a:xfrm>
          </p:grpSpPr>
          <p:sp>
            <p:nvSpPr>
              <p:cNvPr id="250903" name="Rectangle 15"/>
              <p:cNvSpPr>
                <a:spLocks noChangeArrowheads="1"/>
              </p:cNvSpPr>
              <p:nvPr/>
            </p:nvSpPr>
            <p:spPr bwMode="auto">
              <a:xfrm>
                <a:off x="3744" y="1632"/>
                <a:ext cx="1488" cy="912"/>
              </a:xfrm>
              <a:prstGeom prst="rect">
                <a:avLst/>
              </a:prstGeom>
              <a:solidFill>
                <a:srgbClr val="FFCC6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s-PE" altLang="es-MX"/>
              </a:p>
            </p:txBody>
          </p:sp>
          <p:sp>
            <p:nvSpPr>
              <p:cNvPr id="250904" name="Text Box 16"/>
              <p:cNvSpPr txBox="1">
                <a:spLocks noChangeArrowheads="1"/>
              </p:cNvSpPr>
              <p:nvPr/>
            </p:nvSpPr>
            <p:spPr bwMode="auto">
              <a:xfrm>
                <a:off x="3792" y="1834"/>
                <a:ext cx="1440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600" b="1">
                    <a:latin typeface="Arial" pitchFamily="34" charset="0"/>
                  </a:rPr>
                  <a:t>“GOBIERNO DE RESULTADOS”</a:t>
                </a:r>
              </a:p>
            </p:txBody>
          </p:sp>
        </p:grpSp>
        <p:sp>
          <p:nvSpPr>
            <p:cNvPr id="250901" name="AutoShape 17"/>
            <p:cNvSpPr>
              <a:spLocks noChangeArrowheads="1"/>
            </p:cNvSpPr>
            <p:nvPr/>
          </p:nvSpPr>
          <p:spPr bwMode="auto">
            <a:xfrm>
              <a:off x="4272" y="1776"/>
              <a:ext cx="288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PE"/>
            </a:p>
          </p:txBody>
        </p:sp>
        <p:sp>
          <p:nvSpPr>
            <p:cNvPr id="250902" name="Text Box 18"/>
            <p:cNvSpPr txBox="1">
              <a:spLocks noChangeArrowheads="1"/>
            </p:cNvSpPr>
            <p:nvPr/>
          </p:nvSpPr>
          <p:spPr bwMode="auto">
            <a:xfrm>
              <a:off x="4368" y="912"/>
              <a:ext cx="1296" cy="17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200">
                  <a:latin typeface="Arial" pitchFamily="34" charset="0"/>
                </a:rPr>
                <a:t>SITUACIÓN DESEABLE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981200" y="5715000"/>
            <a:ext cx="5257800" cy="793750"/>
            <a:chOff x="1248" y="3600"/>
            <a:chExt cx="3312" cy="500"/>
          </a:xfrm>
        </p:grpSpPr>
        <p:sp>
          <p:nvSpPr>
            <p:cNvPr id="250898" name="AutoShape 20"/>
            <p:cNvSpPr>
              <a:spLocks/>
            </p:cNvSpPr>
            <p:nvPr/>
          </p:nvSpPr>
          <p:spPr bwMode="auto">
            <a:xfrm rot="5400000">
              <a:off x="2760" y="2280"/>
              <a:ext cx="240" cy="2880"/>
            </a:xfrm>
            <a:prstGeom prst="rightBrace">
              <a:avLst>
                <a:gd name="adj1" fmla="val 10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0899" name="Text Box 21"/>
            <p:cNvSpPr txBox="1">
              <a:spLocks noChangeArrowheads="1"/>
            </p:cNvSpPr>
            <p:nvPr/>
          </p:nvSpPr>
          <p:spPr bwMode="auto">
            <a:xfrm>
              <a:off x="1248" y="3888"/>
              <a:ext cx="3312" cy="21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600" b="1">
                  <a:solidFill>
                    <a:schemeClr val="accent2"/>
                  </a:solidFill>
                  <a:latin typeface="Arial" pitchFamily="34" charset="0"/>
                </a:rPr>
                <a:t>GESTIÓN PÚBLICA ORIENTADA A RESULTADOS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6200" y="1447800"/>
            <a:ext cx="1828800" cy="4648200"/>
            <a:chOff x="48" y="912"/>
            <a:chExt cx="1152" cy="2928"/>
          </a:xfrm>
        </p:grpSpPr>
        <p:sp>
          <p:nvSpPr>
            <p:cNvPr id="250887" name="Rectangle 23"/>
            <p:cNvSpPr>
              <a:spLocks noChangeArrowheads="1"/>
            </p:cNvSpPr>
            <p:nvPr/>
          </p:nvSpPr>
          <p:spPr bwMode="auto">
            <a:xfrm>
              <a:off x="96" y="1152"/>
              <a:ext cx="1056" cy="528"/>
            </a:xfrm>
            <a:prstGeom prst="rect">
              <a:avLst/>
            </a:pr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0888" name="Rectangle 24"/>
            <p:cNvSpPr>
              <a:spLocks noChangeArrowheads="1"/>
            </p:cNvSpPr>
            <p:nvPr/>
          </p:nvSpPr>
          <p:spPr bwMode="auto">
            <a:xfrm>
              <a:off x="96" y="1776"/>
              <a:ext cx="1056" cy="816"/>
            </a:xfrm>
            <a:prstGeom prst="rect">
              <a:avLst/>
            </a:pr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grpSp>
          <p:nvGrpSpPr>
            <p:cNvPr id="250889" name="Group 25"/>
            <p:cNvGrpSpPr>
              <a:grpSpLocks/>
            </p:cNvGrpSpPr>
            <p:nvPr/>
          </p:nvGrpSpPr>
          <p:grpSpPr bwMode="auto">
            <a:xfrm>
              <a:off x="48" y="912"/>
              <a:ext cx="1152" cy="2928"/>
              <a:chOff x="48" y="912"/>
              <a:chExt cx="1152" cy="2928"/>
            </a:xfrm>
          </p:grpSpPr>
          <p:grpSp>
            <p:nvGrpSpPr>
              <p:cNvPr id="250890" name="Group 26"/>
              <p:cNvGrpSpPr>
                <a:grpSpLocks/>
              </p:cNvGrpSpPr>
              <p:nvPr/>
            </p:nvGrpSpPr>
            <p:grpSpPr bwMode="auto">
              <a:xfrm>
                <a:off x="96" y="2928"/>
                <a:ext cx="1056" cy="816"/>
                <a:chOff x="3744" y="1632"/>
                <a:chExt cx="1488" cy="912"/>
              </a:xfrm>
            </p:grpSpPr>
            <p:sp>
              <p:nvSpPr>
                <p:cNvPr id="250896" name="Rectangle 27"/>
                <p:cNvSpPr>
                  <a:spLocks noChangeArrowheads="1"/>
                </p:cNvSpPr>
                <p:nvPr/>
              </p:nvSpPr>
              <p:spPr bwMode="auto">
                <a:xfrm>
                  <a:off x="3744" y="1632"/>
                  <a:ext cx="1488" cy="912"/>
                </a:xfrm>
                <a:prstGeom prst="rect">
                  <a:avLst/>
                </a:prstGeom>
                <a:solidFill>
                  <a:srgbClr val="FFCC66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s-PE" altLang="es-MX"/>
                </a:p>
              </p:txBody>
            </p:sp>
            <p:sp>
              <p:nvSpPr>
                <p:cNvPr id="25089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794" y="1834"/>
                  <a:ext cx="1438" cy="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s-ES_tradnl" altLang="es-MX" sz="1600" b="1">
                      <a:latin typeface="Arial" pitchFamily="34" charset="0"/>
                    </a:rPr>
                    <a:t>“GOBIERNO INEFICIENTE”</a:t>
                  </a:r>
                </a:p>
              </p:txBody>
            </p:sp>
          </p:grpSp>
          <p:sp>
            <p:nvSpPr>
              <p:cNvPr id="250891" name="Text Box 29"/>
              <p:cNvSpPr txBox="1">
                <a:spLocks noChangeArrowheads="1"/>
              </p:cNvSpPr>
              <p:nvPr/>
            </p:nvSpPr>
            <p:spPr bwMode="auto">
              <a:xfrm>
                <a:off x="96" y="912"/>
                <a:ext cx="1104" cy="179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200">
                    <a:latin typeface="Arial" pitchFamily="34" charset="0"/>
                  </a:rPr>
                  <a:t>PROBLEMÁTICA</a:t>
                </a:r>
              </a:p>
            </p:txBody>
          </p:sp>
          <p:sp>
            <p:nvSpPr>
              <p:cNvPr id="250892" name="Text Box 30"/>
              <p:cNvSpPr txBox="1">
                <a:spLocks noChangeArrowheads="1"/>
              </p:cNvSpPr>
              <p:nvPr/>
            </p:nvSpPr>
            <p:spPr bwMode="auto">
              <a:xfrm>
                <a:off x="131" y="1237"/>
                <a:ext cx="1021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600" b="1">
                    <a:latin typeface="Arial" pitchFamily="34" charset="0"/>
                  </a:rPr>
                  <a:t>Burocracia excesiva</a:t>
                </a:r>
              </a:p>
            </p:txBody>
          </p:sp>
          <p:sp>
            <p:nvSpPr>
              <p:cNvPr id="250893" name="Text Box 31"/>
              <p:cNvSpPr txBox="1">
                <a:spLocks noChangeArrowheads="1"/>
              </p:cNvSpPr>
              <p:nvPr/>
            </p:nvSpPr>
            <p:spPr bwMode="auto">
              <a:xfrm>
                <a:off x="131" y="1928"/>
                <a:ext cx="1021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600" b="1">
                    <a:latin typeface="Arial" pitchFamily="34" charset="0"/>
                  </a:rPr>
                  <a:t>Gobierno alejado de la ciudadanía</a:t>
                </a:r>
              </a:p>
            </p:txBody>
          </p:sp>
          <p:sp>
            <p:nvSpPr>
              <p:cNvPr id="250894" name="AutoShape 32"/>
              <p:cNvSpPr>
                <a:spLocks noChangeArrowheads="1"/>
              </p:cNvSpPr>
              <p:nvPr/>
            </p:nvSpPr>
            <p:spPr bwMode="auto">
              <a:xfrm rot="5400000">
                <a:off x="504" y="2328"/>
                <a:ext cx="288" cy="91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PE"/>
              </a:p>
            </p:txBody>
          </p:sp>
          <p:sp>
            <p:nvSpPr>
              <p:cNvPr id="250895" name="Rectangle 33"/>
              <p:cNvSpPr>
                <a:spLocks noChangeArrowheads="1"/>
              </p:cNvSpPr>
              <p:nvPr/>
            </p:nvSpPr>
            <p:spPr bwMode="auto">
              <a:xfrm>
                <a:off x="48" y="1104"/>
                <a:ext cx="1152" cy="2736"/>
              </a:xfrm>
              <a:prstGeom prst="rect">
                <a:avLst/>
              </a:prstGeom>
              <a:noFill/>
              <a:ln w="9525" cap="rnd">
                <a:solidFill>
                  <a:srgbClr val="FF0066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s-PE" altLang="es-MX"/>
              </a:p>
            </p:txBody>
          </p:sp>
        </p:grpSp>
      </p:grpSp>
      <p:sp>
        <p:nvSpPr>
          <p:cNvPr id="250886" name="Text Box 36"/>
          <p:cNvSpPr txBox="1">
            <a:spLocks noChangeArrowheads="1"/>
          </p:cNvSpPr>
          <p:nvPr/>
        </p:nvSpPr>
        <p:spPr bwMode="auto">
          <a:xfrm>
            <a:off x="214313" y="127000"/>
            <a:ext cx="8839200" cy="101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MX" sz="6000" b="1">
                <a:solidFill>
                  <a:srgbClr val="AB81FF"/>
                </a:solidFill>
                <a:latin typeface="Arial Black" pitchFamily="34" charset="0"/>
              </a:rPr>
              <a:t>M</a:t>
            </a:r>
            <a:r>
              <a:rPr lang="es-ES_tradnl" altLang="es-MX" sz="1800" b="1">
                <a:solidFill>
                  <a:srgbClr val="AB81FF"/>
                </a:solidFill>
                <a:latin typeface="Arial Black" pitchFamily="34" charset="0"/>
              </a:rPr>
              <a:t>odelo de una Nueva Gestión Pública </a:t>
            </a:r>
            <a:r>
              <a:rPr lang="es-ES_tradnl" altLang="es-MX" sz="1800" b="1">
                <a:solidFill>
                  <a:srgbClr val="FF962D"/>
                </a:solidFill>
                <a:latin typeface="Arial Black" pitchFamily="34" charset="0"/>
              </a:rPr>
              <a:t>Orientada a Resultados</a:t>
            </a:r>
            <a:endParaRPr lang="es-ES_tradnl" altLang="es-MX" sz="4800" b="1">
              <a:solidFill>
                <a:srgbClr val="AB81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6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Freeform 2"/>
          <p:cNvSpPr>
            <a:spLocks/>
          </p:cNvSpPr>
          <p:nvPr/>
        </p:nvSpPr>
        <p:spPr bwMode="auto">
          <a:xfrm>
            <a:off x="1884363" y="2514600"/>
            <a:ext cx="1676400" cy="3352800"/>
          </a:xfrm>
          <a:custGeom>
            <a:avLst/>
            <a:gdLst>
              <a:gd name="T0" fmla="*/ 2147483646 w 1866"/>
              <a:gd name="T1" fmla="*/ 2147483646 h 7314"/>
              <a:gd name="T2" fmla="*/ 2147483646 w 1866"/>
              <a:gd name="T3" fmla="*/ 2147483646 h 7314"/>
              <a:gd name="T4" fmla="*/ 2147483646 w 1866"/>
              <a:gd name="T5" fmla="*/ 2147483646 h 7314"/>
              <a:gd name="T6" fmla="*/ 2147483646 w 1866"/>
              <a:gd name="T7" fmla="*/ 2147483646 h 7314"/>
              <a:gd name="T8" fmla="*/ 2147483646 w 1866"/>
              <a:gd name="T9" fmla="*/ 2147483646 h 7314"/>
              <a:gd name="T10" fmla="*/ 2147483646 w 1866"/>
              <a:gd name="T11" fmla="*/ 2147483646 h 7314"/>
              <a:gd name="T12" fmla="*/ 2147483646 w 1866"/>
              <a:gd name="T13" fmla="*/ 2147483646 h 7314"/>
              <a:gd name="T14" fmla="*/ 2147483646 w 1866"/>
              <a:gd name="T15" fmla="*/ 2147483646 h 7314"/>
              <a:gd name="T16" fmla="*/ 2147483646 w 1866"/>
              <a:gd name="T17" fmla="*/ 2147483646 h 7314"/>
              <a:gd name="T18" fmla="*/ 2147483646 w 1866"/>
              <a:gd name="T19" fmla="*/ 2147483646 h 7314"/>
              <a:gd name="T20" fmla="*/ 2147483646 w 1866"/>
              <a:gd name="T21" fmla="*/ 2147483646 h 7314"/>
              <a:gd name="T22" fmla="*/ 2147483646 w 1866"/>
              <a:gd name="T23" fmla="*/ 2147483646 h 7314"/>
              <a:gd name="T24" fmla="*/ 2147483646 w 1866"/>
              <a:gd name="T25" fmla="*/ 2147483646 h 7314"/>
              <a:gd name="T26" fmla="*/ 2147483646 w 1866"/>
              <a:gd name="T27" fmla="*/ 2147483646 h 7314"/>
              <a:gd name="T28" fmla="*/ 2147483646 w 1866"/>
              <a:gd name="T29" fmla="*/ 2147483646 h 7314"/>
              <a:gd name="T30" fmla="*/ 2147483646 w 1866"/>
              <a:gd name="T31" fmla="*/ 2147483646 h 7314"/>
              <a:gd name="T32" fmla="*/ 2147483646 w 1866"/>
              <a:gd name="T33" fmla="*/ 2147483646 h 7314"/>
              <a:gd name="T34" fmla="*/ 2147483646 w 1866"/>
              <a:gd name="T35" fmla="*/ 2147483646 h 7314"/>
              <a:gd name="T36" fmla="*/ 2147483646 w 1866"/>
              <a:gd name="T37" fmla="*/ 2147483646 h 7314"/>
              <a:gd name="T38" fmla="*/ 2147483646 w 1866"/>
              <a:gd name="T39" fmla="*/ 2147483646 h 7314"/>
              <a:gd name="T40" fmla="*/ 2147483646 w 1866"/>
              <a:gd name="T41" fmla="*/ 2147483646 h 7314"/>
              <a:gd name="T42" fmla="*/ 2147483646 w 1866"/>
              <a:gd name="T43" fmla="*/ 2147483646 h 7314"/>
              <a:gd name="T44" fmla="*/ 2147483646 w 1866"/>
              <a:gd name="T45" fmla="*/ 2147483646 h 7314"/>
              <a:gd name="T46" fmla="*/ 2147483646 w 1866"/>
              <a:gd name="T47" fmla="*/ 2147483646 h 7314"/>
              <a:gd name="T48" fmla="*/ 2147483646 w 1866"/>
              <a:gd name="T49" fmla="*/ 2147483646 h 7314"/>
              <a:gd name="T50" fmla="*/ 2147483646 w 1866"/>
              <a:gd name="T51" fmla="*/ 2147483646 h 7314"/>
              <a:gd name="T52" fmla="*/ 2147483646 w 1866"/>
              <a:gd name="T53" fmla="*/ 2147483646 h 7314"/>
              <a:gd name="T54" fmla="*/ 2147483646 w 1866"/>
              <a:gd name="T55" fmla="*/ 2147483646 h 7314"/>
              <a:gd name="T56" fmla="*/ 2147483646 w 1866"/>
              <a:gd name="T57" fmla="*/ 2147483646 h 7314"/>
              <a:gd name="T58" fmla="*/ 2147483646 w 1866"/>
              <a:gd name="T59" fmla="*/ 2147483646 h 7314"/>
              <a:gd name="T60" fmla="*/ 2147483646 w 1866"/>
              <a:gd name="T61" fmla="*/ 2147483646 h 7314"/>
              <a:gd name="T62" fmla="*/ 2147483646 w 1866"/>
              <a:gd name="T63" fmla="*/ 2147483646 h 7314"/>
              <a:gd name="T64" fmla="*/ 2147483646 w 1866"/>
              <a:gd name="T65" fmla="*/ 2147483646 h 73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6"/>
              <a:gd name="T100" fmla="*/ 0 h 7314"/>
              <a:gd name="T101" fmla="*/ 1866 w 1866"/>
              <a:gd name="T102" fmla="*/ 7314 h 73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6" h="7314">
                <a:moveTo>
                  <a:pt x="1866" y="3657"/>
                </a:moveTo>
                <a:lnTo>
                  <a:pt x="1861" y="3283"/>
                </a:lnTo>
                <a:lnTo>
                  <a:pt x="1847" y="2919"/>
                </a:lnTo>
                <a:lnTo>
                  <a:pt x="1823" y="2569"/>
                </a:lnTo>
                <a:lnTo>
                  <a:pt x="1792" y="2232"/>
                </a:lnTo>
                <a:lnTo>
                  <a:pt x="1753" y="1913"/>
                </a:lnTo>
                <a:lnTo>
                  <a:pt x="1706" y="1611"/>
                </a:lnTo>
                <a:lnTo>
                  <a:pt x="1653" y="1330"/>
                </a:lnTo>
                <a:lnTo>
                  <a:pt x="1592" y="1070"/>
                </a:lnTo>
                <a:lnTo>
                  <a:pt x="1526" y="834"/>
                </a:lnTo>
                <a:lnTo>
                  <a:pt x="1455" y="623"/>
                </a:lnTo>
                <a:lnTo>
                  <a:pt x="1378" y="440"/>
                </a:lnTo>
                <a:lnTo>
                  <a:pt x="1296" y="287"/>
                </a:lnTo>
                <a:lnTo>
                  <a:pt x="1210" y="163"/>
                </a:lnTo>
                <a:lnTo>
                  <a:pt x="1121" y="73"/>
                </a:lnTo>
                <a:lnTo>
                  <a:pt x="1028" y="18"/>
                </a:lnTo>
                <a:lnTo>
                  <a:pt x="933" y="0"/>
                </a:lnTo>
                <a:lnTo>
                  <a:pt x="837" y="18"/>
                </a:lnTo>
                <a:lnTo>
                  <a:pt x="744" y="73"/>
                </a:lnTo>
                <a:lnTo>
                  <a:pt x="655" y="163"/>
                </a:lnTo>
                <a:lnTo>
                  <a:pt x="569" y="287"/>
                </a:lnTo>
                <a:lnTo>
                  <a:pt x="487" y="440"/>
                </a:lnTo>
                <a:lnTo>
                  <a:pt x="410" y="623"/>
                </a:lnTo>
                <a:lnTo>
                  <a:pt x="338" y="834"/>
                </a:lnTo>
                <a:lnTo>
                  <a:pt x="273" y="1070"/>
                </a:lnTo>
                <a:lnTo>
                  <a:pt x="212" y="1330"/>
                </a:lnTo>
                <a:lnTo>
                  <a:pt x="158" y="1611"/>
                </a:lnTo>
                <a:lnTo>
                  <a:pt x="112" y="1913"/>
                </a:lnTo>
                <a:lnTo>
                  <a:pt x="73" y="2232"/>
                </a:lnTo>
                <a:lnTo>
                  <a:pt x="41" y="2569"/>
                </a:lnTo>
                <a:lnTo>
                  <a:pt x="18" y="2919"/>
                </a:lnTo>
                <a:lnTo>
                  <a:pt x="4" y="3283"/>
                </a:lnTo>
                <a:lnTo>
                  <a:pt x="0" y="3657"/>
                </a:lnTo>
                <a:lnTo>
                  <a:pt x="4" y="4030"/>
                </a:lnTo>
                <a:lnTo>
                  <a:pt x="18" y="4394"/>
                </a:lnTo>
                <a:lnTo>
                  <a:pt x="41" y="4744"/>
                </a:lnTo>
                <a:lnTo>
                  <a:pt x="73" y="5080"/>
                </a:lnTo>
                <a:lnTo>
                  <a:pt x="112" y="5400"/>
                </a:lnTo>
                <a:lnTo>
                  <a:pt x="158" y="5701"/>
                </a:lnTo>
                <a:lnTo>
                  <a:pt x="212" y="5982"/>
                </a:lnTo>
                <a:lnTo>
                  <a:pt x="273" y="6242"/>
                </a:lnTo>
                <a:lnTo>
                  <a:pt x="338" y="6479"/>
                </a:lnTo>
                <a:lnTo>
                  <a:pt x="410" y="6689"/>
                </a:lnTo>
                <a:lnTo>
                  <a:pt x="487" y="6872"/>
                </a:lnTo>
                <a:lnTo>
                  <a:pt x="569" y="7026"/>
                </a:lnTo>
                <a:lnTo>
                  <a:pt x="655" y="7149"/>
                </a:lnTo>
                <a:lnTo>
                  <a:pt x="744" y="7239"/>
                </a:lnTo>
                <a:lnTo>
                  <a:pt x="837" y="7295"/>
                </a:lnTo>
                <a:lnTo>
                  <a:pt x="933" y="7314"/>
                </a:lnTo>
                <a:lnTo>
                  <a:pt x="1028" y="7295"/>
                </a:lnTo>
                <a:lnTo>
                  <a:pt x="1121" y="7239"/>
                </a:lnTo>
                <a:lnTo>
                  <a:pt x="1210" y="7149"/>
                </a:lnTo>
                <a:lnTo>
                  <a:pt x="1296" y="7026"/>
                </a:lnTo>
                <a:lnTo>
                  <a:pt x="1378" y="6872"/>
                </a:lnTo>
                <a:lnTo>
                  <a:pt x="1455" y="6689"/>
                </a:lnTo>
                <a:lnTo>
                  <a:pt x="1526" y="6479"/>
                </a:lnTo>
                <a:lnTo>
                  <a:pt x="1592" y="6242"/>
                </a:lnTo>
                <a:lnTo>
                  <a:pt x="1653" y="5982"/>
                </a:lnTo>
                <a:lnTo>
                  <a:pt x="1706" y="5701"/>
                </a:lnTo>
                <a:lnTo>
                  <a:pt x="1753" y="5400"/>
                </a:lnTo>
                <a:lnTo>
                  <a:pt x="1792" y="5080"/>
                </a:lnTo>
                <a:lnTo>
                  <a:pt x="1823" y="4744"/>
                </a:lnTo>
                <a:lnTo>
                  <a:pt x="1847" y="4394"/>
                </a:lnTo>
                <a:lnTo>
                  <a:pt x="1861" y="4030"/>
                </a:lnTo>
                <a:lnTo>
                  <a:pt x="1866" y="3657"/>
                </a:lnTo>
              </a:path>
            </a:pathLst>
          </a:custGeom>
          <a:noFill/>
          <a:ln w="666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32225" y="5124450"/>
            <a:ext cx="3157538" cy="539750"/>
            <a:chOff x="2414" y="3228"/>
            <a:chExt cx="1989" cy="340"/>
          </a:xfrm>
        </p:grpSpPr>
        <p:sp>
          <p:nvSpPr>
            <p:cNvPr id="252566" name="Rectangle 4"/>
            <p:cNvSpPr>
              <a:spLocks noChangeArrowheads="1"/>
            </p:cNvSpPr>
            <p:nvPr/>
          </p:nvSpPr>
          <p:spPr bwMode="auto">
            <a:xfrm>
              <a:off x="2414" y="3231"/>
              <a:ext cx="1989" cy="337"/>
            </a:xfrm>
            <a:prstGeom prst="rect">
              <a:avLst/>
            </a:prstGeom>
            <a:noFill/>
            <a:ln w="666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567" name="Rectangle 5"/>
            <p:cNvSpPr>
              <a:spLocks noChangeArrowheads="1"/>
            </p:cNvSpPr>
            <p:nvPr/>
          </p:nvSpPr>
          <p:spPr bwMode="auto">
            <a:xfrm>
              <a:off x="2832" y="3331"/>
              <a:ext cx="103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1600" b="1">
                  <a:solidFill>
                    <a:srgbClr val="000000"/>
                  </a:solidFill>
                  <a:cs typeface="Arial" pitchFamily="34" charset="0"/>
                </a:rPr>
                <a:t>OTROS GASTOS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52568" name="Freeform 6"/>
            <p:cNvSpPr>
              <a:spLocks/>
            </p:cNvSpPr>
            <p:nvPr/>
          </p:nvSpPr>
          <p:spPr bwMode="auto">
            <a:xfrm>
              <a:off x="2457" y="3228"/>
              <a:ext cx="279" cy="327"/>
            </a:xfrm>
            <a:custGeom>
              <a:avLst/>
              <a:gdLst>
                <a:gd name="T0" fmla="*/ 0 w 839"/>
                <a:gd name="T1" fmla="*/ 0 h 980"/>
                <a:gd name="T2" fmla="*/ 0 w 839"/>
                <a:gd name="T3" fmla="*/ 0 h 980"/>
                <a:gd name="T4" fmla="*/ 0 w 839"/>
                <a:gd name="T5" fmla="*/ 0 h 980"/>
                <a:gd name="T6" fmla="*/ 0 w 839"/>
                <a:gd name="T7" fmla="*/ 0 h 980"/>
                <a:gd name="T8" fmla="*/ 0 w 839"/>
                <a:gd name="T9" fmla="*/ 0 h 980"/>
                <a:gd name="T10" fmla="*/ 0 w 839"/>
                <a:gd name="T11" fmla="*/ 0 h 980"/>
                <a:gd name="T12" fmla="*/ 0 w 839"/>
                <a:gd name="T13" fmla="*/ 0 h 980"/>
                <a:gd name="T14" fmla="*/ 0 w 839"/>
                <a:gd name="T15" fmla="*/ 0 h 980"/>
                <a:gd name="T16" fmla="*/ 0 w 839"/>
                <a:gd name="T17" fmla="*/ 0 h 980"/>
                <a:gd name="T18" fmla="*/ 0 w 839"/>
                <a:gd name="T19" fmla="*/ 0 h 980"/>
                <a:gd name="T20" fmla="*/ 0 w 839"/>
                <a:gd name="T21" fmla="*/ 0 h 980"/>
                <a:gd name="T22" fmla="*/ 0 w 839"/>
                <a:gd name="T23" fmla="*/ 0 h 980"/>
                <a:gd name="T24" fmla="*/ 0 w 839"/>
                <a:gd name="T25" fmla="*/ 0 h 980"/>
                <a:gd name="T26" fmla="*/ 0 w 839"/>
                <a:gd name="T27" fmla="*/ 0 h 980"/>
                <a:gd name="T28" fmla="*/ 0 w 839"/>
                <a:gd name="T29" fmla="*/ 0 h 980"/>
                <a:gd name="T30" fmla="*/ 0 w 839"/>
                <a:gd name="T31" fmla="*/ 0 h 980"/>
                <a:gd name="T32" fmla="*/ 0 w 839"/>
                <a:gd name="T33" fmla="*/ 0 h 980"/>
                <a:gd name="T34" fmla="*/ 0 w 839"/>
                <a:gd name="T35" fmla="*/ 0 h 980"/>
                <a:gd name="T36" fmla="*/ 0 w 839"/>
                <a:gd name="T37" fmla="*/ 0 h 980"/>
                <a:gd name="T38" fmla="*/ 0 w 839"/>
                <a:gd name="T39" fmla="*/ 0 h 980"/>
                <a:gd name="T40" fmla="*/ 0 w 839"/>
                <a:gd name="T41" fmla="*/ 0 h 980"/>
                <a:gd name="T42" fmla="*/ 0 w 839"/>
                <a:gd name="T43" fmla="*/ 0 h 980"/>
                <a:gd name="T44" fmla="*/ 0 w 839"/>
                <a:gd name="T45" fmla="*/ 0 h 980"/>
                <a:gd name="T46" fmla="*/ 0 w 839"/>
                <a:gd name="T47" fmla="*/ 0 h 980"/>
                <a:gd name="T48" fmla="*/ 0 w 839"/>
                <a:gd name="T49" fmla="*/ 0 h 980"/>
                <a:gd name="T50" fmla="*/ 0 w 839"/>
                <a:gd name="T51" fmla="*/ 0 h 980"/>
                <a:gd name="T52" fmla="*/ 0 w 839"/>
                <a:gd name="T53" fmla="*/ 0 h 980"/>
                <a:gd name="T54" fmla="*/ 0 w 839"/>
                <a:gd name="T55" fmla="*/ 0 h 980"/>
                <a:gd name="T56" fmla="*/ 0 w 839"/>
                <a:gd name="T57" fmla="*/ 0 h 980"/>
                <a:gd name="T58" fmla="*/ 0 w 839"/>
                <a:gd name="T59" fmla="*/ 0 h 980"/>
                <a:gd name="T60" fmla="*/ 0 w 839"/>
                <a:gd name="T61" fmla="*/ 0 h 980"/>
                <a:gd name="T62" fmla="*/ 0 w 839"/>
                <a:gd name="T63" fmla="*/ 0 h 980"/>
                <a:gd name="T64" fmla="*/ 0 w 839"/>
                <a:gd name="T65" fmla="*/ 0 h 980"/>
                <a:gd name="T66" fmla="*/ 0 w 839"/>
                <a:gd name="T67" fmla="*/ 0 h 980"/>
                <a:gd name="T68" fmla="*/ 0 w 839"/>
                <a:gd name="T69" fmla="*/ 0 h 980"/>
                <a:gd name="T70" fmla="*/ 0 w 839"/>
                <a:gd name="T71" fmla="*/ 0 h 980"/>
                <a:gd name="T72" fmla="*/ 0 w 839"/>
                <a:gd name="T73" fmla="*/ 0 h 980"/>
                <a:gd name="T74" fmla="*/ 0 w 839"/>
                <a:gd name="T75" fmla="*/ 0 h 980"/>
                <a:gd name="T76" fmla="*/ 0 w 839"/>
                <a:gd name="T77" fmla="*/ 0 h 980"/>
                <a:gd name="T78" fmla="*/ 0 w 839"/>
                <a:gd name="T79" fmla="*/ 0 h 980"/>
                <a:gd name="T80" fmla="*/ 0 w 839"/>
                <a:gd name="T81" fmla="*/ 0 h 980"/>
                <a:gd name="T82" fmla="*/ 0 w 839"/>
                <a:gd name="T83" fmla="*/ 0 h 980"/>
                <a:gd name="T84" fmla="*/ 0 w 839"/>
                <a:gd name="T85" fmla="*/ 0 h 980"/>
                <a:gd name="T86" fmla="*/ 0 w 839"/>
                <a:gd name="T87" fmla="*/ 0 h 9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39"/>
                <a:gd name="T133" fmla="*/ 0 h 980"/>
                <a:gd name="T134" fmla="*/ 839 w 839"/>
                <a:gd name="T135" fmla="*/ 980 h 9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39" h="980">
                  <a:moveTo>
                    <a:pt x="810" y="333"/>
                  </a:moveTo>
                  <a:lnTo>
                    <a:pt x="668" y="333"/>
                  </a:lnTo>
                  <a:lnTo>
                    <a:pt x="667" y="306"/>
                  </a:lnTo>
                  <a:lnTo>
                    <a:pt x="666" y="292"/>
                  </a:lnTo>
                  <a:lnTo>
                    <a:pt x="663" y="279"/>
                  </a:lnTo>
                  <a:lnTo>
                    <a:pt x="658" y="268"/>
                  </a:lnTo>
                  <a:lnTo>
                    <a:pt x="652" y="258"/>
                  </a:lnTo>
                  <a:lnTo>
                    <a:pt x="644" y="246"/>
                  </a:lnTo>
                  <a:lnTo>
                    <a:pt x="634" y="236"/>
                  </a:lnTo>
                  <a:lnTo>
                    <a:pt x="621" y="227"/>
                  </a:lnTo>
                  <a:lnTo>
                    <a:pt x="609" y="218"/>
                  </a:lnTo>
                  <a:lnTo>
                    <a:pt x="594" y="210"/>
                  </a:lnTo>
                  <a:lnTo>
                    <a:pt x="572" y="199"/>
                  </a:lnTo>
                  <a:lnTo>
                    <a:pt x="572" y="461"/>
                  </a:lnTo>
                  <a:lnTo>
                    <a:pt x="598" y="465"/>
                  </a:lnTo>
                  <a:lnTo>
                    <a:pt x="625" y="471"/>
                  </a:lnTo>
                  <a:lnTo>
                    <a:pt x="651" y="479"/>
                  </a:lnTo>
                  <a:lnTo>
                    <a:pt x="676" y="488"/>
                  </a:lnTo>
                  <a:lnTo>
                    <a:pt x="700" y="498"/>
                  </a:lnTo>
                  <a:lnTo>
                    <a:pt x="723" y="510"/>
                  </a:lnTo>
                  <a:lnTo>
                    <a:pt x="744" y="524"/>
                  </a:lnTo>
                  <a:lnTo>
                    <a:pt x="763" y="539"/>
                  </a:lnTo>
                  <a:lnTo>
                    <a:pt x="780" y="554"/>
                  </a:lnTo>
                  <a:lnTo>
                    <a:pt x="795" y="570"/>
                  </a:lnTo>
                  <a:lnTo>
                    <a:pt x="809" y="588"/>
                  </a:lnTo>
                  <a:lnTo>
                    <a:pt x="820" y="606"/>
                  </a:lnTo>
                  <a:lnTo>
                    <a:pt x="828" y="626"/>
                  </a:lnTo>
                  <a:lnTo>
                    <a:pt x="834" y="644"/>
                  </a:lnTo>
                  <a:lnTo>
                    <a:pt x="838" y="664"/>
                  </a:lnTo>
                  <a:lnTo>
                    <a:pt x="839" y="683"/>
                  </a:lnTo>
                  <a:lnTo>
                    <a:pt x="838" y="703"/>
                  </a:lnTo>
                  <a:lnTo>
                    <a:pt x="834" y="723"/>
                  </a:lnTo>
                  <a:lnTo>
                    <a:pt x="828" y="742"/>
                  </a:lnTo>
                  <a:lnTo>
                    <a:pt x="820" y="761"/>
                  </a:lnTo>
                  <a:lnTo>
                    <a:pt x="809" y="779"/>
                  </a:lnTo>
                  <a:lnTo>
                    <a:pt x="795" y="797"/>
                  </a:lnTo>
                  <a:lnTo>
                    <a:pt x="780" y="813"/>
                  </a:lnTo>
                  <a:lnTo>
                    <a:pt x="763" y="829"/>
                  </a:lnTo>
                  <a:lnTo>
                    <a:pt x="744" y="843"/>
                  </a:lnTo>
                  <a:lnTo>
                    <a:pt x="723" y="857"/>
                  </a:lnTo>
                  <a:lnTo>
                    <a:pt x="700" y="868"/>
                  </a:lnTo>
                  <a:lnTo>
                    <a:pt x="676" y="879"/>
                  </a:lnTo>
                  <a:lnTo>
                    <a:pt x="641" y="892"/>
                  </a:lnTo>
                  <a:lnTo>
                    <a:pt x="596" y="903"/>
                  </a:lnTo>
                  <a:lnTo>
                    <a:pt x="572" y="907"/>
                  </a:lnTo>
                  <a:lnTo>
                    <a:pt x="572" y="980"/>
                  </a:lnTo>
                  <a:lnTo>
                    <a:pt x="485" y="980"/>
                  </a:lnTo>
                  <a:lnTo>
                    <a:pt x="485" y="921"/>
                  </a:lnTo>
                  <a:lnTo>
                    <a:pt x="463" y="922"/>
                  </a:lnTo>
                  <a:lnTo>
                    <a:pt x="426" y="923"/>
                  </a:lnTo>
                  <a:lnTo>
                    <a:pt x="389" y="922"/>
                  </a:lnTo>
                  <a:lnTo>
                    <a:pt x="362" y="920"/>
                  </a:lnTo>
                  <a:lnTo>
                    <a:pt x="362" y="980"/>
                  </a:lnTo>
                  <a:lnTo>
                    <a:pt x="276" y="980"/>
                  </a:lnTo>
                  <a:lnTo>
                    <a:pt x="276" y="907"/>
                  </a:lnTo>
                  <a:lnTo>
                    <a:pt x="247" y="901"/>
                  </a:lnTo>
                  <a:lnTo>
                    <a:pt x="214" y="892"/>
                  </a:lnTo>
                  <a:lnTo>
                    <a:pt x="184" y="879"/>
                  </a:lnTo>
                  <a:lnTo>
                    <a:pt x="154" y="867"/>
                  </a:lnTo>
                  <a:lnTo>
                    <a:pt x="127" y="853"/>
                  </a:lnTo>
                  <a:lnTo>
                    <a:pt x="102" y="837"/>
                  </a:lnTo>
                  <a:lnTo>
                    <a:pt x="80" y="821"/>
                  </a:lnTo>
                  <a:lnTo>
                    <a:pt x="59" y="803"/>
                  </a:lnTo>
                  <a:lnTo>
                    <a:pt x="43" y="784"/>
                  </a:lnTo>
                  <a:lnTo>
                    <a:pt x="28" y="765"/>
                  </a:lnTo>
                  <a:lnTo>
                    <a:pt x="17" y="745"/>
                  </a:lnTo>
                  <a:lnTo>
                    <a:pt x="9" y="725"/>
                  </a:lnTo>
                  <a:lnTo>
                    <a:pt x="5" y="703"/>
                  </a:lnTo>
                  <a:lnTo>
                    <a:pt x="2" y="681"/>
                  </a:lnTo>
                  <a:lnTo>
                    <a:pt x="0" y="651"/>
                  </a:lnTo>
                  <a:lnTo>
                    <a:pt x="140" y="651"/>
                  </a:lnTo>
                  <a:lnTo>
                    <a:pt x="142" y="683"/>
                  </a:lnTo>
                  <a:lnTo>
                    <a:pt x="148" y="707"/>
                  </a:lnTo>
                  <a:lnTo>
                    <a:pt x="162" y="728"/>
                  </a:lnTo>
                  <a:lnTo>
                    <a:pt x="183" y="749"/>
                  </a:lnTo>
                  <a:lnTo>
                    <a:pt x="210" y="769"/>
                  </a:lnTo>
                  <a:lnTo>
                    <a:pt x="244" y="785"/>
                  </a:lnTo>
                  <a:lnTo>
                    <a:pt x="276" y="797"/>
                  </a:lnTo>
                  <a:lnTo>
                    <a:pt x="276" y="519"/>
                  </a:lnTo>
                  <a:lnTo>
                    <a:pt x="248" y="513"/>
                  </a:lnTo>
                  <a:lnTo>
                    <a:pt x="222" y="506"/>
                  </a:lnTo>
                  <a:lnTo>
                    <a:pt x="197" y="497"/>
                  </a:lnTo>
                  <a:lnTo>
                    <a:pt x="173" y="486"/>
                  </a:lnTo>
                  <a:lnTo>
                    <a:pt x="150" y="474"/>
                  </a:lnTo>
                  <a:lnTo>
                    <a:pt x="130" y="461"/>
                  </a:lnTo>
                  <a:lnTo>
                    <a:pt x="111" y="447"/>
                  </a:lnTo>
                  <a:lnTo>
                    <a:pt x="94" y="430"/>
                  </a:lnTo>
                  <a:lnTo>
                    <a:pt x="78" y="414"/>
                  </a:lnTo>
                  <a:lnTo>
                    <a:pt x="65" y="397"/>
                  </a:lnTo>
                  <a:lnTo>
                    <a:pt x="54" y="379"/>
                  </a:lnTo>
                  <a:lnTo>
                    <a:pt x="45" y="360"/>
                  </a:lnTo>
                  <a:lnTo>
                    <a:pt x="39" y="341"/>
                  </a:lnTo>
                  <a:lnTo>
                    <a:pt x="36" y="320"/>
                  </a:lnTo>
                  <a:lnTo>
                    <a:pt x="34" y="301"/>
                  </a:lnTo>
                  <a:lnTo>
                    <a:pt x="36" y="282"/>
                  </a:lnTo>
                  <a:lnTo>
                    <a:pt x="39" y="262"/>
                  </a:lnTo>
                  <a:lnTo>
                    <a:pt x="45" y="242"/>
                  </a:lnTo>
                  <a:lnTo>
                    <a:pt x="54" y="224"/>
                  </a:lnTo>
                  <a:lnTo>
                    <a:pt x="65" y="206"/>
                  </a:lnTo>
                  <a:lnTo>
                    <a:pt x="78" y="188"/>
                  </a:lnTo>
                  <a:lnTo>
                    <a:pt x="94" y="172"/>
                  </a:lnTo>
                  <a:lnTo>
                    <a:pt x="111" y="155"/>
                  </a:lnTo>
                  <a:lnTo>
                    <a:pt x="130" y="141"/>
                  </a:lnTo>
                  <a:lnTo>
                    <a:pt x="150" y="128"/>
                  </a:lnTo>
                  <a:lnTo>
                    <a:pt x="173" y="116"/>
                  </a:lnTo>
                  <a:lnTo>
                    <a:pt x="197" y="106"/>
                  </a:lnTo>
                  <a:lnTo>
                    <a:pt x="222" y="97"/>
                  </a:lnTo>
                  <a:lnTo>
                    <a:pt x="251" y="87"/>
                  </a:lnTo>
                  <a:lnTo>
                    <a:pt x="276" y="81"/>
                  </a:lnTo>
                  <a:lnTo>
                    <a:pt x="276" y="0"/>
                  </a:lnTo>
                  <a:lnTo>
                    <a:pt x="362" y="0"/>
                  </a:lnTo>
                  <a:lnTo>
                    <a:pt x="362" y="69"/>
                  </a:lnTo>
                  <a:lnTo>
                    <a:pt x="388" y="67"/>
                  </a:lnTo>
                  <a:lnTo>
                    <a:pt x="421" y="65"/>
                  </a:lnTo>
                  <a:lnTo>
                    <a:pt x="455" y="67"/>
                  </a:lnTo>
                  <a:lnTo>
                    <a:pt x="485" y="69"/>
                  </a:lnTo>
                  <a:lnTo>
                    <a:pt x="485" y="0"/>
                  </a:lnTo>
                  <a:lnTo>
                    <a:pt x="572" y="0"/>
                  </a:lnTo>
                  <a:lnTo>
                    <a:pt x="572" y="85"/>
                  </a:lnTo>
                  <a:lnTo>
                    <a:pt x="585" y="88"/>
                  </a:lnTo>
                  <a:lnTo>
                    <a:pt x="614" y="98"/>
                  </a:lnTo>
                  <a:lnTo>
                    <a:pt x="644" y="108"/>
                  </a:lnTo>
                  <a:lnTo>
                    <a:pt x="670" y="121"/>
                  </a:lnTo>
                  <a:lnTo>
                    <a:pt x="694" y="135"/>
                  </a:lnTo>
                  <a:lnTo>
                    <a:pt x="718" y="150"/>
                  </a:lnTo>
                  <a:lnTo>
                    <a:pt x="738" y="167"/>
                  </a:lnTo>
                  <a:lnTo>
                    <a:pt x="756" y="184"/>
                  </a:lnTo>
                  <a:lnTo>
                    <a:pt x="771" y="202"/>
                  </a:lnTo>
                  <a:lnTo>
                    <a:pt x="785" y="221"/>
                  </a:lnTo>
                  <a:lnTo>
                    <a:pt x="795" y="240"/>
                  </a:lnTo>
                  <a:lnTo>
                    <a:pt x="802" y="263"/>
                  </a:lnTo>
                  <a:lnTo>
                    <a:pt x="808" y="289"/>
                  </a:lnTo>
                  <a:lnTo>
                    <a:pt x="810" y="3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69" name="Freeform 7"/>
            <p:cNvSpPr>
              <a:spLocks/>
            </p:cNvSpPr>
            <p:nvPr/>
          </p:nvSpPr>
          <p:spPr bwMode="auto">
            <a:xfrm>
              <a:off x="2577" y="3535"/>
              <a:ext cx="70" cy="29"/>
            </a:xfrm>
            <a:custGeom>
              <a:avLst/>
              <a:gdLst>
                <a:gd name="T0" fmla="*/ 0 w 210"/>
                <a:gd name="T1" fmla="*/ 0 h 87"/>
                <a:gd name="T2" fmla="*/ 0 w 210"/>
                <a:gd name="T3" fmla="*/ 0 h 87"/>
                <a:gd name="T4" fmla="*/ 0 w 210"/>
                <a:gd name="T5" fmla="*/ 0 h 87"/>
                <a:gd name="T6" fmla="*/ 0 w 210"/>
                <a:gd name="T7" fmla="*/ 0 h 87"/>
                <a:gd name="T8" fmla="*/ 0 w 210"/>
                <a:gd name="T9" fmla="*/ 0 h 87"/>
                <a:gd name="T10" fmla="*/ 0 w 210"/>
                <a:gd name="T11" fmla="*/ 0 h 87"/>
                <a:gd name="T12" fmla="*/ 0 w 210"/>
                <a:gd name="T13" fmla="*/ 0 h 87"/>
                <a:gd name="T14" fmla="*/ 0 w 210"/>
                <a:gd name="T15" fmla="*/ 0 h 87"/>
                <a:gd name="T16" fmla="*/ 0 w 210"/>
                <a:gd name="T17" fmla="*/ 0 h 87"/>
                <a:gd name="T18" fmla="*/ 0 w 210"/>
                <a:gd name="T19" fmla="*/ 0 h 87"/>
                <a:gd name="T20" fmla="*/ 0 w 210"/>
                <a:gd name="T21" fmla="*/ 0 h 87"/>
                <a:gd name="T22" fmla="*/ 0 w 210"/>
                <a:gd name="T23" fmla="*/ 0 h 87"/>
                <a:gd name="T24" fmla="*/ 0 w 210"/>
                <a:gd name="T25" fmla="*/ 0 h 87"/>
                <a:gd name="T26" fmla="*/ 0 w 210"/>
                <a:gd name="T27" fmla="*/ 0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0"/>
                <a:gd name="T43" fmla="*/ 0 h 87"/>
                <a:gd name="T44" fmla="*/ 210 w 210"/>
                <a:gd name="T45" fmla="*/ 87 h 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0" h="87">
                  <a:moveTo>
                    <a:pt x="0" y="31"/>
                  </a:moveTo>
                  <a:lnTo>
                    <a:pt x="0" y="0"/>
                  </a:lnTo>
                  <a:lnTo>
                    <a:pt x="28" y="2"/>
                  </a:lnTo>
                  <a:lnTo>
                    <a:pt x="64" y="3"/>
                  </a:lnTo>
                  <a:lnTo>
                    <a:pt x="102" y="2"/>
                  </a:lnTo>
                  <a:lnTo>
                    <a:pt x="123" y="0"/>
                  </a:lnTo>
                  <a:lnTo>
                    <a:pt x="123" y="59"/>
                  </a:lnTo>
                  <a:lnTo>
                    <a:pt x="210" y="59"/>
                  </a:lnTo>
                  <a:lnTo>
                    <a:pt x="174" y="87"/>
                  </a:lnTo>
                  <a:lnTo>
                    <a:pt x="87" y="87"/>
                  </a:lnTo>
                  <a:lnTo>
                    <a:pt x="87" y="28"/>
                  </a:lnTo>
                  <a:lnTo>
                    <a:pt x="64" y="30"/>
                  </a:lnTo>
                  <a:lnTo>
                    <a:pt x="27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0" name="Freeform 8"/>
            <p:cNvSpPr>
              <a:spLocks/>
            </p:cNvSpPr>
            <p:nvPr/>
          </p:nvSpPr>
          <p:spPr bwMode="auto">
            <a:xfrm>
              <a:off x="2444" y="3445"/>
              <a:ext cx="133" cy="119"/>
            </a:xfrm>
            <a:custGeom>
              <a:avLst/>
              <a:gdLst>
                <a:gd name="T0" fmla="*/ 0 w 399"/>
                <a:gd name="T1" fmla="*/ 0 h 357"/>
                <a:gd name="T2" fmla="*/ 0 w 399"/>
                <a:gd name="T3" fmla="*/ 0 h 357"/>
                <a:gd name="T4" fmla="*/ 0 w 399"/>
                <a:gd name="T5" fmla="*/ 0 h 357"/>
                <a:gd name="T6" fmla="*/ 0 w 399"/>
                <a:gd name="T7" fmla="*/ 0 h 357"/>
                <a:gd name="T8" fmla="*/ 0 w 399"/>
                <a:gd name="T9" fmla="*/ 0 h 357"/>
                <a:gd name="T10" fmla="*/ 0 w 399"/>
                <a:gd name="T11" fmla="*/ 0 h 357"/>
                <a:gd name="T12" fmla="*/ 0 w 399"/>
                <a:gd name="T13" fmla="*/ 0 h 357"/>
                <a:gd name="T14" fmla="*/ 0 w 399"/>
                <a:gd name="T15" fmla="*/ 0 h 357"/>
                <a:gd name="T16" fmla="*/ 0 w 399"/>
                <a:gd name="T17" fmla="*/ 0 h 357"/>
                <a:gd name="T18" fmla="*/ 0 w 399"/>
                <a:gd name="T19" fmla="*/ 0 h 357"/>
                <a:gd name="T20" fmla="*/ 0 w 399"/>
                <a:gd name="T21" fmla="*/ 0 h 357"/>
                <a:gd name="T22" fmla="*/ 0 w 399"/>
                <a:gd name="T23" fmla="*/ 0 h 357"/>
                <a:gd name="T24" fmla="*/ 0 w 399"/>
                <a:gd name="T25" fmla="*/ 0 h 357"/>
                <a:gd name="T26" fmla="*/ 0 w 399"/>
                <a:gd name="T27" fmla="*/ 0 h 357"/>
                <a:gd name="T28" fmla="*/ 0 w 399"/>
                <a:gd name="T29" fmla="*/ 0 h 357"/>
                <a:gd name="T30" fmla="*/ 0 w 399"/>
                <a:gd name="T31" fmla="*/ 0 h 357"/>
                <a:gd name="T32" fmla="*/ 0 w 399"/>
                <a:gd name="T33" fmla="*/ 0 h 357"/>
                <a:gd name="T34" fmla="*/ 0 w 399"/>
                <a:gd name="T35" fmla="*/ 0 h 357"/>
                <a:gd name="T36" fmla="*/ 0 w 399"/>
                <a:gd name="T37" fmla="*/ 0 h 357"/>
                <a:gd name="T38" fmla="*/ 0 w 399"/>
                <a:gd name="T39" fmla="*/ 0 h 357"/>
                <a:gd name="T40" fmla="*/ 0 w 399"/>
                <a:gd name="T41" fmla="*/ 0 h 357"/>
                <a:gd name="T42" fmla="*/ 0 w 399"/>
                <a:gd name="T43" fmla="*/ 0 h 357"/>
                <a:gd name="T44" fmla="*/ 0 w 399"/>
                <a:gd name="T45" fmla="*/ 0 h 357"/>
                <a:gd name="T46" fmla="*/ 0 w 399"/>
                <a:gd name="T47" fmla="*/ 0 h 357"/>
                <a:gd name="T48" fmla="*/ 0 w 399"/>
                <a:gd name="T49" fmla="*/ 0 h 357"/>
                <a:gd name="T50" fmla="*/ 0 w 399"/>
                <a:gd name="T51" fmla="*/ 0 h 357"/>
                <a:gd name="T52" fmla="*/ 0 w 399"/>
                <a:gd name="T53" fmla="*/ 0 h 357"/>
                <a:gd name="T54" fmla="*/ 0 w 399"/>
                <a:gd name="T55" fmla="*/ 0 h 357"/>
                <a:gd name="T56" fmla="*/ 0 w 399"/>
                <a:gd name="T57" fmla="*/ 0 h 357"/>
                <a:gd name="T58" fmla="*/ 0 w 399"/>
                <a:gd name="T59" fmla="*/ 0 h 357"/>
                <a:gd name="T60" fmla="*/ 0 w 399"/>
                <a:gd name="T61" fmla="*/ 0 h 357"/>
                <a:gd name="T62" fmla="*/ 0 w 399"/>
                <a:gd name="T63" fmla="*/ 0 h 357"/>
                <a:gd name="T64" fmla="*/ 0 w 399"/>
                <a:gd name="T65" fmla="*/ 0 h 357"/>
                <a:gd name="T66" fmla="*/ 0 w 399"/>
                <a:gd name="T67" fmla="*/ 0 h 357"/>
                <a:gd name="T68" fmla="*/ 0 w 399"/>
                <a:gd name="T69" fmla="*/ 0 h 357"/>
                <a:gd name="T70" fmla="*/ 0 w 399"/>
                <a:gd name="T71" fmla="*/ 0 h 357"/>
                <a:gd name="T72" fmla="*/ 0 w 399"/>
                <a:gd name="T73" fmla="*/ 0 h 3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9"/>
                <a:gd name="T112" fmla="*/ 0 h 357"/>
                <a:gd name="T113" fmla="*/ 399 w 399"/>
                <a:gd name="T114" fmla="*/ 357 h 3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9" h="357">
                  <a:moveTo>
                    <a:pt x="275" y="357"/>
                  </a:moveTo>
                  <a:lnTo>
                    <a:pt x="275" y="285"/>
                  </a:lnTo>
                  <a:lnTo>
                    <a:pt x="248" y="278"/>
                  </a:lnTo>
                  <a:lnTo>
                    <a:pt x="215" y="269"/>
                  </a:lnTo>
                  <a:lnTo>
                    <a:pt x="183" y="257"/>
                  </a:lnTo>
                  <a:lnTo>
                    <a:pt x="155" y="245"/>
                  </a:lnTo>
                  <a:lnTo>
                    <a:pt x="128" y="230"/>
                  </a:lnTo>
                  <a:lnTo>
                    <a:pt x="102" y="214"/>
                  </a:lnTo>
                  <a:lnTo>
                    <a:pt x="80" y="198"/>
                  </a:lnTo>
                  <a:lnTo>
                    <a:pt x="60" y="180"/>
                  </a:lnTo>
                  <a:lnTo>
                    <a:pt x="43" y="162"/>
                  </a:lnTo>
                  <a:lnTo>
                    <a:pt x="29" y="142"/>
                  </a:lnTo>
                  <a:lnTo>
                    <a:pt x="18" y="122"/>
                  </a:lnTo>
                  <a:lnTo>
                    <a:pt x="9" y="102"/>
                  </a:lnTo>
                  <a:lnTo>
                    <a:pt x="5" y="81"/>
                  </a:lnTo>
                  <a:lnTo>
                    <a:pt x="2" y="59"/>
                  </a:lnTo>
                  <a:lnTo>
                    <a:pt x="0" y="28"/>
                  </a:lnTo>
                  <a:lnTo>
                    <a:pt x="37" y="0"/>
                  </a:lnTo>
                  <a:lnTo>
                    <a:pt x="39" y="30"/>
                  </a:lnTo>
                  <a:lnTo>
                    <a:pt x="42" y="52"/>
                  </a:lnTo>
                  <a:lnTo>
                    <a:pt x="47" y="74"/>
                  </a:lnTo>
                  <a:lnTo>
                    <a:pt x="55" y="94"/>
                  </a:lnTo>
                  <a:lnTo>
                    <a:pt x="66" y="114"/>
                  </a:lnTo>
                  <a:lnTo>
                    <a:pt x="80" y="133"/>
                  </a:lnTo>
                  <a:lnTo>
                    <a:pt x="97" y="152"/>
                  </a:lnTo>
                  <a:lnTo>
                    <a:pt x="117" y="170"/>
                  </a:lnTo>
                  <a:lnTo>
                    <a:pt x="140" y="186"/>
                  </a:lnTo>
                  <a:lnTo>
                    <a:pt x="165" y="202"/>
                  </a:lnTo>
                  <a:lnTo>
                    <a:pt x="191" y="216"/>
                  </a:lnTo>
                  <a:lnTo>
                    <a:pt x="221" y="228"/>
                  </a:lnTo>
                  <a:lnTo>
                    <a:pt x="252" y="240"/>
                  </a:lnTo>
                  <a:lnTo>
                    <a:pt x="284" y="250"/>
                  </a:lnTo>
                  <a:lnTo>
                    <a:pt x="313" y="256"/>
                  </a:lnTo>
                  <a:lnTo>
                    <a:pt x="313" y="329"/>
                  </a:lnTo>
                  <a:lnTo>
                    <a:pt x="399" y="329"/>
                  </a:lnTo>
                  <a:lnTo>
                    <a:pt x="361" y="357"/>
                  </a:lnTo>
                  <a:lnTo>
                    <a:pt x="275" y="35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1" name="Freeform 9"/>
            <p:cNvSpPr>
              <a:spLocks/>
            </p:cNvSpPr>
            <p:nvPr/>
          </p:nvSpPr>
          <p:spPr bwMode="auto">
            <a:xfrm>
              <a:off x="2456" y="3283"/>
              <a:ext cx="92" cy="211"/>
            </a:xfrm>
            <a:custGeom>
              <a:avLst/>
              <a:gdLst>
                <a:gd name="T0" fmla="*/ 0 w 277"/>
                <a:gd name="T1" fmla="*/ 0 h 631"/>
                <a:gd name="T2" fmla="*/ 0 w 277"/>
                <a:gd name="T3" fmla="*/ 0 h 631"/>
                <a:gd name="T4" fmla="*/ 0 w 277"/>
                <a:gd name="T5" fmla="*/ 0 h 631"/>
                <a:gd name="T6" fmla="*/ 0 w 277"/>
                <a:gd name="T7" fmla="*/ 0 h 631"/>
                <a:gd name="T8" fmla="*/ 0 w 277"/>
                <a:gd name="T9" fmla="*/ 0 h 631"/>
                <a:gd name="T10" fmla="*/ 0 w 277"/>
                <a:gd name="T11" fmla="*/ 0 h 631"/>
                <a:gd name="T12" fmla="*/ 0 w 277"/>
                <a:gd name="T13" fmla="*/ 0 h 631"/>
                <a:gd name="T14" fmla="*/ 0 w 277"/>
                <a:gd name="T15" fmla="*/ 0 h 631"/>
                <a:gd name="T16" fmla="*/ 0 w 277"/>
                <a:gd name="T17" fmla="*/ 0 h 631"/>
                <a:gd name="T18" fmla="*/ 0 w 277"/>
                <a:gd name="T19" fmla="*/ 0 h 631"/>
                <a:gd name="T20" fmla="*/ 0 w 277"/>
                <a:gd name="T21" fmla="*/ 0 h 631"/>
                <a:gd name="T22" fmla="*/ 0 w 277"/>
                <a:gd name="T23" fmla="*/ 0 h 631"/>
                <a:gd name="T24" fmla="*/ 0 w 277"/>
                <a:gd name="T25" fmla="*/ 0 h 631"/>
                <a:gd name="T26" fmla="*/ 0 w 277"/>
                <a:gd name="T27" fmla="*/ 0 h 631"/>
                <a:gd name="T28" fmla="*/ 0 w 277"/>
                <a:gd name="T29" fmla="*/ 0 h 631"/>
                <a:gd name="T30" fmla="*/ 0 w 277"/>
                <a:gd name="T31" fmla="*/ 0 h 631"/>
                <a:gd name="T32" fmla="*/ 0 w 277"/>
                <a:gd name="T33" fmla="*/ 0 h 631"/>
                <a:gd name="T34" fmla="*/ 0 w 277"/>
                <a:gd name="T35" fmla="*/ 0 h 631"/>
                <a:gd name="T36" fmla="*/ 0 w 277"/>
                <a:gd name="T37" fmla="*/ 0 h 631"/>
                <a:gd name="T38" fmla="*/ 0 w 277"/>
                <a:gd name="T39" fmla="*/ 0 h 631"/>
                <a:gd name="T40" fmla="*/ 0 w 277"/>
                <a:gd name="T41" fmla="*/ 0 h 631"/>
                <a:gd name="T42" fmla="*/ 0 w 277"/>
                <a:gd name="T43" fmla="*/ 0 h 631"/>
                <a:gd name="T44" fmla="*/ 0 w 277"/>
                <a:gd name="T45" fmla="*/ 0 h 631"/>
                <a:gd name="T46" fmla="*/ 0 w 277"/>
                <a:gd name="T47" fmla="*/ 0 h 631"/>
                <a:gd name="T48" fmla="*/ 0 w 277"/>
                <a:gd name="T49" fmla="*/ 0 h 631"/>
                <a:gd name="T50" fmla="*/ 0 w 277"/>
                <a:gd name="T51" fmla="*/ 0 h 631"/>
                <a:gd name="T52" fmla="*/ 0 w 277"/>
                <a:gd name="T53" fmla="*/ 0 h 631"/>
                <a:gd name="T54" fmla="*/ 0 w 277"/>
                <a:gd name="T55" fmla="*/ 0 h 631"/>
                <a:gd name="T56" fmla="*/ 0 w 277"/>
                <a:gd name="T57" fmla="*/ 0 h 631"/>
                <a:gd name="T58" fmla="*/ 0 w 277"/>
                <a:gd name="T59" fmla="*/ 0 h 631"/>
                <a:gd name="T60" fmla="*/ 0 w 277"/>
                <a:gd name="T61" fmla="*/ 0 h 631"/>
                <a:gd name="T62" fmla="*/ 0 w 277"/>
                <a:gd name="T63" fmla="*/ 0 h 631"/>
                <a:gd name="T64" fmla="*/ 0 w 277"/>
                <a:gd name="T65" fmla="*/ 0 h 631"/>
                <a:gd name="T66" fmla="*/ 0 w 277"/>
                <a:gd name="T67" fmla="*/ 0 h 631"/>
                <a:gd name="T68" fmla="*/ 0 w 277"/>
                <a:gd name="T69" fmla="*/ 0 h 631"/>
                <a:gd name="T70" fmla="*/ 0 w 277"/>
                <a:gd name="T71" fmla="*/ 0 h 631"/>
                <a:gd name="T72" fmla="*/ 0 w 277"/>
                <a:gd name="T73" fmla="*/ 0 h 631"/>
                <a:gd name="T74" fmla="*/ 0 w 277"/>
                <a:gd name="T75" fmla="*/ 0 h 631"/>
                <a:gd name="T76" fmla="*/ 0 w 277"/>
                <a:gd name="T77" fmla="*/ 0 h 631"/>
                <a:gd name="T78" fmla="*/ 0 w 277"/>
                <a:gd name="T79" fmla="*/ 0 h 631"/>
                <a:gd name="T80" fmla="*/ 0 w 277"/>
                <a:gd name="T81" fmla="*/ 0 h 631"/>
                <a:gd name="T82" fmla="*/ 0 w 277"/>
                <a:gd name="T83" fmla="*/ 0 h 631"/>
                <a:gd name="T84" fmla="*/ 0 w 277"/>
                <a:gd name="T85" fmla="*/ 0 h 631"/>
                <a:gd name="T86" fmla="*/ 0 w 277"/>
                <a:gd name="T87" fmla="*/ 0 h 631"/>
                <a:gd name="T88" fmla="*/ 0 w 277"/>
                <a:gd name="T89" fmla="*/ 0 h 631"/>
                <a:gd name="T90" fmla="*/ 0 w 277"/>
                <a:gd name="T91" fmla="*/ 0 h 631"/>
                <a:gd name="T92" fmla="*/ 0 w 277"/>
                <a:gd name="T93" fmla="*/ 0 h 631"/>
                <a:gd name="T94" fmla="*/ 0 w 277"/>
                <a:gd name="T95" fmla="*/ 0 h 631"/>
                <a:gd name="T96" fmla="*/ 0 w 277"/>
                <a:gd name="T97" fmla="*/ 0 h 631"/>
                <a:gd name="T98" fmla="*/ 0 w 277"/>
                <a:gd name="T99" fmla="*/ 0 h 631"/>
                <a:gd name="T100" fmla="*/ 0 w 277"/>
                <a:gd name="T101" fmla="*/ 0 h 631"/>
                <a:gd name="T102" fmla="*/ 0 w 277"/>
                <a:gd name="T103" fmla="*/ 0 h 631"/>
                <a:gd name="T104" fmla="*/ 0 w 277"/>
                <a:gd name="T105" fmla="*/ 0 h 6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7"/>
                <a:gd name="T160" fmla="*/ 0 h 631"/>
                <a:gd name="T161" fmla="*/ 277 w 277"/>
                <a:gd name="T162" fmla="*/ 631 h 6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7" h="631">
                  <a:moveTo>
                    <a:pt x="103" y="0"/>
                  </a:moveTo>
                  <a:lnTo>
                    <a:pt x="95" y="6"/>
                  </a:lnTo>
                  <a:lnTo>
                    <a:pt x="80" y="23"/>
                  </a:lnTo>
                  <a:lnTo>
                    <a:pt x="66" y="40"/>
                  </a:lnTo>
                  <a:lnTo>
                    <a:pt x="55" y="58"/>
                  </a:lnTo>
                  <a:lnTo>
                    <a:pt x="47" y="77"/>
                  </a:lnTo>
                  <a:lnTo>
                    <a:pt x="41" y="97"/>
                  </a:lnTo>
                  <a:lnTo>
                    <a:pt x="37" y="116"/>
                  </a:lnTo>
                  <a:lnTo>
                    <a:pt x="36" y="135"/>
                  </a:lnTo>
                  <a:lnTo>
                    <a:pt x="37" y="155"/>
                  </a:lnTo>
                  <a:lnTo>
                    <a:pt x="41" y="176"/>
                  </a:lnTo>
                  <a:lnTo>
                    <a:pt x="47" y="194"/>
                  </a:lnTo>
                  <a:lnTo>
                    <a:pt x="55" y="213"/>
                  </a:lnTo>
                  <a:lnTo>
                    <a:pt x="66" y="231"/>
                  </a:lnTo>
                  <a:lnTo>
                    <a:pt x="80" y="248"/>
                  </a:lnTo>
                  <a:lnTo>
                    <a:pt x="95" y="266"/>
                  </a:lnTo>
                  <a:lnTo>
                    <a:pt x="113" y="281"/>
                  </a:lnTo>
                  <a:lnTo>
                    <a:pt x="131" y="296"/>
                  </a:lnTo>
                  <a:lnTo>
                    <a:pt x="152" y="309"/>
                  </a:lnTo>
                  <a:lnTo>
                    <a:pt x="175" y="321"/>
                  </a:lnTo>
                  <a:lnTo>
                    <a:pt x="199" y="331"/>
                  </a:lnTo>
                  <a:lnTo>
                    <a:pt x="224" y="340"/>
                  </a:lnTo>
                  <a:lnTo>
                    <a:pt x="250" y="348"/>
                  </a:lnTo>
                  <a:lnTo>
                    <a:pt x="277" y="353"/>
                  </a:lnTo>
                  <a:lnTo>
                    <a:pt x="277" y="631"/>
                  </a:lnTo>
                  <a:lnTo>
                    <a:pt x="246" y="620"/>
                  </a:lnTo>
                  <a:lnTo>
                    <a:pt x="240" y="616"/>
                  </a:lnTo>
                  <a:lnTo>
                    <a:pt x="240" y="383"/>
                  </a:lnTo>
                  <a:lnTo>
                    <a:pt x="213" y="377"/>
                  </a:lnTo>
                  <a:lnTo>
                    <a:pt x="187" y="369"/>
                  </a:lnTo>
                  <a:lnTo>
                    <a:pt x="161" y="360"/>
                  </a:lnTo>
                  <a:lnTo>
                    <a:pt x="138" y="349"/>
                  </a:lnTo>
                  <a:lnTo>
                    <a:pt x="115" y="337"/>
                  </a:lnTo>
                  <a:lnTo>
                    <a:pt x="95" y="324"/>
                  </a:lnTo>
                  <a:lnTo>
                    <a:pt x="76" y="309"/>
                  </a:lnTo>
                  <a:lnTo>
                    <a:pt x="58" y="294"/>
                  </a:lnTo>
                  <a:lnTo>
                    <a:pt x="43" y="277"/>
                  </a:lnTo>
                  <a:lnTo>
                    <a:pt x="30" y="259"/>
                  </a:lnTo>
                  <a:lnTo>
                    <a:pt x="19" y="241"/>
                  </a:lnTo>
                  <a:lnTo>
                    <a:pt x="11" y="223"/>
                  </a:lnTo>
                  <a:lnTo>
                    <a:pt x="4" y="204"/>
                  </a:lnTo>
                  <a:lnTo>
                    <a:pt x="1" y="184"/>
                  </a:lnTo>
                  <a:lnTo>
                    <a:pt x="0" y="164"/>
                  </a:lnTo>
                  <a:lnTo>
                    <a:pt x="1" y="144"/>
                  </a:lnTo>
                  <a:lnTo>
                    <a:pt x="4" y="125"/>
                  </a:lnTo>
                  <a:lnTo>
                    <a:pt x="11" y="106"/>
                  </a:lnTo>
                  <a:lnTo>
                    <a:pt x="19" y="87"/>
                  </a:lnTo>
                  <a:lnTo>
                    <a:pt x="30" y="68"/>
                  </a:lnTo>
                  <a:lnTo>
                    <a:pt x="43" y="51"/>
                  </a:lnTo>
                  <a:lnTo>
                    <a:pt x="58" y="35"/>
                  </a:lnTo>
                  <a:lnTo>
                    <a:pt x="76" y="19"/>
                  </a:lnTo>
                  <a:lnTo>
                    <a:pt x="95" y="5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2" name="Freeform 10"/>
            <p:cNvSpPr>
              <a:spLocks/>
            </p:cNvSpPr>
            <p:nvPr/>
          </p:nvSpPr>
          <p:spPr bwMode="auto">
            <a:xfrm>
              <a:off x="2647" y="3294"/>
              <a:ext cx="80" cy="55"/>
            </a:xfrm>
            <a:custGeom>
              <a:avLst/>
              <a:gdLst>
                <a:gd name="T0" fmla="*/ 0 w 239"/>
                <a:gd name="T1" fmla="*/ 0 h 164"/>
                <a:gd name="T2" fmla="*/ 0 w 239"/>
                <a:gd name="T3" fmla="*/ 0 h 164"/>
                <a:gd name="T4" fmla="*/ 0 w 239"/>
                <a:gd name="T5" fmla="*/ 0 h 164"/>
                <a:gd name="T6" fmla="*/ 0 w 239"/>
                <a:gd name="T7" fmla="*/ 0 h 164"/>
                <a:gd name="T8" fmla="*/ 0 w 239"/>
                <a:gd name="T9" fmla="*/ 0 h 164"/>
                <a:gd name="T10" fmla="*/ 0 w 239"/>
                <a:gd name="T11" fmla="*/ 0 h 164"/>
                <a:gd name="T12" fmla="*/ 0 w 239"/>
                <a:gd name="T13" fmla="*/ 0 h 164"/>
                <a:gd name="T14" fmla="*/ 0 w 239"/>
                <a:gd name="T15" fmla="*/ 0 h 164"/>
                <a:gd name="T16" fmla="*/ 0 w 239"/>
                <a:gd name="T17" fmla="*/ 0 h 164"/>
                <a:gd name="T18" fmla="*/ 0 w 239"/>
                <a:gd name="T19" fmla="*/ 0 h 164"/>
                <a:gd name="T20" fmla="*/ 0 w 239"/>
                <a:gd name="T21" fmla="*/ 0 h 164"/>
                <a:gd name="T22" fmla="*/ 0 w 239"/>
                <a:gd name="T23" fmla="*/ 0 h 164"/>
                <a:gd name="T24" fmla="*/ 0 w 239"/>
                <a:gd name="T25" fmla="*/ 0 h 164"/>
                <a:gd name="T26" fmla="*/ 0 w 239"/>
                <a:gd name="T27" fmla="*/ 0 h 164"/>
                <a:gd name="T28" fmla="*/ 0 w 239"/>
                <a:gd name="T29" fmla="*/ 0 h 164"/>
                <a:gd name="T30" fmla="*/ 0 w 239"/>
                <a:gd name="T31" fmla="*/ 0 h 164"/>
                <a:gd name="T32" fmla="*/ 0 w 239"/>
                <a:gd name="T33" fmla="*/ 0 h 164"/>
                <a:gd name="T34" fmla="*/ 0 w 239"/>
                <a:gd name="T35" fmla="*/ 0 h 164"/>
                <a:gd name="T36" fmla="*/ 0 w 239"/>
                <a:gd name="T37" fmla="*/ 0 h 164"/>
                <a:gd name="T38" fmla="*/ 0 w 239"/>
                <a:gd name="T39" fmla="*/ 0 h 164"/>
                <a:gd name="T40" fmla="*/ 0 w 239"/>
                <a:gd name="T41" fmla="*/ 0 h 164"/>
                <a:gd name="T42" fmla="*/ 0 w 239"/>
                <a:gd name="T43" fmla="*/ 0 h 164"/>
                <a:gd name="T44" fmla="*/ 0 w 239"/>
                <a:gd name="T45" fmla="*/ 0 h 164"/>
                <a:gd name="T46" fmla="*/ 0 w 239"/>
                <a:gd name="T47" fmla="*/ 0 h 164"/>
                <a:gd name="T48" fmla="*/ 0 w 239"/>
                <a:gd name="T49" fmla="*/ 0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9"/>
                <a:gd name="T76" fmla="*/ 0 h 164"/>
                <a:gd name="T77" fmla="*/ 239 w 239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9" h="164">
                  <a:moveTo>
                    <a:pt x="239" y="135"/>
                  </a:moveTo>
                  <a:lnTo>
                    <a:pt x="97" y="135"/>
                  </a:lnTo>
                  <a:lnTo>
                    <a:pt x="95" y="107"/>
                  </a:lnTo>
                  <a:lnTo>
                    <a:pt x="94" y="93"/>
                  </a:lnTo>
                  <a:lnTo>
                    <a:pt x="91" y="80"/>
                  </a:lnTo>
                  <a:lnTo>
                    <a:pt x="86" y="69"/>
                  </a:lnTo>
                  <a:lnTo>
                    <a:pt x="80" y="59"/>
                  </a:lnTo>
                  <a:lnTo>
                    <a:pt x="72" y="48"/>
                  </a:lnTo>
                  <a:lnTo>
                    <a:pt x="62" y="38"/>
                  </a:lnTo>
                  <a:lnTo>
                    <a:pt x="50" y="28"/>
                  </a:lnTo>
                  <a:lnTo>
                    <a:pt x="37" y="20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3" y="57"/>
                  </a:lnTo>
                  <a:lnTo>
                    <a:pt x="25" y="67"/>
                  </a:lnTo>
                  <a:lnTo>
                    <a:pt x="34" y="77"/>
                  </a:lnTo>
                  <a:lnTo>
                    <a:pt x="43" y="87"/>
                  </a:lnTo>
                  <a:lnTo>
                    <a:pt x="49" y="98"/>
                  </a:lnTo>
                  <a:lnTo>
                    <a:pt x="54" y="109"/>
                  </a:lnTo>
                  <a:lnTo>
                    <a:pt x="58" y="121"/>
                  </a:lnTo>
                  <a:lnTo>
                    <a:pt x="59" y="135"/>
                  </a:lnTo>
                  <a:lnTo>
                    <a:pt x="60" y="164"/>
                  </a:lnTo>
                  <a:lnTo>
                    <a:pt x="201" y="164"/>
                  </a:lnTo>
                  <a:lnTo>
                    <a:pt x="239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3" name="Freeform 11"/>
            <p:cNvSpPr>
              <a:spLocks/>
            </p:cNvSpPr>
            <p:nvPr/>
          </p:nvSpPr>
          <p:spPr bwMode="auto">
            <a:xfrm>
              <a:off x="2606" y="3228"/>
              <a:ext cx="12" cy="23"/>
            </a:xfrm>
            <a:custGeom>
              <a:avLst/>
              <a:gdLst>
                <a:gd name="T0" fmla="*/ 0 w 36"/>
                <a:gd name="T1" fmla="*/ 0 h 70"/>
                <a:gd name="T2" fmla="*/ 0 w 36"/>
                <a:gd name="T3" fmla="*/ 0 h 70"/>
                <a:gd name="T4" fmla="*/ 0 w 36"/>
                <a:gd name="T5" fmla="*/ 0 h 70"/>
                <a:gd name="T6" fmla="*/ 0 w 36"/>
                <a:gd name="T7" fmla="*/ 0 h 70"/>
                <a:gd name="T8" fmla="*/ 0 w 36"/>
                <a:gd name="T9" fmla="*/ 0 h 70"/>
                <a:gd name="T10" fmla="*/ 0 w 36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0"/>
                <a:gd name="T20" fmla="*/ 36 w 36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0">
                  <a:moveTo>
                    <a:pt x="0" y="27"/>
                  </a:moveTo>
                  <a:lnTo>
                    <a:pt x="0" y="67"/>
                  </a:lnTo>
                  <a:lnTo>
                    <a:pt x="7" y="67"/>
                  </a:lnTo>
                  <a:lnTo>
                    <a:pt x="36" y="70"/>
                  </a:lnTo>
                  <a:lnTo>
                    <a:pt x="36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4" name="Freeform 12"/>
            <p:cNvSpPr>
              <a:spLocks/>
            </p:cNvSpPr>
            <p:nvPr/>
          </p:nvSpPr>
          <p:spPr bwMode="auto">
            <a:xfrm>
              <a:off x="2536" y="3228"/>
              <a:ext cx="12" cy="30"/>
            </a:xfrm>
            <a:custGeom>
              <a:avLst/>
              <a:gdLst>
                <a:gd name="T0" fmla="*/ 0 w 37"/>
                <a:gd name="T1" fmla="*/ 0 h 91"/>
                <a:gd name="T2" fmla="*/ 0 w 37"/>
                <a:gd name="T3" fmla="*/ 0 h 91"/>
                <a:gd name="T4" fmla="*/ 0 w 37"/>
                <a:gd name="T5" fmla="*/ 0 h 91"/>
                <a:gd name="T6" fmla="*/ 0 w 37"/>
                <a:gd name="T7" fmla="*/ 0 h 91"/>
                <a:gd name="T8" fmla="*/ 0 w 37"/>
                <a:gd name="T9" fmla="*/ 0 h 91"/>
                <a:gd name="T10" fmla="*/ 0 w 37"/>
                <a:gd name="T11" fmla="*/ 0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91"/>
                <a:gd name="T20" fmla="*/ 37 w 37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91">
                  <a:moveTo>
                    <a:pt x="0" y="28"/>
                  </a:moveTo>
                  <a:lnTo>
                    <a:pt x="0" y="91"/>
                  </a:lnTo>
                  <a:lnTo>
                    <a:pt x="12" y="88"/>
                  </a:lnTo>
                  <a:lnTo>
                    <a:pt x="37" y="82"/>
                  </a:lnTo>
                  <a:lnTo>
                    <a:pt x="37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5" name="Freeform 13"/>
            <p:cNvSpPr>
              <a:spLocks/>
            </p:cNvSpPr>
            <p:nvPr/>
          </p:nvSpPr>
          <p:spPr bwMode="auto">
            <a:xfrm>
              <a:off x="2647" y="3510"/>
              <a:ext cx="55" cy="27"/>
            </a:xfrm>
            <a:custGeom>
              <a:avLst/>
              <a:gdLst>
                <a:gd name="T0" fmla="*/ 0 w 166"/>
                <a:gd name="T1" fmla="*/ 0 h 81"/>
                <a:gd name="T2" fmla="*/ 0 w 166"/>
                <a:gd name="T3" fmla="*/ 0 h 81"/>
                <a:gd name="T4" fmla="*/ 0 w 166"/>
                <a:gd name="T5" fmla="*/ 0 h 81"/>
                <a:gd name="T6" fmla="*/ 0 w 166"/>
                <a:gd name="T7" fmla="*/ 0 h 81"/>
                <a:gd name="T8" fmla="*/ 0 w 166"/>
                <a:gd name="T9" fmla="*/ 0 h 81"/>
                <a:gd name="T10" fmla="*/ 0 w 166"/>
                <a:gd name="T11" fmla="*/ 0 h 81"/>
                <a:gd name="T12" fmla="*/ 0 w 166"/>
                <a:gd name="T13" fmla="*/ 0 h 81"/>
                <a:gd name="T14" fmla="*/ 0 w 166"/>
                <a:gd name="T15" fmla="*/ 0 h 81"/>
                <a:gd name="T16" fmla="*/ 0 w 166"/>
                <a:gd name="T17" fmla="*/ 0 h 81"/>
                <a:gd name="T18" fmla="*/ 0 w 166"/>
                <a:gd name="T19" fmla="*/ 0 h 81"/>
                <a:gd name="T20" fmla="*/ 0 w 166"/>
                <a:gd name="T21" fmla="*/ 0 h 81"/>
                <a:gd name="T22" fmla="*/ 0 w 166"/>
                <a:gd name="T23" fmla="*/ 0 h 81"/>
                <a:gd name="T24" fmla="*/ 0 w 166"/>
                <a:gd name="T25" fmla="*/ 0 h 81"/>
                <a:gd name="T26" fmla="*/ 0 w 166"/>
                <a:gd name="T27" fmla="*/ 0 h 81"/>
                <a:gd name="T28" fmla="*/ 0 w 166"/>
                <a:gd name="T29" fmla="*/ 0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6"/>
                <a:gd name="T46" fmla="*/ 0 h 81"/>
                <a:gd name="T47" fmla="*/ 166 w 166"/>
                <a:gd name="T48" fmla="*/ 81 h 8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6" h="81">
                  <a:moveTo>
                    <a:pt x="0" y="81"/>
                  </a:moveTo>
                  <a:lnTo>
                    <a:pt x="0" y="60"/>
                  </a:lnTo>
                  <a:lnTo>
                    <a:pt x="25" y="56"/>
                  </a:lnTo>
                  <a:lnTo>
                    <a:pt x="69" y="44"/>
                  </a:lnTo>
                  <a:lnTo>
                    <a:pt x="105" y="32"/>
                  </a:lnTo>
                  <a:lnTo>
                    <a:pt x="128" y="21"/>
                  </a:lnTo>
                  <a:lnTo>
                    <a:pt x="152" y="9"/>
                  </a:lnTo>
                  <a:lnTo>
                    <a:pt x="166" y="0"/>
                  </a:lnTo>
                  <a:lnTo>
                    <a:pt x="155" y="10"/>
                  </a:lnTo>
                  <a:lnTo>
                    <a:pt x="134" y="24"/>
                  </a:lnTo>
                  <a:lnTo>
                    <a:pt x="114" y="38"/>
                  </a:lnTo>
                  <a:lnTo>
                    <a:pt x="92" y="50"/>
                  </a:lnTo>
                  <a:lnTo>
                    <a:pt x="68" y="61"/>
                  </a:lnTo>
                  <a:lnTo>
                    <a:pt x="31" y="7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76" name="Line 14"/>
            <p:cNvSpPr>
              <a:spLocks noChangeShapeType="1"/>
            </p:cNvSpPr>
            <p:nvPr/>
          </p:nvSpPr>
          <p:spPr bwMode="auto">
            <a:xfrm flipV="1">
              <a:off x="2536" y="3555"/>
              <a:ext cx="1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77" name="Line 15"/>
            <p:cNvSpPr>
              <a:spLocks noChangeShapeType="1"/>
            </p:cNvSpPr>
            <p:nvPr/>
          </p:nvSpPr>
          <p:spPr bwMode="auto">
            <a:xfrm flipV="1">
              <a:off x="2536" y="3531"/>
              <a:ext cx="1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78" name="Line 16"/>
            <p:cNvSpPr>
              <a:spLocks noChangeShapeType="1"/>
            </p:cNvSpPr>
            <p:nvPr/>
          </p:nvSpPr>
          <p:spPr bwMode="auto">
            <a:xfrm flipV="1">
              <a:off x="2607" y="3535"/>
              <a:ext cx="1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79" name="Line 17"/>
            <p:cNvSpPr>
              <a:spLocks noChangeShapeType="1"/>
            </p:cNvSpPr>
            <p:nvPr/>
          </p:nvSpPr>
          <p:spPr bwMode="auto">
            <a:xfrm flipV="1">
              <a:off x="2607" y="3555"/>
              <a:ext cx="1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80" name="Line 18"/>
            <p:cNvSpPr>
              <a:spLocks noChangeShapeType="1"/>
            </p:cNvSpPr>
            <p:nvPr/>
          </p:nvSpPr>
          <p:spPr bwMode="auto">
            <a:xfrm flipV="1">
              <a:off x="2606" y="3413"/>
              <a:ext cx="1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81" name="Line 19"/>
            <p:cNvSpPr>
              <a:spLocks noChangeShapeType="1"/>
            </p:cNvSpPr>
            <p:nvPr/>
          </p:nvSpPr>
          <p:spPr bwMode="auto">
            <a:xfrm flipV="1">
              <a:off x="2667" y="3339"/>
              <a:ext cx="12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82" name="Line 20"/>
            <p:cNvSpPr>
              <a:spLocks noChangeShapeType="1"/>
            </p:cNvSpPr>
            <p:nvPr/>
          </p:nvSpPr>
          <p:spPr bwMode="auto">
            <a:xfrm flipV="1">
              <a:off x="2536" y="3401"/>
              <a:ext cx="1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83" name="Freeform 21"/>
            <p:cNvSpPr>
              <a:spLocks/>
            </p:cNvSpPr>
            <p:nvPr/>
          </p:nvSpPr>
          <p:spPr bwMode="auto">
            <a:xfrm>
              <a:off x="2578" y="3404"/>
              <a:ext cx="41" cy="95"/>
            </a:xfrm>
            <a:custGeom>
              <a:avLst/>
              <a:gdLst>
                <a:gd name="T0" fmla="*/ 0 w 123"/>
                <a:gd name="T1" fmla="*/ 0 h 285"/>
                <a:gd name="T2" fmla="*/ 0 w 123"/>
                <a:gd name="T3" fmla="*/ 0 h 285"/>
                <a:gd name="T4" fmla="*/ 0 w 123"/>
                <a:gd name="T5" fmla="*/ 0 h 285"/>
                <a:gd name="T6" fmla="*/ 0 w 123"/>
                <a:gd name="T7" fmla="*/ 0 h 285"/>
                <a:gd name="T8" fmla="*/ 0 w 123"/>
                <a:gd name="T9" fmla="*/ 0 h 285"/>
                <a:gd name="T10" fmla="*/ 0 w 123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285"/>
                <a:gd name="T20" fmla="*/ 123 w 123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285">
                  <a:moveTo>
                    <a:pt x="0" y="0"/>
                  </a:moveTo>
                  <a:lnTo>
                    <a:pt x="0" y="282"/>
                  </a:lnTo>
                  <a:lnTo>
                    <a:pt x="59" y="285"/>
                  </a:lnTo>
                  <a:lnTo>
                    <a:pt x="123" y="282"/>
                  </a:lnTo>
                  <a:lnTo>
                    <a:pt x="12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84" name="Line 22"/>
            <p:cNvSpPr>
              <a:spLocks noChangeShapeType="1"/>
            </p:cNvSpPr>
            <p:nvPr/>
          </p:nvSpPr>
          <p:spPr bwMode="auto">
            <a:xfrm flipV="1">
              <a:off x="2607" y="3412"/>
              <a:ext cx="1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85" name="Freeform 23"/>
            <p:cNvSpPr>
              <a:spLocks/>
            </p:cNvSpPr>
            <p:nvPr/>
          </p:nvSpPr>
          <p:spPr bwMode="auto">
            <a:xfrm>
              <a:off x="2578" y="3416"/>
              <a:ext cx="29" cy="83"/>
            </a:xfrm>
            <a:custGeom>
              <a:avLst/>
              <a:gdLst>
                <a:gd name="T0" fmla="*/ 0 w 87"/>
                <a:gd name="T1" fmla="*/ 0 h 250"/>
                <a:gd name="T2" fmla="*/ 0 w 87"/>
                <a:gd name="T3" fmla="*/ 0 h 250"/>
                <a:gd name="T4" fmla="*/ 0 w 87"/>
                <a:gd name="T5" fmla="*/ 0 h 250"/>
                <a:gd name="T6" fmla="*/ 0 w 87"/>
                <a:gd name="T7" fmla="*/ 0 h 250"/>
                <a:gd name="T8" fmla="*/ 0 w 87"/>
                <a:gd name="T9" fmla="*/ 0 h 250"/>
                <a:gd name="T10" fmla="*/ 0 w 87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250"/>
                <a:gd name="T20" fmla="*/ 87 w 87"/>
                <a:gd name="T21" fmla="*/ 250 h 2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250">
                  <a:moveTo>
                    <a:pt x="0" y="0"/>
                  </a:moveTo>
                  <a:lnTo>
                    <a:pt x="0" y="247"/>
                  </a:lnTo>
                  <a:lnTo>
                    <a:pt x="43" y="250"/>
                  </a:lnTo>
                  <a:lnTo>
                    <a:pt x="87" y="250"/>
                  </a:lnTo>
                  <a:lnTo>
                    <a:pt x="87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86" name="Freeform 24"/>
            <p:cNvSpPr>
              <a:spLocks/>
            </p:cNvSpPr>
            <p:nvPr/>
          </p:nvSpPr>
          <p:spPr bwMode="auto">
            <a:xfrm>
              <a:off x="2646" y="3417"/>
              <a:ext cx="39" cy="77"/>
            </a:xfrm>
            <a:custGeom>
              <a:avLst/>
              <a:gdLst>
                <a:gd name="T0" fmla="*/ 0 w 119"/>
                <a:gd name="T1" fmla="*/ 0 h 231"/>
                <a:gd name="T2" fmla="*/ 0 w 119"/>
                <a:gd name="T3" fmla="*/ 0 h 231"/>
                <a:gd name="T4" fmla="*/ 0 w 119"/>
                <a:gd name="T5" fmla="*/ 0 h 231"/>
                <a:gd name="T6" fmla="*/ 0 w 119"/>
                <a:gd name="T7" fmla="*/ 0 h 231"/>
                <a:gd name="T8" fmla="*/ 0 w 119"/>
                <a:gd name="T9" fmla="*/ 0 h 231"/>
                <a:gd name="T10" fmla="*/ 0 w 119"/>
                <a:gd name="T11" fmla="*/ 0 h 231"/>
                <a:gd name="T12" fmla="*/ 0 w 119"/>
                <a:gd name="T13" fmla="*/ 0 h 231"/>
                <a:gd name="T14" fmla="*/ 0 w 119"/>
                <a:gd name="T15" fmla="*/ 0 h 231"/>
                <a:gd name="T16" fmla="*/ 0 w 119"/>
                <a:gd name="T17" fmla="*/ 0 h 231"/>
                <a:gd name="T18" fmla="*/ 0 w 119"/>
                <a:gd name="T19" fmla="*/ 0 h 231"/>
                <a:gd name="T20" fmla="*/ 0 w 119"/>
                <a:gd name="T21" fmla="*/ 0 h 231"/>
                <a:gd name="T22" fmla="*/ 0 w 119"/>
                <a:gd name="T23" fmla="*/ 0 h 231"/>
                <a:gd name="T24" fmla="*/ 0 w 119"/>
                <a:gd name="T25" fmla="*/ 0 h 231"/>
                <a:gd name="T26" fmla="*/ 0 w 119"/>
                <a:gd name="T27" fmla="*/ 0 h 231"/>
                <a:gd name="T28" fmla="*/ 0 w 119"/>
                <a:gd name="T29" fmla="*/ 0 h 231"/>
                <a:gd name="T30" fmla="*/ 0 w 119"/>
                <a:gd name="T31" fmla="*/ 0 h 231"/>
                <a:gd name="T32" fmla="*/ 0 w 119"/>
                <a:gd name="T33" fmla="*/ 0 h 231"/>
                <a:gd name="T34" fmla="*/ 0 w 119"/>
                <a:gd name="T35" fmla="*/ 0 h 231"/>
                <a:gd name="T36" fmla="*/ 0 w 119"/>
                <a:gd name="T37" fmla="*/ 0 h 2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231"/>
                <a:gd name="T59" fmla="*/ 119 w 119"/>
                <a:gd name="T60" fmla="*/ 231 h 2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231">
                  <a:moveTo>
                    <a:pt x="88" y="186"/>
                  </a:moveTo>
                  <a:lnTo>
                    <a:pt x="104" y="168"/>
                  </a:lnTo>
                  <a:lnTo>
                    <a:pt x="113" y="150"/>
                  </a:lnTo>
                  <a:lnTo>
                    <a:pt x="116" y="135"/>
                  </a:lnTo>
                  <a:lnTo>
                    <a:pt x="119" y="113"/>
                  </a:lnTo>
                  <a:lnTo>
                    <a:pt x="116" y="92"/>
                  </a:lnTo>
                  <a:lnTo>
                    <a:pt x="107" y="71"/>
                  </a:lnTo>
                  <a:lnTo>
                    <a:pt x="91" y="51"/>
                  </a:lnTo>
                  <a:lnTo>
                    <a:pt x="70" y="32"/>
                  </a:lnTo>
                  <a:lnTo>
                    <a:pt x="43" y="17"/>
                  </a:lnTo>
                  <a:lnTo>
                    <a:pt x="29" y="10"/>
                  </a:lnTo>
                  <a:lnTo>
                    <a:pt x="13" y="4"/>
                  </a:lnTo>
                  <a:lnTo>
                    <a:pt x="1" y="0"/>
                  </a:lnTo>
                  <a:lnTo>
                    <a:pt x="0" y="44"/>
                  </a:lnTo>
                  <a:lnTo>
                    <a:pt x="1" y="230"/>
                  </a:lnTo>
                  <a:lnTo>
                    <a:pt x="1" y="43"/>
                  </a:lnTo>
                  <a:lnTo>
                    <a:pt x="1" y="231"/>
                  </a:lnTo>
                  <a:lnTo>
                    <a:pt x="58" y="206"/>
                  </a:lnTo>
                  <a:lnTo>
                    <a:pt x="88" y="1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87" name="Freeform 25"/>
            <p:cNvSpPr>
              <a:spLocks/>
            </p:cNvSpPr>
            <p:nvPr/>
          </p:nvSpPr>
          <p:spPr bwMode="auto">
            <a:xfrm>
              <a:off x="2518" y="3293"/>
              <a:ext cx="31" cy="71"/>
            </a:xfrm>
            <a:custGeom>
              <a:avLst/>
              <a:gdLst>
                <a:gd name="T0" fmla="*/ 0 w 91"/>
                <a:gd name="T1" fmla="*/ 0 h 212"/>
                <a:gd name="T2" fmla="*/ 0 w 91"/>
                <a:gd name="T3" fmla="*/ 0 h 212"/>
                <a:gd name="T4" fmla="*/ 0 w 91"/>
                <a:gd name="T5" fmla="*/ 0 h 212"/>
                <a:gd name="T6" fmla="*/ 0 w 91"/>
                <a:gd name="T7" fmla="*/ 0 h 212"/>
                <a:gd name="T8" fmla="*/ 0 w 91"/>
                <a:gd name="T9" fmla="*/ 0 h 212"/>
                <a:gd name="T10" fmla="*/ 0 w 91"/>
                <a:gd name="T11" fmla="*/ 0 h 212"/>
                <a:gd name="T12" fmla="*/ 0 w 91"/>
                <a:gd name="T13" fmla="*/ 0 h 212"/>
                <a:gd name="T14" fmla="*/ 0 w 91"/>
                <a:gd name="T15" fmla="*/ 0 h 212"/>
                <a:gd name="T16" fmla="*/ 0 w 91"/>
                <a:gd name="T17" fmla="*/ 0 h 212"/>
                <a:gd name="T18" fmla="*/ 0 w 91"/>
                <a:gd name="T19" fmla="*/ 0 h 212"/>
                <a:gd name="T20" fmla="*/ 0 w 91"/>
                <a:gd name="T21" fmla="*/ 0 h 212"/>
                <a:gd name="T22" fmla="*/ 0 w 91"/>
                <a:gd name="T23" fmla="*/ 0 h 212"/>
                <a:gd name="T24" fmla="*/ 0 w 91"/>
                <a:gd name="T25" fmla="*/ 0 h 2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212"/>
                <a:gd name="T41" fmla="*/ 91 w 91"/>
                <a:gd name="T42" fmla="*/ 212 h 2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212">
                  <a:moveTo>
                    <a:pt x="91" y="1"/>
                  </a:moveTo>
                  <a:lnTo>
                    <a:pt x="90" y="28"/>
                  </a:lnTo>
                  <a:lnTo>
                    <a:pt x="91" y="212"/>
                  </a:lnTo>
                  <a:lnTo>
                    <a:pt x="75" y="207"/>
                  </a:lnTo>
                  <a:lnTo>
                    <a:pt x="49" y="191"/>
                  </a:lnTo>
                  <a:lnTo>
                    <a:pt x="19" y="157"/>
                  </a:lnTo>
                  <a:lnTo>
                    <a:pt x="5" y="128"/>
                  </a:lnTo>
                  <a:lnTo>
                    <a:pt x="0" y="106"/>
                  </a:lnTo>
                  <a:lnTo>
                    <a:pt x="6" y="73"/>
                  </a:lnTo>
                  <a:lnTo>
                    <a:pt x="24" y="42"/>
                  </a:lnTo>
                  <a:lnTo>
                    <a:pt x="52" y="17"/>
                  </a:lnTo>
                  <a:lnTo>
                    <a:pt x="91" y="0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88" name="Freeform 26"/>
            <p:cNvSpPr>
              <a:spLocks/>
            </p:cNvSpPr>
            <p:nvPr/>
          </p:nvSpPr>
          <p:spPr bwMode="auto">
            <a:xfrm>
              <a:off x="2578" y="3287"/>
              <a:ext cx="41" cy="91"/>
            </a:xfrm>
            <a:custGeom>
              <a:avLst/>
              <a:gdLst>
                <a:gd name="T0" fmla="*/ 0 w 124"/>
                <a:gd name="T1" fmla="*/ 0 h 275"/>
                <a:gd name="T2" fmla="*/ 0 w 124"/>
                <a:gd name="T3" fmla="*/ 0 h 275"/>
                <a:gd name="T4" fmla="*/ 0 w 124"/>
                <a:gd name="T5" fmla="*/ 0 h 275"/>
                <a:gd name="T6" fmla="*/ 0 w 124"/>
                <a:gd name="T7" fmla="*/ 0 h 275"/>
                <a:gd name="T8" fmla="*/ 0 w 124"/>
                <a:gd name="T9" fmla="*/ 0 h 275"/>
                <a:gd name="T10" fmla="*/ 0 w 124"/>
                <a:gd name="T11" fmla="*/ 0 h 2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275"/>
                <a:gd name="T20" fmla="*/ 124 w 124"/>
                <a:gd name="T21" fmla="*/ 275 h 2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275">
                  <a:moveTo>
                    <a:pt x="0" y="4"/>
                  </a:moveTo>
                  <a:lnTo>
                    <a:pt x="0" y="254"/>
                  </a:lnTo>
                  <a:lnTo>
                    <a:pt x="124" y="275"/>
                  </a:lnTo>
                  <a:lnTo>
                    <a:pt x="124" y="5"/>
                  </a:lnTo>
                  <a:lnTo>
                    <a:pt x="6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89" name="Line 27"/>
            <p:cNvSpPr>
              <a:spLocks noChangeShapeType="1"/>
            </p:cNvSpPr>
            <p:nvPr/>
          </p:nvSpPr>
          <p:spPr bwMode="auto">
            <a:xfrm flipV="1">
              <a:off x="2607" y="3288"/>
              <a:ext cx="1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90" name="Freeform 28"/>
            <p:cNvSpPr>
              <a:spLocks/>
            </p:cNvSpPr>
            <p:nvPr/>
          </p:nvSpPr>
          <p:spPr bwMode="auto">
            <a:xfrm>
              <a:off x="2578" y="3296"/>
              <a:ext cx="29" cy="80"/>
            </a:xfrm>
            <a:custGeom>
              <a:avLst/>
              <a:gdLst>
                <a:gd name="T0" fmla="*/ 0 w 87"/>
                <a:gd name="T1" fmla="*/ 0 h 239"/>
                <a:gd name="T2" fmla="*/ 0 w 87"/>
                <a:gd name="T3" fmla="*/ 0 h 239"/>
                <a:gd name="T4" fmla="*/ 0 w 87"/>
                <a:gd name="T5" fmla="*/ 0 h 239"/>
                <a:gd name="T6" fmla="*/ 0 w 87"/>
                <a:gd name="T7" fmla="*/ 0 h 239"/>
                <a:gd name="T8" fmla="*/ 0 w 87"/>
                <a:gd name="T9" fmla="*/ 0 h 239"/>
                <a:gd name="T10" fmla="*/ 0 w 87"/>
                <a:gd name="T11" fmla="*/ 0 h 2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239"/>
                <a:gd name="T20" fmla="*/ 87 w 87"/>
                <a:gd name="T21" fmla="*/ 239 h 2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239">
                  <a:moveTo>
                    <a:pt x="0" y="0"/>
                  </a:moveTo>
                  <a:lnTo>
                    <a:pt x="0" y="225"/>
                  </a:lnTo>
                  <a:lnTo>
                    <a:pt x="87" y="239"/>
                  </a:lnTo>
                  <a:lnTo>
                    <a:pt x="87" y="3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91" name="Freeform 29"/>
            <p:cNvSpPr>
              <a:spLocks/>
            </p:cNvSpPr>
            <p:nvPr/>
          </p:nvSpPr>
          <p:spPr bwMode="auto">
            <a:xfrm>
              <a:off x="2536" y="3293"/>
              <a:ext cx="13" cy="65"/>
            </a:xfrm>
            <a:custGeom>
              <a:avLst/>
              <a:gdLst>
                <a:gd name="T0" fmla="*/ 0 w 39"/>
                <a:gd name="T1" fmla="*/ 0 h 194"/>
                <a:gd name="T2" fmla="*/ 0 w 39"/>
                <a:gd name="T3" fmla="*/ 0 h 194"/>
                <a:gd name="T4" fmla="*/ 0 w 39"/>
                <a:gd name="T5" fmla="*/ 0 h 194"/>
                <a:gd name="T6" fmla="*/ 0 60000 65536"/>
                <a:gd name="T7" fmla="*/ 0 60000 65536"/>
                <a:gd name="T8" fmla="*/ 0 60000 65536"/>
                <a:gd name="T9" fmla="*/ 0 w 39"/>
                <a:gd name="T10" fmla="*/ 0 h 194"/>
                <a:gd name="T11" fmla="*/ 39 w 39"/>
                <a:gd name="T12" fmla="*/ 194 h 1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194">
                  <a:moveTo>
                    <a:pt x="39" y="0"/>
                  </a:moveTo>
                  <a:lnTo>
                    <a:pt x="0" y="29"/>
                  </a:lnTo>
                  <a:lnTo>
                    <a:pt x="0" y="19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92" name="Line 30"/>
            <p:cNvSpPr>
              <a:spLocks noChangeShapeType="1"/>
            </p:cNvSpPr>
            <p:nvPr/>
          </p:nvSpPr>
          <p:spPr bwMode="auto">
            <a:xfrm flipH="1">
              <a:off x="2528" y="3303"/>
              <a:ext cx="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93" name="Freeform 31"/>
            <p:cNvSpPr>
              <a:spLocks/>
            </p:cNvSpPr>
            <p:nvPr/>
          </p:nvSpPr>
          <p:spPr bwMode="auto">
            <a:xfrm>
              <a:off x="2646" y="3431"/>
              <a:ext cx="26" cy="63"/>
            </a:xfrm>
            <a:custGeom>
              <a:avLst/>
              <a:gdLst>
                <a:gd name="T0" fmla="*/ 0 w 77"/>
                <a:gd name="T1" fmla="*/ 0 h 189"/>
                <a:gd name="T2" fmla="*/ 0 w 77"/>
                <a:gd name="T3" fmla="*/ 0 h 189"/>
                <a:gd name="T4" fmla="*/ 0 w 77"/>
                <a:gd name="T5" fmla="*/ 0 h 189"/>
                <a:gd name="T6" fmla="*/ 0 w 77"/>
                <a:gd name="T7" fmla="*/ 0 h 189"/>
                <a:gd name="T8" fmla="*/ 0 w 77"/>
                <a:gd name="T9" fmla="*/ 0 h 189"/>
                <a:gd name="T10" fmla="*/ 0 w 77"/>
                <a:gd name="T11" fmla="*/ 0 h 189"/>
                <a:gd name="T12" fmla="*/ 0 w 77"/>
                <a:gd name="T13" fmla="*/ 0 h 189"/>
                <a:gd name="T14" fmla="*/ 0 w 77"/>
                <a:gd name="T15" fmla="*/ 0 h 189"/>
                <a:gd name="T16" fmla="*/ 0 w 77"/>
                <a:gd name="T17" fmla="*/ 0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189"/>
                <a:gd name="T29" fmla="*/ 77 w 77"/>
                <a:gd name="T30" fmla="*/ 189 h 1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189">
                  <a:moveTo>
                    <a:pt x="0" y="0"/>
                  </a:moveTo>
                  <a:lnTo>
                    <a:pt x="45" y="28"/>
                  </a:lnTo>
                  <a:lnTo>
                    <a:pt x="73" y="68"/>
                  </a:lnTo>
                  <a:lnTo>
                    <a:pt x="77" y="94"/>
                  </a:lnTo>
                  <a:lnTo>
                    <a:pt x="74" y="118"/>
                  </a:lnTo>
                  <a:lnTo>
                    <a:pt x="63" y="141"/>
                  </a:lnTo>
                  <a:lnTo>
                    <a:pt x="44" y="163"/>
                  </a:lnTo>
                  <a:lnTo>
                    <a:pt x="26" y="176"/>
                  </a:lnTo>
                  <a:lnTo>
                    <a:pt x="0" y="18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1585184" name="Freeform 32"/>
          <p:cNvSpPr>
            <a:spLocks/>
          </p:cNvSpPr>
          <p:nvPr/>
        </p:nvSpPr>
        <p:spPr bwMode="auto">
          <a:xfrm>
            <a:off x="7085013" y="5276850"/>
            <a:ext cx="522287" cy="287338"/>
          </a:xfrm>
          <a:custGeom>
            <a:avLst/>
            <a:gdLst>
              <a:gd name="T0" fmla="*/ 2147483646 w 987"/>
              <a:gd name="T1" fmla="*/ 2147483646 h 544"/>
              <a:gd name="T2" fmla="*/ 2147483646 w 987"/>
              <a:gd name="T3" fmla="*/ 2147483646 h 544"/>
              <a:gd name="T4" fmla="*/ 2147483646 w 987"/>
              <a:gd name="T5" fmla="*/ 0 h 544"/>
              <a:gd name="T6" fmla="*/ 0 w 987"/>
              <a:gd name="T7" fmla="*/ 2147483646 h 544"/>
              <a:gd name="T8" fmla="*/ 2147483646 w 987"/>
              <a:gd name="T9" fmla="*/ 2147483646 h 544"/>
              <a:gd name="T10" fmla="*/ 2147483646 w 987"/>
              <a:gd name="T11" fmla="*/ 2147483646 h 544"/>
              <a:gd name="T12" fmla="*/ 2147483646 w 987"/>
              <a:gd name="T13" fmla="*/ 2147483646 h 544"/>
              <a:gd name="T14" fmla="*/ 2147483646 w 987"/>
              <a:gd name="T15" fmla="*/ 2147483646 h 5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87"/>
              <a:gd name="T25" fmla="*/ 0 h 544"/>
              <a:gd name="T26" fmla="*/ 987 w 987"/>
              <a:gd name="T27" fmla="*/ 544 h 5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87" h="544">
                <a:moveTo>
                  <a:pt x="987" y="127"/>
                </a:moveTo>
                <a:lnTo>
                  <a:pt x="722" y="127"/>
                </a:lnTo>
                <a:lnTo>
                  <a:pt x="722" y="0"/>
                </a:lnTo>
                <a:lnTo>
                  <a:pt x="0" y="272"/>
                </a:lnTo>
                <a:lnTo>
                  <a:pt x="722" y="544"/>
                </a:lnTo>
                <a:lnTo>
                  <a:pt x="722" y="416"/>
                </a:lnTo>
                <a:lnTo>
                  <a:pt x="987" y="416"/>
                </a:lnTo>
                <a:lnTo>
                  <a:pt x="987" y="12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51275" y="2706688"/>
            <a:ext cx="3144838" cy="703262"/>
            <a:chOff x="2426" y="1705"/>
            <a:chExt cx="1981" cy="443"/>
          </a:xfrm>
        </p:grpSpPr>
        <p:sp>
          <p:nvSpPr>
            <p:cNvPr id="252542" name="Rectangle 34"/>
            <p:cNvSpPr>
              <a:spLocks noChangeArrowheads="1"/>
            </p:cNvSpPr>
            <p:nvPr/>
          </p:nvSpPr>
          <p:spPr bwMode="auto">
            <a:xfrm>
              <a:off x="2426" y="1705"/>
              <a:ext cx="1981" cy="443"/>
            </a:xfrm>
            <a:prstGeom prst="rect">
              <a:avLst/>
            </a:prstGeom>
            <a:noFill/>
            <a:ln w="666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543" name="Freeform 35"/>
            <p:cNvSpPr>
              <a:spLocks/>
            </p:cNvSpPr>
            <p:nvPr/>
          </p:nvSpPr>
          <p:spPr bwMode="auto">
            <a:xfrm>
              <a:off x="2480" y="1916"/>
              <a:ext cx="203" cy="142"/>
            </a:xfrm>
            <a:custGeom>
              <a:avLst/>
              <a:gdLst>
                <a:gd name="T0" fmla="*/ 0 w 607"/>
                <a:gd name="T1" fmla="*/ 0 h 427"/>
                <a:gd name="T2" fmla="*/ 0 w 607"/>
                <a:gd name="T3" fmla="*/ 0 h 427"/>
                <a:gd name="T4" fmla="*/ 0 w 607"/>
                <a:gd name="T5" fmla="*/ 0 h 427"/>
                <a:gd name="T6" fmla="*/ 0 w 607"/>
                <a:gd name="T7" fmla="*/ 0 h 427"/>
                <a:gd name="T8" fmla="*/ 0 w 607"/>
                <a:gd name="T9" fmla="*/ 0 h 427"/>
                <a:gd name="T10" fmla="*/ 0 w 607"/>
                <a:gd name="T11" fmla="*/ 0 h 427"/>
                <a:gd name="T12" fmla="*/ 0 w 607"/>
                <a:gd name="T13" fmla="*/ 0 h 427"/>
                <a:gd name="T14" fmla="*/ 0 w 607"/>
                <a:gd name="T15" fmla="*/ 0 h 427"/>
                <a:gd name="T16" fmla="*/ 0 w 607"/>
                <a:gd name="T17" fmla="*/ 0 h 427"/>
                <a:gd name="T18" fmla="*/ 0 w 607"/>
                <a:gd name="T19" fmla="*/ 0 h 427"/>
                <a:gd name="T20" fmla="*/ 0 w 607"/>
                <a:gd name="T21" fmla="*/ 0 h 427"/>
                <a:gd name="T22" fmla="*/ 0 w 607"/>
                <a:gd name="T23" fmla="*/ 0 h 427"/>
                <a:gd name="T24" fmla="*/ 0 w 607"/>
                <a:gd name="T25" fmla="*/ 0 h 427"/>
                <a:gd name="T26" fmla="*/ 0 w 607"/>
                <a:gd name="T27" fmla="*/ 0 h 427"/>
                <a:gd name="T28" fmla="*/ 0 w 607"/>
                <a:gd name="T29" fmla="*/ 0 h 427"/>
                <a:gd name="T30" fmla="*/ 0 w 607"/>
                <a:gd name="T31" fmla="*/ 0 h 427"/>
                <a:gd name="T32" fmla="*/ 0 w 607"/>
                <a:gd name="T33" fmla="*/ 0 h 427"/>
                <a:gd name="T34" fmla="*/ 0 w 607"/>
                <a:gd name="T35" fmla="*/ 0 h 427"/>
                <a:gd name="T36" fmla="*/ 0 w 607"/>
                <a:gd name="T37" fmla="*/ 0 h 427"/>
                <a:gd name="T38" fmla="*/ 0 w 607"/>
                <a:gd name="T39" fmla="*/ 0 h 427"/>
                <a:gd name="T40" fmla="*/ 0 w 607"/>
                <a:gd name="T41" fmla="*/ 0 h 427"/>
                <a:gd name="T42" fmla="*/ 0 w 607"/>
                <a:gd name="T43" fmla="*/ 0 h 427"/>
                <a:gd name="T44" fmla="*/ 0 w 607"/>
                <a:gd name="T45" fmla="*/ 0 h 427"/>
                <a:gd name="T46" fmla="*/ 0 w 607"/>
                <a:gd name="T47" fmla="*/ 0 h 427"/>
                <a:gd name="T48" fmla="*/ 0 w 607"/>
                <a:gd name="T49" fmla="*/ 0 h 427"/>
                <a:gd name="T50" fmla="*/ 0 w 607"/>
                <a:gd name="T51" fmla="*/ 0 h 427"/>
                <a:gd name="T52" fmla="*/ 0 w 607"/>
                <a:gd name="T53" fmla="*/ 0 h 427"/>
                <a:gd name="T54" fmla="*/ 0 w 607"/>
                <a:gd name="T55" fmla="*/ 0 h 427"/>
                <a:gd name="T56" fmla="*/ 0 w 607"/>
                <a:gd name="T57" fmla="*/ 0 h 427"/>
                <a:gd name="T58" fmla="*/ 0 w 607"/>
                <a:gd name="T59" fmla="*/ 0 h 427"/>
                <a:gd name="T60" fmla="*/ 0 w 607"/>
                <a:gd name="T61" fmla="*/ 0 h 427"/>
                <a:gd name="T62" fmla="*/ 0 w 607"/>
                <a:gd name="T63" fmla="*/ 0 h 427"/>
                <a:gd name="T64" fmla="*/ 0 w 607"/>
                <a:gd name="T65" fmla="*/ 0 h 427"/>
                <a:gd name="T66" fmla="*/ 0 w 607"/>
                <a:gd name="T67" fmla="*/ 0 h 427"/>
                <a:gd name="T68" fmla="*/ 0 w 607"/>
                <a:gd name="T69" fmla="*/ 0 h 427"/>
                <a:gd name="T70" fmla="*/ 0 w 607"/>
                <a:gd name="T71" fmla="*/ 0 h 427"/>
                <a:gd name="T72" fmla="*/ 0 w 607"/>
                <a:gd name="T73" fmla="*/ 0 h 427"/>
                <a:gd name="T74" fmla="*/ 0 w 607"/>
                <a:gd name="T75" fmla="*/ 0 h 427"/>
                <a:gd name="T76" fmla="*/ 0 w 607"/>
                <a:gd name="T77" fmla="*/ 0 h 427"/>
                <a:gd name="T78" fmla="*/ 0 w 607"/>
                <a:gd name="T79" fmla="*/ 0 h 427"/>
                <a:gd name="T80" fmla="*/ 0 w 607"/>
                <a:gd name="T81" fmla="*/ 0 h 427"/>
                <a:gd name="T82" fmla="*/ 0 w 607"/>
                <a:gd name="T83" fmla="*/ 0 h 427"/>
                <a:gd name="T84" fmla="*/ 0 w 607"/>
                <a:gd name="T85" fmla="*/ 0 h 427"/>
                <a:gd name="T86" fmla="*/ 0 w 607"/>
                <a:gd name="T87" fmla="*/ 0 h 427"/>
                <a:gd name="T88" fmla="*/ 0 w 607"/>
                <a:gd name="T89" fmla="*/ 0 h 427"/>
                <a:gd name="T90" fmla="*/ 0 w 607"/>
                <a:gd name="T91" fmla="*/ 0 h 4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07"/>
                <a:gd name="T139" fmla="*/ 0 h 427"/>
                <a:gd name="T140" fmla="*/ 607 w 607"/>
                <a:gd name="T141" fmla="*/ 427 h 42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07" h="427">
                  <a:moveTo>
                    <a:pt x="57" y="261"/>
                  </a:moveTo>
                  <a:lnTo>
                    <a:pt x="57" y="49"/>
                  </a:lnTo>
                  <a:lnTo>
                    <a:pt x="59" y="36"/>
                  </a:lnTo>
                  <a:lnTo>
                    <a:pt x="63" y="25"/>
                  </a:lnTo>
                  <a:lnTo>
                    <a:pt x="68" y="15"/>
                  </a:lnTo>
                  <a:lnTo>
                    <a:pt x="74" y="7"/>
                  </a:lnTo>
                  <a:lnTo>
                    <a:pt x="83" y="2"/>
                  </a:lnTo>
                  <a:lnTo>
                    <a:pt x="97" y="0"/>
                  </a:lnTo>
                  <a:lnTo>
                    <a:pt x="91" y="8"/>
                  </a:lnTo>
                  <a:lnTo>
                    <a:pt x="87" y="17"/>
                  </a:lnTo>
                  <a:lnTo>
                    <a:pt x="84" y="28"/>
                  </a:lnTo>
                  <a:lnTo>
                    <a:pt x="83" y="41"/>
                  </a:lnTo>
                  <a:lnTo>
                    <a:pt x="82" y="55"/>
                  </a:lnTo>
                  <a:lnTo>
                    <a:pt x="82" y="211"/>
                  </a:lnTo>
                  <a:lnTo>
                    <a:pt x="90" y="200"/>
                  </a:lnTo>
                  <a:lnTo>
                    <a:pt x="100" y="188"/>
                  </a:lnTo>
                  <a:lnTo>
                    <a:pt x="112" y="176"/>
                  </a:lnTo>
                  <a:lnTo>
                    <a:pt x="126" y="165"/>
                  </a:lnTo>
                  <a:lnTo>
                    <a:pt x="143" y="156"/>
                  </a:lnTo>
                  <a:lnTo>
                    <a:pt x="161" y="149"/>
                  </a:lnTo>
                  <a:lnTo>
                    <a:pt x="180" y="145"/>
                  </a:lnTo>
                  <a:lnTo>
                    <a:pt x="198" y="145"/>
                  </a:lnTo>
                  <a:lnTo>
                    <a:pt x="219" y="147"/>
                  </a:lnTo>
                  <a:lnTo>
                    <a:pt x="239" y="152"/>
                  </a:lnTo>
                  <a:lnTo>
                    <a:pt x="258" y="159"/>
                  </a:lnTo>
                  <a:lnTo>
                    <a:pt x="275" y="169"/>
                  </a:lnTo>
                  <a:lnTo>
                    <a:pt x="291" y="179"/>
                  </a:lnTo>
                  <a:lnTo>
                    <a:pt x="306" y="194"/>
                  </a:lnTo>
                  <a:lnTo>
                    <a:pt x="320" y="210"/>
                  </a:lnTo>
                  <a:lnTo>
                    <a:pt x="331" y="225"/>
                  </a:lnTo>
                  <a:lnTo>
                    <a:pt x="338" y="233"/>
                  </a:lnTo>
                  <a:lnTo>
                    <a:pt x="346" y="238"/>
                  </a:lnTo>
                  <a:lnTo>
                    <a:pt x="355" y="240"/>
                  </a:lnTo>
                  <a:lnTo>
                    <a:pt x="368" y="241"/>
                  </a:lnTo>
                  <a:lnTo>
                    <a:pt x="418" y="241"/>
                  </a:lnTo>
                  <a:lnTo>
                    <a:pt x="607" y="241"/>
                  </a:lnTo>
                  <a:lnTo>
                    <a:pt x="607" y="341"/>
                  </a:lnTo>
                  <a:lnTo>
                    <a:pt x="606" y="349"/>
                  </a:lnTo>
                  <a:lnTo>
                    <a:pt x="601" y="354"/>
                  </a:lnTo>
                  <a:lnTo>
                    <a:pt x="597" y="356"/>
                  </a:lnTo>
                  <a:lnTo>
                    <a:pt x="360" y="356"/>
                  </a:lnTo>
                  <a:lnTo>
                    <a:pt x="345" y="353"/>
                  </a:lnTo>
                  <a:lnTo>
                    <a:pt x="338" y="350"/>
                  </a:lnTo>
                  <a:lnTo>
                    <a:pt x="332" y="346"/>
                  </a:lnTo>
                  <a:lnTo>
                    <a:pt x="326" y="338"/>
                  </a:lnTo>
                  <a:lnTo>
                    <a:pt x="320" y="326"/>
                  </a:lnTo>
                  <a:lnTo>
                    <a:pt x="314" y="310"/>
                  </a:lnTo>
                  <a:lnTo>
                    <a:pt x="308" y="292"/>
                  </a:lnTo>
                  <a:lnTo>
                    <a:pt x="300" y="273"/>
                  </a:lnTo>
                  <a:lnTo>
                    <a:pt x="288" y="251"/>
                  </a:lnTo>
                  <a:lnTo>
                    <a:pt x="272" y="234"/>
                  </a:lnTo>
                  <a:lnTo>
                    <a:pt x="259" y="221"/>
                  </a:lnTo>
                  <a:lnTo>
                    <a:pt x="246" y="210"/>
                  </a:lnTo>
                  <a:lnTo>
                    <a:pt x="231" y="202"/>
                  </a:lnTo>
                  <a:lnTo>
                    <a:pt x="213" y="195"/>
                  </a:lnTo>
                  <a:lnTo>
                    <a:pt x="195" y="191"/>
                  </a:lnTo>
                  <a:lnTo>
                    <a:pt x="176" y="191"/>
                  </a:lnTo>
                  <a:lnTo>
                    <a:pt x="160" y="195"/>
                  </a:lnTo>
                  <a:lnTo>
                    <a:pt x="142" y="201"/>
                  </a:lnTo>
                  <a:lnTo>
                    <a:pt x="125" y="212"/>
                  </a:lnTo>
                  <a:lnTo>
                    <a:pt x="112" y="222"/>
                  </a:lnTo>
                  <a:lnTo>
                    <a:pt x="97" y="238"/>
                  </a:lnTo>
                  <a:lnTo>
                    <a:pt x="82" y="257"/>
                  </a:lnTo>
                  <a:lnTo>
                    <a:pt x="70" y="276"/>
                  </a:lnTo>
                  <a:lnTo>
                    <a:pt x="62" y="297"/>
                  </a:lnTo>
                  <a:lnTo>
                    <a:pt x="53" y="323"/>
                  </a:lnTo>
                  <a:lnTo>
                    <a:pt x="64" y="323"/>
                  </a:lnTo>
                  <a:lnTo>
                    <a:pt x="71" y="324"/>
                  </a:lnTo>
                  <a:lnTo>
                    <a:pt x="79" y="305"/>
                  </a:lnTo>
                  <a:lnTo>
                    <a:pt x="86" y="291"/>
                  </a:lnTo>
                  <a:lnTo>
                    <a:pt x="97" y="276"/>
                  </a:lnTo>
                  <a:lnTo>
                    <a:pt x="107" y="264"/>
                  </a:lnTo>
                  <a:lnTo>
                    <a:pt x="118" y="252"/>
                  </a:lnTo>
                  <a:lnTo>
                    <a:pt x="128" y="245"/>
                  </a:lnTo>
                  <a:lnTo>
                    <a:pt x="139" y="238"/>
                  </a:lnTo>
                  <a:lnTo>
                    <a:pt x="153" y="233"/>
                  </a:lnTo>
                  <a:lnTo>
                    <a:pt x="165" y="230"/>
                  </a:lnTo>
                  <a:lnTo>
                    <a:pt x="179" y="229"/>
                  </a:lnTo>
                  <a:lnTo>
                    <a:pt x="193" y="229"/>
                  </a:lnTo>
                  <a:lnTo>
                    <a:pt x="207" y="233"/>
                  </a:lnTo>
                  <a:lnTo>
                    <a:pt x="223" y="240"/>
                  </a:lnTo>
                  <a:lnTo>
                    <a:pt x="238" y="250"/>
                  </a:lnTo>
                  <a:lnTo>
                    <a:pt x="250" y="260"/>
                  </a:lnTo>
                  <a:lnTo>
                    <a:pt x="263" y="275"/>
                  </a:lnTo>
                  <a:lnTo>
                    <a:pt x="273" y="290"/>
                  </a:lnTo>
                  <a:lnTo>
                    <a:pt x="284" y="310"/>
                  </a:lnTo>
                  <a:lnTo>
                    <a:pt x="292" y="330"/>
                  </a:lnTo>
                  <a:lnTo>
                    <a:pt x="299" y="350"/>
                  </a:lnTo>
                  <a:lnTo>
                    <a:pt x="306" y="373"/>
                  </a:lnTo>
                  <a:lnTo>
                    <a:pt x="289" y="382"/>
                  </a:lnTo>
                  <a:lnTo>
                    <a:pt x="288" y="376"/>
                  </a:lnTo>
                  <a:lnTo>
                    <a:pt x="284" y="362"/>
                  </a:lnTo>
                  <a:lnTo>
                    <a:pt x="281" y="348"/>
                  </a:lnTo>
                  <a:lnTo>
                    <a:pt x="276" y="335"/>
                  </a:lnTo>
                  <a:lnTo>
                    <a:pt x="270" y="322"/>
                  </a:lnTo>
                  <a:lnTo>
                    <a:pt x="264" y="311"/>
                  </a:lnTo>
                  <a:lnTo>
                    <a:pt x="258" y="300"/>
                  </a:lnTo>
                  <a:lnTo>
                    <a:pt x="251" y="290"/>
                  </a:lnTo>
                  <a:lnTo>
                    <a:pt x="243" y="280"/>
                  </a:lnTo>
                  <a:lnTo>
                    <a:pt x="235" y="272"/>
                  </a:lnTo>
                  <a:lnTo>
                    <a:pt x="227" y="266"/>
                  </a:lnTo>
                  <a:lnTo>
                    <a:pt x="218" y="260"/>
                  </a:lnTo>
                  <a:lnTo>
                    <a:pt x="209" y="255"/>
                  </a:lnTo>
                  <a:lnTo>
                    <a:pt x="199" y="252"/>
                  </a:lnTo>
                  <a:lnTo>
                    <a:pt x="190" y="250"/>
                  </a:lnTo>
                  <a:lnTo>
                    <a:pt x="179" y="250"/>
                  </a:lnTo>
                  <a:lnTo>
                    <a:pt x="169" y="250"/>
                  </a:lnTo>
                  <a:lnTo>
                    <a:pt x="160" y="252"/>
                  </a:lnTo>
                  <a:lnTo>
                    <a:pt x="150" y="255"/>
                  </a:lnTo>
                  <a:lnTo>
                    <a:pt x="141" y="260"/>
                  </a:lnTo>
                  <a:lnTo>
                    <a:pt x="133" y="266"/>
                  </a:lnTo>
                  <a:lnTo>
                    <a:pt x="124" y="272"/>
                  </a:lnTo>
                  <a:lnTo>
                    <a:pt x="116" y="280"/>
                  </a:lnTo>
                  <a:lnTo>
                    <a:pt x="108" y="290"/>
                  </a:lnTo>
                  <a:lnTo>
                    <a:pt x="101" y="300"/>
                  </a:lnTo>
                  <a:lnTo>
                    <a:pt x="94" y="311"/>
                  </a:lnTo>
                  <a:lnTo>
                    <a:pt x="88" y="322"/>
                  </a:lnTo>
                  <a:lnTo>
                    <a:pt x="82" y="336"/>
                  </a:lnTo>
                  <a:lnTo>
                    <a:pt x="78" y="348"/>
                  </a:lnTo>
                  <a:lnTo>
                    <a:pt x="74" y="362"/>
                  </a:lnTo>
                  <a:lnTo>
                    <a:pt x="72" y="376"/>
                  </a:lnTo>
                  <a:lnTo>
                    <a:pt x="69" y="391"/>
                  </a:lnTo>
                  <a:lnTo>
                    <a:pt x="68" y="405"/>
                  </a:lnTo>
                  <a:lnTo>
                    <a:pt x="68" y="420"/>
                  </a:lnTo>
                  <a:lnTo>
                    <a:pt x="68" y="427"/>
                  </a:lnTo>
                  <a:lnTo>
                    <a:pt x="11" y="427"/>
                  </a:lnTo>
                  <a:lnTo>
                    <a:pt x="5" y="426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350"/>
                  </a:lnTo>
                  <a:lnTo>
                    <a:pt x="0" y="340"/>
                  </a:lnTo>
                  <a:lnTo>
                    <a:pt x="4" y="331"/>
                  </a:lnTo>
                  <a:lnTo>
                    <a:pt x="10" y="326"/>
                  </a:lnTo>
                  <a:lnTo>
                    <a:pt x="17" y="323"/>
                  </a:lnTo>
                  <a:lnTo>
                    <a:pt x="42" y="323"/>
                  </a:lnTo>
                  <a:lnTo>
                    <a:pt x="46" y="301"/>
                  </a:lnTo>
                  <a:lnTo>
                    <a:pt x="52" y="278"/>
                  </a:lnTo>
                  <a:lnTo>
                    <a:pt x="57" y="261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44" name="Line 36"/>
            <p:cNvSpPr>
              <a:spLocks noChangeShapeType="1"/>
            </p:cNvSpPr>
            <p:nvPr/>
          </p:nvSpPr>
          <p:spPr bwMode="auto">
            <a:xfrm>
              <a:off x="2494" y="2023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45" name="Freeform 37"/>
            <p:cNvSpPr>
              <a:spLocks/>
            </p:cNvSpPr>
            <p:nvPr/>
          </p:nvSpPr>
          <p:spPr bwMode="auto">
            <a:xfrm>
              <a:off x="2499" y="1986"/>
              <a:ext cx="9" cy="17"/>
            </a:xfrm>
            <a:custGeom>
              <a:avLst/>
              <a:gdLst>
                <a:gd name="T0" fmla="*/ 0 w 25"/>
                <a:gd name="T1" fmla="*/ 0 h 50"/>
                <a:gd name="T2" fmla="*/ 0 w 25"/>
                <a:gd name="T3" fmla="*/ 0 h 50"/>
                <a:gd name="T4" fmla="*/ 0 w 25"/>
                <a:gd name="T5" fmla="*/ 0 h 50"/>
                <a:gd name="T6" fmla="*/ 0 w 25"/>
                <a:gd name="T7" fmla="*/ 0 h 50"/>
                <a:gd name="T8" fmla="*/ 0 w 25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0"/>
                <a:gd name="T17" fmla="*/ 25 w 25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0">
                  <a:moveTo>
                    <a:pt x="0" y="50"/>
                  </a:moveTo>
                  <a:lnTo>
                    <a:pt x="6" y="36"/>
                  </a:lnTo>
                  <a:lnTo>
                    <a:pt x="12" y="22"/>
                  </a:lnTo>
                  <a:lnTo>
                    <a:pt x="18" y="11"/>
                  </a:lnTo>
                  <a:lnTo>
                    <a:pt x="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46" name="Freeform 38"/>
            <p:cNvSpPr>
              <a:spLocks/>
            </p:cNvSpPr>
            <p:nvPr/>
          </p:nvSpPr>
          <p:spPr bwMode="auto">
            <a:xfrm>
              <a:off x="2504" y="2024"/>
              <a:ext cx="4" cy="4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0 w 12"/>
                <a:gd name="T5" fmla="*/ 0 h 12"/>
                <a:gd name="T6" fmla="*/ 0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12" y="12"/>
                  </a:moveTo>
                  <a:lnTo>
                    <a:pt x="9" y="7"/>
                  </a:lnTo>
                  <a:lnTo>
                    <a:pt x="6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47" name="Freeform 39"/>
            <p:cNvSpPr>
              <a:spLocks/>
            </p:cNvSpPr>
            <p:nvPr/>
          </p:nvSpPr>
          <p:spPr bwMode="auto">
            <a:xfrm>
              <a:off x="2702" y="2008"/>
              <a:ext cx="76" cy="67"/>
            </a:xfrm>
            <a:custGeom>
              <a:avLst/>
              <a:gdLst>
                <a:gd name="T0" fmla="*/ 0 w 226"/>
                <a:gd name="T1" fmla="*/ 0 h 203"/>
                <a:gd name="T2" fmla="*/ 0 w 226"/>
                <a:gd name="T3" fmla="*/ 0 h 203"/>
                <a:gd name="T4" fmla="*/ 0 w 226"/>
                <a:gd name="T5" fmla="*/ 0 h 203"/>
                <a:gd name="T6" fmla="*/ 0 w 226"/>
                <a:gd name="T7" fmla="*/ 0 h 203"/>
                <a:gd name="T8" fmla="*/ 0 w 226"/>
                <a:gd name="T9" fmla="*/ 0 h 203"/>
                <a:gd name="T10" fmla="*/ 0 w 226"/>
                <a:gd name="T11" fmla="*/ 0 h 203"/>
                <a:gd name="T12" fmla="*/ 0 w 226"/>
                <a:gd name="T13" fmla="*/ 0 h 203"/>
                <a:gd name="T14" fmla="*/ 0 w 226"/>
                <a:gd name="T15" fmla="*/ 0 h 203"/>
                <a:gd name="T16" fmla="*/ 0 w 226"/>
                <a:gd name="T17" fmla="*/ 0 h 203"/>
                <a:gd name="T18" fmla="*/ 0 w 226"/>
                <a:gd name="T19" fmla="*/ 0 h 203"/>
                <a:gd name="T20" fmla="*/ 0 w 226"/>
                <a:gd name="T21" fmla="*/ 0 h 203"/>
                <a:gd name="T22" fmla="*/ 0 w 226"/>
                <a:gd name="T23" fmla="*/ 0 h 203"/>
                <a:gd name="T24" fmla="*/ 0 w 226"/>
                <a:gd name="T25" fmla="*/ 0 h 203"/>
                <a:gd name="T26" fmla="*/ 0 w 226"/>
                <a:gd name="T27" fmla="*/ 0 h 203"/>
                <a:gd name="T28" fmla="*/ 0 w 226"/>
                <a:gd name="T29" fmla="*/ 0 h 203"/>
                <a:gd name="T30" fmla="*/ 0 w 226"/>
                <a:gd name="T31" fmla="*/ 0 h 203"/>
                <a:gd name="T32" fmla="*/ 0 w 226"/>
                <a:gd name="T33" fmla="*/ 0 h 203"/>
                <a:gd name="T34" fmla="*/ 0 w 226"/>
                <a:gd name="T35" fmla="*/ 0 h 203"/>
                <a:gd name="T36" fmla="*/ 0 w 226"/>
                <a:gd name="T37" fmla="*/ 0 h 203"/>
                <a:gd name="T38" fmla="*/ 0 w 226"/>
                <a:gd name="T39" fmla="*/ 0 h 203"/>
                <a:gd name="T40" fmla="*/ 0 w 226"/>
                <a:gd name="T41" fmla="*/ 0 h 203"/>
                <a:gd name="T42" fmla="*/ 0 w 226"/>
                <a:gd name="T43" fmla="*/ 0 h 203"/>
                <a:gd name="T44" fmla="*/ 0 w 226"/>
                <a:gd name="T45" fmla="*/ 0 h 203"/>
                <a:gd name="T46" fmla="*/ 0 w 226"/>
                <a:gd name="T47" fmla="*/ 0 h 203"/>
                <a:gd name="T48" fmla="*/ 0 w 226"/>
                <a:gd name="T49" fmla="*/ 0 h 203"/>
                <a:gd name="T50" fmla="*/ 0 w 226"/>
                <a:gd name="T51" fmla="*/ 0 h 203"/>
                <a:gd name="T52" fmla="*/ 0 w 226"/>
                <a:gd name="T53" fmla="*/ 0 h 203"/>
                <a:gd name="T54" fmla="*/ 0 w 226"/>
                <a:gd name="T55" fmla="*/ 0 h 203"/>
                <a:gd name="T56" fmla="*/ 0 w 226"/>
                <a:gd name="T57" fmla="*/ 0 h 203"/>
                <a:gd name="T58" fmla="*/ 0 w 226"/>
                <a:gd name="T59" fmla="*/ 0 h 203"/>
                <a:gd name="T60" fmla="*/ 0 w 226"/>
                <a:gd name="T61" fmla="*/ 0 h 203"/>
                <a:gd name="T62" fmla="*/ 0 w 226"/>
                <a:gd name="T63" fmla="*/ 0 h 203"/>
                <a:gd name="T64" fmla="*/ 0 w 226"/>
                <a:gd name="T65" fmla="*/ 0 h 203"/>
                <a:gd name="T66" fmla="*/ 0 w 226"/>
                <a:gd name="T67" fmla="*/ 0 h 203"/>
                <a:gd name="T68" fmla="*/ 0 w 226"/>
                <a:gd name="T69" fmla="*/ 0 h 203"/>
                <a:gd name="T70" fmla="*/ 0 w 226"/>
                <a:gd name="T71" fmla="*/ 0 h 203"/>
                <a:gd name="T72" fmla="*/ 0 w 226"/>
                <a:gd name="T73" fmla="*/ 0 h 203"/>
                <a:gd name="T74" fmla="*/ 0 w 226"/>
                <a:gd name="T75" fmla="*/ 0 h 203"/>
                <a:gd name="T76" fmla="*/ 0 w 226"/>
                <a:gd name="T77" fmla="*/ 0 h 203"/>
                <a:gd name="T78" fmla="*/ 0 w 226"/>
                <a:gd name="T79" fmla="*/ 0 h 203"/>
                <a:gd name="T80" fmla="*/ 0 w 226"/>
                <a:gd name="T81" fmla="*/ 0 h 203"/>
                <a:gd name="T82" fmla="*/ 0 w 226"/>
                <a:gd name="T83" fmla="*/ 0 h 203"/>
                <a:gd name="T84" fmla="*/ 0 w 226"/>
                <a:gd name="T85" fmla="*/ 0 h 20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6"/>
                <a:gd name="T130" fmla="*/ 0 h 203"/>
                <a:gd name="T131" fmla="*/ 226 w 226"/>
                <a:gd name="T132" fmla="*/ 203 h 20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6" h="203">
                  <a:moveTo>
                    <a:pt x="0" y="60"/>
                  </a:moveTo>
                  <a:lnTo>
                    <a:pt x="0" y="170"/>
                  </a:lnTo>
                  <a:lnTo>
                    <a:pt x="1" y="175"/>
                  </a:lnTo>
                  <a:lnTo>
                    <a:pt x="2" y="181"/>
                  </a:lnTo>
                  <a:lnTo>
                    <a:pt x="3" y="186"/>
                  </a:lnTo>
                  <a:lnTo>
                    <a:pt x="5" y="192"/>
                  </a:lnTo>
                  <a:lnTo>
                    <a:pt x="8" y="195"/>
                  </a:lnTo>
                  <a:lnTo>
                    <a:pt x="11" y="199"/>
                  </a:lnTo>
                  <a:lnTo>
                    <a:pt x="14" y="201"/>
                  </a:lnTo>
                  <a:lnTo>
                    <a:pt x="18" y="202"/>
                  </a:lnTo>
                  <a:lnTo>
                    <a:pt x="21" y="203"/>
                  </a:lnTo>
                  <a:lnTo>
                    <a:pt x="205" y="203"/>
                  </a:lnTo>
                  <a:lnTo>
                    <a:pt x="208" y="202"/>
                  </a:lnTo>
                  <a:lnTo>
                    <a:pt x="212" y="201"/>
                  </a:lnTo>
                  <a:lnTo>
                    <a:pt x="215" y="199"/>
                  </a:lnTo>
                  <a:lnTo>
                    <a:pt x="218" y="195"/>
                  </a:lnTo>
                  <a:lnTo>
                    <a:pt x="221" y="192"/>
                  </a:lnTo>
                  <a:lnTo>
                    <a:pt x="223" y="186"/>
                  </a:lnTo>
                  <a:lnTo>
                    <a:pt x="224" y="181"/>
                  </a:lnTo>
                  <a:lnTo>
                    <a:pt x="225" y="175"/>
                  </a:lnTo>
                  <a:lnTo>
                    <a:pt x="226" y="170"/>
                  </a:lnTo>
                  <a:lnTo>
                    <a:pt x="226" y="61"/>
                  </a:lnTo>
                  <a:lnTo>
                    <a:pt x="226" y="33"/>
                  </a:lnTo>
                  <a:lnTo>
                    <a:pt x="225" y="28"/>
                  </a:lnTo>
                  <a:lnTo>
                    <a:pt x="224" y="22"/>
                  </a:lnTo>
                  <a:lnTo>
                    <a:pt x="223" y="17"/>
                  </a:lnTo>
                  <a:lnTo>
                    <a:pt x="221" y="12"/>
                  </a:lnTo>
                  <a:lnTo>
                    <a:pt x="218" y="9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8" y="1"/>
                  </a:lnTo>
                  <a:lnTo>
                    <a:pt x="205" y="0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8" y="9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2" y="22"/>
                  </a:lnTo>
                  <a:lnTo>
                    <a:pt x="1" y="28"/>
                  </a:lnTo>
                  <a:lnTo>
                    <a:pt x="0" y="3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48" name="Freeform 40"/>
            <p:cNvSpPr>
              <a:spLocks/>
            </p:cNvSpPr>
            <p:nvPr/>
          </p:nvSpPr>
          <p:spPr bwMode="auto">
            <a:xfrm>
              <a:off x="2693" y="1944"/>
              <a:ext cx="267" cy="91"/>
            </a:xfrm>
            <a:custGeom>
              <a:avLst/>
              <a:gdLst>
                <a:gd name="T0" fmla="*/ 0 w 801"/>
                <a:gd name="T1" fmla="*/ 0 h 274"/>
                <a:gd name="T2" fmla="*/ 0 w 801"/>
                <a:gd name="T3" fmla="*/ 0 h 274"/>
                <a:gd name="T4" fmla="*/ 0 w 801"/>
                <a:gd name="T5" fmla="*/ 0 h 274"/>
                <a:gd name="T6" fmla="*/ 0 w 801"/>
                <a:gd name="T7" fmla="*/ 0 h 274"/>
                <a:gd name="T8" fmla="*/ 0 w 801"/>
                <a:gd name="T9" fmla="*/ 0 h 274"/>
                <a:gd name="T10" fmla="*/ 0 w 801"/>
                <a:gd name="T11" fmla="*/ 0 h 274"/>
                <a:gd name="T12" fmla="*/ 0 w 801"/>
                <a:gd name="T13" fmla="*/ 0 h 274"/>
                <a:gd name="T14" fmla="*/ 0 w 801"/>
                <a:gd name="T15" fmla="*/ 0 h 274"/>
                <a:gd name="T16" fmla="*/ 0 w 801"/>
                <a:gd name="T17" fmla="*/ 0 h 274"/>
                <a:gd name="T18" fmla="*/ 0 w 801"/>
                <a:gd name="T19" fmla="*/ 0 h 274"/>
                <a:gd name="T20" fmla="*/ 0 w 801"/>
                <a:gd name="T21" fmla="*/ 0 h 274"/>
                <a:gd name="T22" fmla="*/ 0 w 801"/>
                <a:gd name="T23" fmla="*/ 0 h 274"/>
                <a:gd name="T24" fmla="*/ 0 w 801"/>
                <a:gd name="T25" fmla="*/ 0 h 274"/>
                <a:gd name="T26" fmla="*/ 0 w 801"/>
                <a:gd name="T27" fmla="*/ 0 h 274"/>
                <a:gd name="T28" fmla="*/ 0 w 801"/>
                <a:gd name="T29" fmla="*/ 0 h 274"/>
                <a:gd name="T30" fmla="*/ 0 w 801"/>
                <a:gd name="T31" fmla="*/ 0 h 274"/>
                <a:gd name="T32" fmla="*/ 0 w 801"/>
                <a:gd name="T33" fmla="*/ 0 h 274"/>
                <a:gd name="T34" fmla="*/ 0 w 801"/>
                <a:gd name="T35" fmla="*/ 0 h 274"/>
                <a:gd name="T36" fmla="*/ 0 w 801"/>
                <a:gd name="T37" fmla="*/ 0 h 274"/>
                <a:gd name="T38" fmla="*/ 0 w 801"/>
                <a:gd name="T39" fmla="*/ 0 h 274"/>
                <a:gd name="T40" fmla="*/ 0 w 801"/>
                <a:gd name="T41" fmla="*/ 0 h 274"/>
                <a:gd name="T42" fmla="*/ 0 w 801"/>
                <a:gd name="T43" fmla="*/ 0 h 274"/>
                <a:gd name="T44" fmla="*/ 0 w 801"/>
                <a:gd name="T45" fmla="*/ 0 h 274"/>
                <a:gd name="T46" fmla="*/ 0 w 801"/>
                <a:gd name="T47" fmla="*/ 0 h 274"/>
                <a:gd name="T48" fmla="*/ 0 w 801"/>
                <a:gd name="T49" fmla="*/ 0 h 274"/>
                <a:gd name="T50" fmla="*/ 0 w 801"/>
                <a:gd name="T51" fmla="*/ 0 h 274"/>
                <a:gd name="T52" fmla="*/ 0 w 801"/>
                <a:gd name="T53" fmla="*/ 0 h 274"/>
                <a:gd name="T54" fmla="*/ 0 w 801"/>
                <a:gd name="T55" fmla="*/ 0 h 274"/>
                <a:gd name="T56" fmla="*/ 0 w 801"/>
                <a:gd name="T57" fmla="*/ 0 h 274"/>
                <a:gd name="T58" fmla="*/ 0 w 801"/>
                <a:gd name="T59" fmla="*/ 0 h 274"/>
                <a:gd name="T60" fmla="*/ 0 w 801"/>
                <a:gd name="T61" fmla="*/ 0 h 274"/>
                <a:gd name="T62" fmla="*/ 0 w 801"/>
                <a:gd name="T63" fmla="*/ 0 h 274"/>
                <a:gd name="T64" fmla="*/ 0 w 801"/>
                <a:gd name="T65" fmla="*/ 0 h 274"/>
                <a:gd name="T66" fmla="*/ 0 w 801"/>
                <a:gd name="T67" fmla="*/ 0 h 274"/>
                <a:gd name="T68" fmla="*/ 0 w 801"/>
                <a:gd name="T69" fmla="*/ 0 h 274"/>
                <a:gd name="T70" fmla="*/ 0 w 801"/>
                <a:gd name="T71" fmla="*/ 0 h 274"/>
                <a:gd name="T72" fmla="*/ 0 w 801"/>
                <a:gd name="T73" fmla="*/ 0 h 274"/>
                <a:gd name="T74" fmla="*/ 0 w 801"/>
                <a:gd name="T75" fmla="*/ 0 h 274"/>
                <a:gd name="T76" fmla="*/ 0 w 801"/>
                <a:gd name="T77" fmla="*/ 0 h 274"/>
                <a:gd name="T78" fmla="*/ 0 w 801"/>
                <a:gd name="T79" fmla="*/ 0 h 274"/>
                <a:gd name="T80" fmla="*/ 0 w 801"/>
                <a:gd name="T81" fmla="*/ 0 h 274"/>
                <a:gd name="T82" fmla="*/ 0 w 801"/>
                <a:gd name="T83" fmla="*/ 0 h 274"/>
                <a:gd name="T84" fmla="*/ 0 w 801"/>
                <a:gd name="T85" fmla="*/ 0 h 274"/>
                <a:gd name="T86" fmla="*/ 0 w 801"/>
                <a:gd name="T87" fmla="*/ 0 h 274"/>
                <a:gd name="T88" fmla="*/ 0 w 801"/>
                <a:gd name="T89" fmla="*/ 0 h 27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01"/>
                <a:gd name="T136" fmla="*/ 0 h 274"/>
                <a:gd name="T137" fmla="*/ 801 w 801"/>
                <a:gd name="T138" fmla="*/ 274 h 27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01" h="274">
                  <a:moveTo>
                    <a:pt x="4" y="0"/>
                  </a:moveTo>
                  <a:lnTo>
                    <a:pt x="29" y="0"/>
                  </a:lnTo>
                  <a:lnTo>
                    <a:pt x="29" y="34"/>
                  </a:lnTo>
                  <a:lnTo>
                    <a:pt x="11" y="61"/>
                  </a:lnTo>
                  <a:lnTo>
                    <a:pt x="11" y="99"/>
                  </a:lnTo>
                  <a:lnTo>
                    <a:pt x="29" y="99"/>
                  </a:lnTo>
                  <a:lnTo>
                    <a:pt x="29" y="154"/>
                  </a:lnTo>
                  <a:lnTo>
                    <a:pt x="783" y="154"/>
                  </a:lnTo>
                  <a:lnTo>
                    <a:pt x="783" y="197"/>
                  </a:lnTo>
                  <a:lnTo>
                    <a:pt x="801" y="197"/>
                  </a:lnTo>
                  <a:lnTo>
                    <a:pt x="801" y="274"/>
                  </a:lnTo>
                  <a:lnTo>
                    <a:pt x="784" y="274"/>
                  </a:lnTo>
                  <a:lnTo>
                    <a:pt x="781" y="266"/>
                  </a:lnTo>
                  <a:lnTo>
                    <a:pt x="777" y="253"/>
                  </a:lnTo>
                  <a:lnTo>
                    <a:pt x="771" y="241"/>
                  </a:lnTo>
                  <a:lnTo>
                    <a:pt x="766" y="229"/>
                  </a:lnTo>
                  <a:lnTo>
                    <a:pt x="759" y="218"/>
                  </a:lnTo>
                  <a:lnTo>
                    <a:pt x="751" y="209"/>
                  </a:lnTo>
                  <a:lnTo>
                    <a:pt x="743" y="200"/>
                  </a:lnTo>
                  <a:lnTo>
                    <a:pt x="735" y="191"/>
                  </a:lnTo>
                  <a:lnTo>
                    <a:pt x="727" y="184"/>
                  </a:lnTo>
                  <a:lnTo>
                    <a:pt x="718" y="178"/>
                  </a:lnTo>
                  <a:lnTo>
                    <a:pt x="709" y="174"/>
                  </a:lnTo>
                  <a:lnTo>
                    <a:pt x="699" y="170"/>
                  </a:lnTo>
                  <a:lnTo>
                    <a:pt x="690" y="169"/>
                  </a:lnTo>
                  <a:lnTo>
                    <a:pt x="680" y="168"/>
                  </a:lnTo>
                  <a:lnTo>
                    <a:pt x="671" y="169"/>
                  </a:lnTo>
                  <a:lnTo>
                    <a:pt x="661" y="170"/>
                  </a:lnTo>
                  <a:lnTo>
                    <a:pt x="650" y="174"/>
                  </a:lnTo>
                  <a:lnTo>
                    <a:pt x="641" y="178"/>
                  </a:lnTo>
                  <a:lnTo>
                    <a:pt x="632" y="184"/>
                  </a:lnTo>
                  <a:lnTo>
                    <a:pt x="624" y="191"/>
                  </a:lnTo>
                  <a:lnTo>
                    <a:pt x="616" y="200"/>
                  </a:lnTo>
                  <a:lnTo>
                    <a:pt x="608" y="209"/>
                  </a:lnTo>
                  <a:lnTo>
                    <a:pt x="601" y="218"/>
                  </a:lnTo>
                  <a:lnTo>
                    <a:pt x="595" y="229"/>
                  </a:lnTo>
                  <a:lnTo>
                    <a:pt x="589" y="241"/>
                  </a:lnTo>
                  <a:lnTo>
                    <a:pt x="583" y="253"/>
                  </a:lnTo>
                  <a:lnTo>
                    <a:pt x="505" y="253"/>
                  </a:lnTo>
                  <a:lnTo>
                    <a:pt x="500" y="241"/>
                  </a:lnTo>
                  <a:lnTo>
                    <a:pt x="494" y="229"/>
                  </a:lnTo>
                  <a:lnTo>
                    <a:pt x="487" y="218"/>
                  </a:lnTo>
                  <a:lnTo>
                    <a:pt x="480" y="209"/>
                  </a:lnTo>
                  <a:lnTo>
                    <a:pt x="472" y="200"/>
                  </a:lnTo>
                  <a:lnTo>
                    <a:pt x="463" y="191"/>
                  </a:lnTo>
                  <a:lnTo>
                    <a:pt x="455" y="184"/>
                  </a:lnTo>
                  <a:lnTo>
                    <a:pt x="446" y="178"/>
                  </a:lnTo>
                  <a:lnTo>
                    <a:pt x="437" y="174"/>
                  </a:lnTo>
                  <a:lnTo>
                    <a:pt x="428" y="170"/>
                  </a:lnTo>
                  <a:lnTo>
                    <a:pt x="418" y="169"/>
                  </a:lnTo>
                  <a:lnTo>
                    <a:pt x="408" y="168"/>
                  </a:lnTo>
                  <a:lnTo>
                    <a:pt x="399" y="169"/>
                  </a:lnTo>
                  <a:lnTo>
                    <a:pt x="389" y="170"/>
                  </a:lnTo>
                  <a:lnTo>
                    <a:pt x="379" y="174"/>
                  </a:lnTo>
                  <a:lnTo>
                    <a:pt x="370" y="178"/>
                  </a:lnTo>
                  <a:lnTo>
                    <a:pt x="361" y="184"/>
                  </a:lnTo>
                  <a:lnTo>
                    <a:pt x="352" y="191"/>
                  </a:lnTo>
                  <a:lnTo>
                    <a:pt x="344" y="200"/>
                  </a:lnTo>
                  <a:lnTo>
                    <a:pt x="336" y="209"/>
                  </a:lnTo>
                  <a:lnTo>
                    <a:pt x="329" y="218"/>
                  </a:lnTo>
                  <a:lnTo>
                    <a:pt x="323" y="229"/>
                  </a:lnTo>
                  <a:lnTo>
                    <a:pt x="317" y="241"/>
                  </a:lnTo>
                  <a:lnTo>
                    <a:pt x="312" y="253"/>
                  </a:lnTo>
                  <a:lnTo>
                    <a:pt x="254" y="253"/>
                  </a:lnTo>
                  <a:lnTo>
                    <a:pt x="254" y="225"/>
                  </a:lnTo>
                  <a:lnTo>
                    <a:pt x="254" y="220"/>
                  </a:lnTo>
                  <a:lnTo>
                    <a:pt x="253" y="214"/>
                  </a:lnTo>
                  <a:lnTo>
                    <a:pt x="251" y="209"/>
                  </a:lnTo>
                  <a:lnTo>
                    <a:pt x="249" y="205"/>
                  </a:lnTo>
                  <a:lnTo>
                    <a:pt x="247" y="201"/>
                  </a:lnTo>
                  <a:lnTo>
                    <a:pt x="244" y="197"/>
                  </a:lnTo>
                  <a:lnTo>
                    <a:pt x="241" y="194"/>
                  </a:lnTo>
                  <a:lnTo>
                    <a:pt x="237" y="193"/>
                  </a:lnTo>
                  <a:lnTo>
                    <a:pt x="233" y="192"/>
                  </a:lnTo>
                  <a:lnTo>
                    <a:pt x="50" y="192"/>
                  </a:lnTo>
                  <a:lnTo>
                    <a:pt x="46" y="193"/>
                  </a:lnTo>
                  <a:lnTo>
                    <a:pt x="43" y="194"/>
                  </a:lnTo>
                  <a:lnTo>
                    <a:pt x="40" y="197"/>
                  </a:lnTo>
                  <a:lnTo>
                    <a:pt x="37" y="201"/>
                  </a:lnTo>
                  <a:lnTo>
                    <a:pt x="34" y="205"/>
                  </a:lnTo>
                  <a:lnTo>
                    <a:pt x="32" y="209"/>
                  </a:lnTo>
                  <a:lnTo>
                    <a:pt x="31" y="214"/>
                  </a:lnTo>
                  <a:lnTo>
                    <a:pt x="30" y="220"/>
                  </a:lnTo>
                  <a:lnTo>
                    <a:pt x="29" y="225"/>
                  </a:lnTo>
                  <a:lnTo>
                    <a:pt x="29" y="252"/>
                  </a:lnTo>
                  <a:lnTo>
                    <a:pt x="0" y="252"/>
                  </a:lnTo>
                  <a:lnTo>
                    <a:pt x="0" y="136"/>
                  </a:lnTo>
                  <a:lnTo>
                    <a:pt x="3" y="124"/>
                  </a:lnTo>
                  <a:lnTo>
                    <a:pt x="4" y="9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49" name="Freeform 41"/>
            <p:cNvSpPr>
              <a:spLocks/>
            </p:cNvSpPr>
            <p:nvPr/>
          </p:nvSpPr>
          <p:spPr bwMode="auto">
            <a:xfrm>
              <a:off x="2696" y="1840"/>
              <a:ext cx="278" cy="169"/>
            </a:xfrm>
            <a:custGeom>
              <a:avLst/>
              <a:gdLst>
                <a:gd name="T0" fmla="*/ 0 w 833"/>
                <a:gd name="T1" fmla="*/ 0 h 507"/>
                <a:gd name="T2" fmla="*/ 0 w 833"/>
                <a:gd name="T3" fmla="*/ 0 h 507"/>
                <a:gd name="T4" fmla="*/ 0 w 833"/>
                <a:gd name="T5" fmla="*/ 0 h 507"/>
                <a:gd name="T6" fmla="*/ 0 w 833"/>
                <a:gd name="T7" fmla="*/ 0 h 507"/>
                <a:gd name="T8" fmla="*/ 0 w 833"/>
                <a:gd name="T9" fmla="*/ 0 h 507"/>
                <a:gd name="T10" fmla="*/ 0 w 833"/>
                <a:gd name="T11" fmla="*/ 0 h 507"/>
                <a:gd name="T12" fmla="*/ 0 w 833"/>
                <a:gd name="T13" fmla="*/ 0 h 507"/>
                <a:gd name="T14" fmla="*/ 0 w 833"/>
                <a:gd name="T15" fmla="*/ 0 h 507"/>
                <a:gd name="T16" fmla="*/ 0 w 833"/>
                <a:gd name="T17" fmla="*/ 0 h 507"/>
                <a:gd name="T18" fmla="*/ 0 w 833"/>
                <a:gd name="T19" fmla="*/ 0 h 507"/>
                <a:gd name="T20" fmla="*/ 0 w 833"/>
                <a:gd name="T21" fmla="*/ 0 h 507"/>
                <a:gd name="T22" fmla="*/ 0 w 833"/>
                <a:gd name="T23" fmla="*/ 0 h 507"/>
                <a:gd name="T24" fmla="*/ 0 w 833"/>
                <a:gd name="T25" fmla="*/ 0 h 507"/>
                <a:gd name="T26" fmla="*/ 0 w 833"/>
                <a:gd name="T27" fmla="*/ 0 h 507"/>
                <a:gd name="T28" fmla="*/ 0 w 833"/>
                <a:gd name="T29" fmla="*/ 0 h 507"/>
                <a:gd name="T30" fmla="*/ 0 w 833"/>
                <a:gd name="T31" fmla="*/ 0 h 507"/>
                <a:gd name="T32" fmla="*/ 0 w 833"/>
                <a:gd name="T33" fmla="*/ 0 h 507"/>
                <a:gd name="T34" fmla="*/ 0 w 833"/>
                <a:gd name="T35" fmla="*/ 0 h 507"/>
                <a:gd name="T36" fmla="*/ 0 w 833"/>
                <a:gd name="T37" fmla="*/ 0 h 507"/>
                <a:gd name="T38" fmla="*/ 0 w 833"/>
                <a:gd name="T39" fmla="*/ 0 h 5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3"/>
                <a:gd name="T61" fmla="*/ 0 h 507"/>
                <a:gd name="T62" fmla="*/ 833 w 833"/>
                <a:gd name="T63" fmla="*/ 507 h 5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3" h="507">
                  <a:moveTo>
                    <a:pt x="790" y="507"/>
                  </a:moveTo>
                  <a:lnTo>
                    <a:pt x="772" y="507"/>
                  </a:lnTo>
                  <a:lnTo>
                    <a:pt x="772" y="464"/>
                  </a:lnTo>
                  <a:lnTo>
                    <a:pt x="19" y="464"/>
                  </a:lnTo>
                  <a:lnTo>
                    <a:pt x="19" y="409"/>
                  </a:lnTo>
                  <a:lnTo>
                    <a:pt x="0" y="409"/>
                  </a:lnTo>
                  <a:lnTo>
                    <a:pt x="0" y="371"/>
                  </a:lnTo>
                  <a:lnTo>
                    <a:pt x="19" y="344"/>
                  </a:lnTo>
                  <a:lnTo>
                    <a:pt x="19" y="310"/>
                  </a:lnTo>
                  <a:lnTo>
                    <a:pt x="19" y="229"/>
                  </a:lnTo>
                  <a:lnTo>
                    <a:pt x="5" y="229"/>
                  </a:lnTo>
                  <a:lnTo>
                    <a:pt x="5" y="196"/>
                  </a:lnTo>
                  <a:lnTo>
                    <a:pt x="16" y="196"/>
                  </a:lnTo>
                  <a:lnTo>
                    <a:pt x="16" y="0"/>
                  </a:lnTo>
                  <a:lnTo>
                    <a:pt x="37" y="0"/>
                  </a:lnTo>
                  <a:lnTo>
                    <a:pt x="91" y="196"/>
                  </a:lnTo>
                  <a:lnTo>
                    <a:pt x="779" y="196"/>
                  </a:lnTo>
                  <a:lnTo>
                    <a:pt x="833" y="196"/>
                  </a:lnTo>
                  <a:lnTo>
                    <a:pt x="833" y="507"/>
                  </a:lnTo>
                  <a:lnTo>
                    <a:pt x="790" y="507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0" name="Line 42"/>
            <p:cNvSpPr>
              <a:spLocks noChangeShapeType="1"/>
            </p:cNvSpPr>
            <p:nvPr/>
          </p:nvSpPr>
          <p:spPr bwMode="auto">
            <a:xfrm>
              <a:off x="2701" y="190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51" name="Freeform 43"/>
            <p:cNvSpPr>
              <a:spLocks/>
            </p:cNvSpPr>
            <p:nvPr/>
          </p:nvSpPr>
          <p:spPr bwMode="auto">
            <a:xfrm>
              <a:off x="2696" y="1906"/>
              <a:ext cx="260" cy="58"/>
            </a:xfrm>
            <a:custGeom>
              <a:avLst/>
              <a:gdLst>
                <a:gd name="T0" fmla="*/ 0 w 779"/>
                <a:gd name="T1" fmla="*/ 0 h 175"/>
                <a:gd name="T2" fmla="*/ 0 w 779"/>
                <a:gd name="T3" fmla="*/ 0 h 175"/>
                <a:gd name="T4" fmla="*/ 0 w 779"/>
                <a:gd name="T5" fmla="*/ 0 h 175"/>
                <a:gd name="T6" fmla="*/ 0 60000 65536"/>
                <a:gd name="T7" fmla="*/ 0 60000 65536"/>
                <a:gd name="T8" fmla="*/ 0 60000 65536"/>
                <a:gd name="T9" fmla="*/ 0 w 779"/>
                <a:gd name="T10" fmla="*/ 0 h 175"/>
                <a:gd name="T11" fmla="*/ 779 w 779"/>
                <a:gd name="T12" fmla="*/ 175 h 1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9" h="175">
                  <a:moveTo>
                    <a:pt x="779" y="0"/>
                  </a:moveTo>
                  <a:lnTo>
                    <a:pt x="718" y="175"/>
                  </a:lnTo>
                  <a:lnTo>
                    <a:pt x="0" y="1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52" name="Freeform 44"/>
            <p:cNvSpPr>
              <a:spLocks/>
            </p:cNvSpPr>
            <p:nvPr/>
          </p:nvSpPr>
          <p:spPr bwMode="auto">
            <a:xfrm>
              <a:off x="2502" y="1998"/>
              <a:ext cx="75" cy="115"/>
            </a:xfrm>
            <a:custGeom>
              <a:avLst/>
              <a:gdLst>
                <a:gd name="T0" fmla="*/ 0 w 225"/>
                <a:gd name="T1" fmla="*/ 0 h 344"/>
                <a:gd name="T2" fmla="*/ 0 w 225"/>
                <a:gd name="T3" fmla="*/ 0 h 344"/>
                <a:gd name="T4" fmla="*/ 0 w 225"/>
                <a:gd name="T5" fmla="*/ 0 h 344"/>
                <a:gd name="T6" fmla="*/ 0 w 225"/>
                <a:gd name="T7" fmla="*/ 0 h 344"/>
                <a:gd name="T8" fmla="*/ 0 w 225"/>
                <a:gd name="T9" fmla="*/ 0 h 344"/>
                <a:gd name="T10" fmla="*/ 0 w 225"/>
                <a:gd name="T11" fmla="*/ 0 h 344"/>
                <a:gd name="T12" fmla="*/ 0 w 225"/>
                <a:gd name="T13" fmla="*/ 0 h 344"/>
                <a:gd name="T14" fmla="*/ 0 w 225"/>
                <a:gd name="T15" fmla="*/ 0 h 344"/>
                <a:gd name="T16" fmla="*/ 0 w 225"/>
                <a:gd name="T17" fmla="*/ 0 h 344"/>
                <a:gd name="T18" fmla="*/ 0 w 225"/>
                <a:gd name="T19" fmla="*/ 0 h 344"/>
                <a:gd name="T20" fmla="*/ 0 w 225"/>
                <a:gd name="T21" fmla="*/ 0 h 344"/>
                <a:gd name="T22" fmla="*/ 0 w 225"/>
                <a:gd name="T23" fmla="*/ 0 h 344"/>
                <a:gd name="T24" fmla="*/ 0 w 225"/>
                <a:gd name="T25" fmla="*/ 0 h 344"/>
                <a:gd name="T26" fmla="*/ 0 w 225"/>
                <a:gd name="T27" fmla="*/ 0 h 344"/>
                <a:gd name="T28" fmla="*/ 0 w 225"/>
                <a:gd name="T29" fmla="*/ 0 h 344"/>
                <a:gd name="T30" fmla="*/ 0 w 225"/>
                <a:gd name="T31" fmla="*/ 0 h 344"/>
                <a:gd name="T32" fmla="*/ 0 w 225"/>
                <a:gd name="T33" fmla="*/ 0 h 3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5"/>
                <a:gd name="T52" fmla="*/ 0 h 344"/>
                <a:gd name="T53" fmla="*/ 225 w 225"/>
                <a:gd name="T54" fmla="*/ 344 h 3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5" h="344">
                  <a:moveTo>
                    <a:pt x="225" y="172"/>
                  </a:moveTo>
                  <a:lnTo>
                    <a:pt x="216" y="105"/>
                  </a:lnTo>
                  <a:lnTo>
                    <a:pt x="191" y="51"/>
                  </a:lnTo>
                  <a:lnTo>
                    <a:pt x="156" y="13"/>
                  </a:lnTo>
                  <a:lnTo>
                    <a:pt x="112" y="0"/>
                  </a:lnTo>
                  <a:lnTo>
                    <a:pt x="69" y="13"/>
                  </a:lnTo>
                  <a:lnTo>
                    <a:pt x="34" y="51"/>
                  </a:lnTo>
                  <a:lnTo>
                    <a:pt x="9" y="105"/>
                  </a:lnTo>
                  <a:lnTo>
                    <a:pt x="0" y="172"/>
                  </a:lnTo>
                  <a:lnTo>
                    <a:pt x="9" y="239"/>
                  </a:lnTo>
                  <a:lnTo>
                    <a:pt x="34" y="293"/>
                  </a:lnTo>
                  <a:lnTo>
                    <a:pt x="69" y="330"/>
                  </a:lnTo>
                  <a:lnTo>
                    <a:pt x="112" y="344"/>
                  </a:lnTo>
                  <a:lnTo>
                    <a:pt x="156" y="330"/>
                  </a:lnTo>
                  <a:lnTo>
                    <a:pt x="191" y="293"/>
                  </a:lnTo>
                  <a:lnTo>
                    <a:pt x="216" y="239"/>
                  </a:lnTo>
                  <a:lnTo>
                    <a:pt x="225" y="1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3" name="Freeform 45"/>
            <p:cNvSpPr>
              <a:spLocks/>
            </p:cNvSpPr>
            <p:nvPr/>
          </p:nvSpPr>
          <p:spPr bwMode="auto">
            <a:xfrm>
              <a:off x="2517" y="2021"/>
              <a:ext cx="45" cy="69"/>
            </a:xfrm>
            <a:custGeom>
              <a:avLst/>
              <a:gdLst>
                <a:gd name="T0" fmla="*/ 0 w 133"/>
                <a:gd name="T1" fmla="*/ 0 h 206"/>
                <a:gd name="T2" fmla="*/ 0 w 133"/>
                <a:gd name="T3" fmla="*/ 0 h 206"/>
                <a:gd name="T4" fmla="*/ 0 w 133"/>
                <a:gd name="T5" fmla="*/ 0 h 206"/>
                <a:gd name="T6" fmla="*/ 0 w 133"/>
                <a:gd name="T7" fmla="*/ 0 h 206"/>
                <a:gd name="T8" fmla="*/ 0 w 133"/>
                <a:gd name="T9" fmla="*/ 0 h 206"/>
                <a:gd name="T10" fmla="*/ 0 w 133"/>
                <a:gd name="T11" fmla="*/ 0 h 206"/>
                <a:gd name="T12" fmla="*/ 0 w 133"/>
                <a:gd name="T13" fmla="*/ 0 h 206"/>
                <a:gd name="T14" fmla="*/ 0 w 133"/>
                <a:gd name="T15" fmla="*/ 0 h 206"/>
                <a:gd name="T16" fmla="*/ 0 w 133"/>
                <a:gd name="T17" fmla="*/ 0 h 206"/>
                <a:gd name="T18" fmla="*/ 0 w 133"/>
                <a:gd name="T19" fmla="*/ 0 h 206"/>
                <a:gd name="T20" fmla="*/ 0 w 133"/>
                <a:gd name="T21" fmla="*/ 0 h 206"/>
                <a:gd name="T22" fmla="*/ 0 w 133"/>
                <a:gd name="T23" fmla="*/ 0 h 206"/>
                <a:gd name="T24" fmla="*/ 0 w 133"/>
                <a:gd name="T25" fmla="*/ 0 h 206"/>
                <a:gd name="T26" fmla="*/ 0 w 133"/>
                <a:gd name="T27" fmla="*/ 0 h 206"/>
                <a:gd name="T28" fmla="*/ 0 w 133"/>
                <a:gd name="T29" fmla="*/ 0 h 206"/>
                <a:gd name="T30" fmla="*/ 0 w 133"/>
                <a:gd name="T31" fmla="*/ 0 h 206"/>
                <a:gd name="T32" fmla="*/ 0 w 133"/>
                <a:gd name="T33" fmla="*/ 0 h 2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06"/>
                <a:gd name="T53" fmla="*/ 133 w 133"/>
                <a:gd name="T54" fmla="*/ 206 h 2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06">
                  <a:moveTo>
                    <a:pt x="133" y="103"/>
                  </a:moveTo>
                  <a:lnTo>
                    <a:pt x="128" y="63"/>
                  </a:lnTo>
                  <a:lnTo>
                    <a:pt x="114" y="30"/>
                  </a:lnTo>
                  <a:lnTo>
                    <a:pt x="93" y="8"/>
                  </a:lnTo>
                  <a:lnTo>
                    <a:pt x="66" y="0"/>
                  </a:lnTo>
                  <a:lnTo>
                    <a:pt x="40" y="8"/>
                  </a:lnTo>
                  <a:lnTo>
                    <a:pt x="19" y="30"/>
                  </a:lnTo>
                  <a:lnTo>
                    <a:pt x="5" y="63"/>
                  </a:lnTo>
                  <a:lnTo>
                    <a:pt x="0" y="103"/>
                  </a:lnTo>
                  <a:lnTo>
                    <a:pt x="5" y="143"/>
                  </a:lnTo>
                  <a:lnTo>
                    <a:pt x="19" y="176"/>
                  </a:lnTo>
                  <a:lnTo>
                    <a:pt x="40" y="198"/>
                  </a:lnTo>
                  <a:lnTo>
                    <a:pt x="66" y="206"/>
                  </a:lnTo>
                  <a:lnTo>
                    <a:pt x="93" y="198"/>
                  </a:lnTo>
                  <a:lnTo>
                    <a:pt x="114" y="176"/>
                  </a:lnTo>
                  <a:lnTo>
                    <a:pt x="128" y="143"/>
                  </a:lnTo>
                  <a:lnTo>
                    <a:pt x="133" y="10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4" name="Freeform 46"/>
            <p:cNvSpPr>
              <a:spLocks/>
            </p:cNvSpPr>
            <p:nvPr/>
          </p:nvSpPr>
          <p:spPr bwMode="auto">
            <a:xfrm>
              <a:off x="2791" y="1999"/>
              <a:ext cx="75" cy="115"/>
            </a:xfrm>
            <a:custGeom>
              <a:avLst/>
              <a:gdLst>
                <a:gd name="T0" fmla="*/ 0 w 224"/>
                <a:gd name="T1" fmla="*/ 0 h 344"/>
                <a:gd name="T2" fmla="*/ 0 w 224"/>
                <a:gd name="T3" fmla="*/ 0 h 344"/>
                <a:gd name="T4" fmla="*/ 0 w 224"/>
                <a:gd name="T5" fmla="*/ 0 h 344"/>
                <a:gd name="T6" fmla="*/ 0 w 224"/>
                <a:gd name="T7" fmla="*/ 0 h 344"/>
                <a:gd name="T8" fmla="*/ 0 w 224"/>
                <a:gd name="T9" fmla="*/ 0 h 344"/>
                <a:gd name="T10" fmla="*/ 0 w 224"/>
                <a:gd name="T11" fmla="*/ 0 h 344"/>
                <a:gd name="T12" fmla="*/ 0 w 224"/>
                <a:gd name="T13" fmla="*/ 0 h 344"/>
                <a:gd name="T14" fmla="*/ 0 w 224"/>
                <a:gd name="T15" fmla="*/ 0 h 344"/>
                <a:gd name="T16" fmla="*/ 0 w 224"/>
                <a:gd name="T17" fmla="*/ 0 h 344"/>
                <a:gd name="T18" fmla="*/ 0 w 224"/>
                <a:gd name="T19" fmla="*/ 0 h 344"/>
                <a:gd name="T20" fmla="*/ 0 w 224"/>
                <a:gd name="T21" fmla="*/ 0 h 344"/>
                <a:gd name="T22" fmla="*/ 0 w 224"/>
                <a:gd name="T23" fmla="*/ 0 h 344"/>
                <a:gd name="T24" fmla="*/ 0 w 224"/>
                <a:gd name="T25" fmla="*/ 0 h 344"/>
                <a:gd name="T26" fmla="*/ 0 w 224"/>
                <a:gd name="T27" fmla="*/ 0 h 344"/>
                <a:gd name="T28" fmla="*/ 0 w 224"/>
                <a:gd name="T29" fmla="*/ 0 h 344"/>
                <a:gd name="T30" fmla="*/ 0 w 224"/>
                <a:gd name="T31" fmla="*/ 0 h 344"/>
                <a:gd name="T32" fmla="*/ 0 w 224"/>
                <a:gd name="T33" fmla="*/ 0 h 3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4"/>
                <a:gd name="T52" fmla="*/ 0 h 344"/>
                <a:gd name="T53" fmla="*/ 224 w 224"/>
                <a:gd name="T54" fmla="*/ 344 h 3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4" h="344">
                  <a:moveTo>
                    <a:pt x="224" y="172"/>
                  </a:moveTo>
                  <a:lnTo>
                    <a:pt x="215" y="105"/>
                  </a:lnTo>
                  <a:lnTo>
                    <a:pt x="191" y="51"/>
                  </a:lnTo>
                  <a:lnTo>
                    <a:pt x="155" y="13"/>
                  </a:lnTo>
                  <a:lnTo>
                    <a:pt x="112" y="0"/>
                  </a:lnTo>
                  <a:lnTo>
                    <a:pt x="68" y="13"/>
                  </a:lnTo>
                  <a:lnTo>
                    <a:pt x="33" y="51"/>
                  </a:lnTo>
                  <a:lnTo>
                    <a:pt x="9" y="105"/>
                  </a:lnTo>
                  <a:lnTo>
                    <a:pt x="0" y="172"/>
                  </a:lnTo>
                  <a:lnTo>
                    <a:pt x="9" y="239"/>
                  </a:lnTo>
                  <a:lnTo>
                    <a:pt x="33" y="293"/>
                  </a:lnTo>
                  <a:lnTo>
                    <a:pt x="68" y="330"/>
                  </a:lnTo>
                  <a:lnTo>
                    <a:pt x="112" y="344"/>
                  </a:lnTo>
                  <a:lnTo>
                    <a:pt x="155" y="330"/>
                  </a:lnTo>
                  <a:lnTo>
                    <a:pt x="191" y="293"/>
                  </a:lnTo>
                  <a:lnTo>
                    <a:pt x="215" y="239"/>
                  </a:lnTo>
                  <a:lnTo>
                    <a:pt x="224" y="1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5" name="Freeform 47"/>
            <p:cNvSpPr>
              <a:spLocks/>
            </p:cNvSpPr>
            <p:nvPr/>
          </p:nvSpPr>
          <p:spPr bwMode="auto">
            <a:xfrm>
              <a:off x="2806" y="2022"/>
              <a:ext cx="45" cy="69"/>
            </a:xfrm>
            <a:custGeom>
              <a:avLst/>
              <a:gdLst>
                <a:gd name="T0" fmla="*/ 0 w 133"/>
                <a:gd name="T1" fmla="*/ 0 h 206"/>
                <a:gd name="T2" fmla="*/ 0 w 133"/>
                <a:gd name="T3" fmla="*/ 0 h 206"/>
                <a:gd name="T4" fmla="*/ 0 w 133"/>
                <a:gd name="T5" fmla="*/ 0 h 206"/>
                <a:gd name="T6" fmla="*/ 0 w 133"/>
                <a:gd name="T7" fmla="*/ 0 h 206"/>
                <a:gd name="T8" fmla="*/ 0 w 133"/>
                <a:gd name="T9" fmla="*/ 0 h 206"/>
                <a:gd name="T10" fmla="*/ 0 w 133"/>
                <a:gd name="T11" fmla="*/ 0 h 206"/>
                <a:gd name="T12" fmla="*/ 0 w 133"/>
                <a:gd name="T13" fmla="*/ 0 h 206"/>
                <a:gd name="T14" fmla="*/ 0 w 133"/>
                <a:gd name="T15" fmla="*/ 0 h 206"/>
                <a:gd name="T16" fmla="*/ 0 w 133"/>
                <a:gd name="T17" fmla="*/ 0 h 206"/>
                <a:gd name="T18" fmla="*/ 0 w 133"/>
                <a:gd name="T19" fmla="*/ 0 h 206"/>
                <a:gd name="T20" fmla="*/ 0 w 133"/>
                <a:gd name="T21" fmla="*/ 0 h 206"/>
                <a:gd name="T22" fmla="*/ 0 w 133"/>
                <a:gd name="T23" fmla="*/ 0 h 206"/>
                <a:gd name="T24" fmla="*/ 0 w 133"/>
                <a:gd name="T25" fmla="*/ 0 h 206"/>
                <a:gd name="T26" fmla="*/ 0 w 133"/>
                <a:gd name="T27" fmla="*/ 0 h 206"/>
                <a:gd name="T28" fmla="*/ 0 w 133"/>
                <a:gd name="T29" fmla="*/ 0 h 206"/>
                <a:gd name="T30" fmla="*/ 0 w 133"/>
                <a:gd name="T31" fmla="*/ 0 h 206"/>
                <a:gd name="T32" fmla="*/ 0 w 133"/>
                <a:gd name="T33" fmla="*/ 0 h 2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06"/>
                <a:gd name="T53" fmla="*/ 133 w 133"/>
                <a:gd name="T54" fmla="*/ 206 h 2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06">
                  <a:moveTo>
                    <a:pt x="133" y="103"/>
                  </a:moveTo>
                  <a:lnTo>
                    <a:pt x="128" y="63"/>
                  </a:lnTo>
                  <a:lnTo>
                    <a:pt x="114" y="30"/>
                  </a:lnTo>
                  <a:lnTo>
                    <a:pt x="93" y="8"/>
                  </a:lnTo>
                  <a:lnTo>
                    <a:pt x="67" y="0"/>
                  </a:lnTo>
                  <a:lnTo>
                    <a:pt x="40" y="8"/>
                  </a:lnTo>
                  <a:lnTo>
                    <a:pt x="19" y="30"/>
                  </a:lnTo>
                  <a:lnTo>
                    <a:pt x="5" y="63"/>
                  </a:lnTo>
                  <a:lnTo>
                    <a:pt x="0" y="103"/>
                  </a:lnTo>
                  <a:lnTo>
                    <a:pt x="5" y="142"/>
                  </a:lnTo>
                  <a:lnTo>
                    <a:pt x="19" y="176"/>
                  </a:lnTo>
                  <a:lnTo>
                    <a:pt x="40" y="198"/>
                  </a:lnTo>
                  <a:lnTo>
                    <a:pt x="67" y="206"/>
                  </a:lnTo>
                  <a:lnTo>
                    <a:pt x="93" y="198"/>
                  </a:lnTo>
                  <a:lnTo>
                    <a:pt x="114" y="176"/>
                  </a:lnTo>
                  <a:lnTo>
                    <a:pt x="128" y="142"/>
                  </a:lnTo>
                  <a:lnTo>
                    <a:pt x="133" y="10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6" name="Freeform 48"/>
            <p:cNvSpPr>
              <a:spLocks/>
            </p:cNvSpPr>
            <p:nvPr/>
          </p:nvSpPr>
          <p:spPr bwMode="auto">
            <a:xfrm>
              <a:off x="2881" y="1999"/>
              <a:ext cx="75" cy="115"/>
            </a:xfrm>
            <a:custGeom>
              <a:avLst/>
              <a:gdLst>
                <a:gd name="T0" fmla="*/ 0 w 225"/>
                <a:gd name="T1" fmla="*/ 0 h 344"/>
                <a:gd name="T2" fmla="*/ 0 w 225"/>
                <a:gd name="T3" fmla="*/ 0 h 344"/>
                <a:gd name="T4" fmla="*/ 0 w 225"/>
                <a:gd name="T5" fmla="*/ 0 h 344"/>
                <a:gd name="T6" fmla="*/ 0 w 225"/>
                <a:gd name="T7" fmla="*/ 0 h 344"/>
                <a:gd name="T8" fmla="*/ 0 w 225"/>
                <a:gd name="T9" fmla="*/ 0 h 344"/>
                <a:gd name="T10" fmla="*/ 0 w 225"/>
                <a:gd name="T11" fmla="*/ 0 h 344"/>
                <a:gd name="T12" fmla="*/ 0 w 225"/>
                <a:gd name="T13" fmla="*/ 0 h 344"/>
                <a:gd name="T14" fmla="*/ 0 w 225"/>
                <a:gd name="T15" fmla="*/ 0 h 344"/>
                <a:gd name="T16" fmla="*/ 0 w 225"/>
                <a:gd name="T17" fmla="*/ 0 h 344"/>
                <a:gd name="T18" fmla="*/ 0 w 225"/>
                <a:gd name="T19" fmla="*/ 0 h 344"/>
                <a:gd name="T20" fmla="*/ 0 w 225"/>
                <a:gd name="T21" fmla="*/ 0 h 344"/>
                <a:gd name="T22" fmla="*/ 0 w 225"/>
                <a:gd name="T23" fmla="*/ 0 h 344"/>
                <a:gd name="T24" fmla="*/ 0 w 225"/>
                <a:gd name="T25" fmla="*/ 0 h 344"/>
                <a:gd name="T26" fmla="*/ 0 w 225"/>
                <a:gd name="T27" fmla="*/ 0 h 344"/>
                <a:gd name="T28" fmla="*/ 0 w 225"/>
                <a:gd name="T29" fmla="*/ 0 h 344"/>
                <a:gd name="T30" fmla="*/ 0 w 225"/>
                <a:gd name="T31" fmla="*/ 0 h 344"/>
                <a:gd name="T32" fmla="*/ 0 w 225"/>
                <a:gd name="T33" fmla="*/ 0 h 3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5"/>
                <a:gd name="T52" fmla="*/ 0 h 344"/>
                <a:gd name="T53" fmla="*/ 225 w 225"/>
                <a:gd name="T54" fmla="*/ 344 h 3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5" h="344">
                  <a:moveTo>
                    <a:pt x="225" y="172"/>
                  </a:moveTo>
                  <a:lnTo>
                    <a:pt x="216" y="105"/>
                  </a:lnTo>
                  <a:lnTo>
                    <a:pt x="192" y="51"/>
                  </a:lnTo>
                  <a:lnTo>
                    <a:pt x="156" y="13"/>
                  </a:lnTo>
                  <a:lnTo>
                    <a:pt x="113" y="0"/>
                  </a:lnTo>
                  <a:lnTo>
                    <a:pt x="69" y="13"/>
                  </a:lnTo>
                  <a:lnTo>
                    <a:pt x="34" y="51"/>
                  </a:lnTo>
                  <a:lnTo>
                    <a:pt x="10" y="105"/>
                  </a:lnTo>
                  <a:lnTo>
                    <a:pt x="0" y="172"/>
                  </a:lnTo>
                  <a:lnTo>
                    <a:pt x="10" y="239"/>
                  </a:lnTo>
                  <a:lnTo>
                    <a:pt x="34" y="293"/>
                  </a:lnTo>
                  <a:lnTo>
                    <a:pt x="69" y="330"/>
                  </a:lnTo>
                  <a:lnTo>
                    <a:pt x="113" y="344"/>
                  </a:lnTo>
                  <a:lnTo>
                    <a:pt x="156" y="330"/>
                  </a:lnTo>
                  <a:lnTo>
                    <a:pt x="192" y="293"/>
                  </a:lnTo>
                  <a:lnTo>
                    <a:pt x="216" y="239"/>
                  </a:lnTo>
                  <a:lnTo>
                    <a:pt x="225" y="1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7" name="Freeform 49"/>
            <p:cNvSpPr>
              <a:spLocks/>
            </p:cNvSpPr>
            <p:nvPr/>
          </p:nvSpPr>
          <p:spPr bwMode="auto">
            <a:xfrm>
              <a:off x="2896" y="2022"/>
              <a:ext cx="44" cy="69"/>
            </a:xfrm>
            <a:custGeom>
              <a:avLst/>
              <a:gdLst>
                <a:gd name="T0" fmla="*/ 0 w 133"/>
                <a:gd name="T1" fmla="*/ 0 h 206"/>
                <a:gd name="T2" fmla="*/ 0 w 133"/>
                <a:gd name="T3" fmla="*/ 0 h 206"/>
                <a:gd name="T4" fmla="*/ 0 w 133"/>
                <a:gd name="T5" fmla="*/ 0 h 206"/>
                <a:gd name="T6" fmla="*/ 0 w 133"/>
                <a:gd name="T7" fmla="*/ 0 h 206"/>
                <a:gd name="T8" fmla="*/ 0 w 133"/>
                <a:gd name="T9" fmla="*/ 0 h 206"/>
                <a:gd name="T10" fmla="*/ 0 w 133"/>
                <a:gd name="T11" fmla="*/ 0 h 206"/>
                <a:gd name="T12" fmla="*/ 0 w 133"/>
                <a:gd name="T13" fmla="*/ 0 h 206"/>
                <a:gd name="T14" fmla="*/ 0 w 133"/>
                <a:gd name="T15" fmla="*/ 0 h 206"/>
                <a:gd name="T16" fmla="*/ 0 w 133"/>
                <a:gd name="T17" fmla="*/ 0 h 206"/>
                <a:gd name="T18" fmla="*/ 0 w 133"/>
                <a:gd name="T19" fmla="*/ 0 h 206"/>
                <a:gd name="T20" fmla="*/ 0 w 133"/>
                <a:gd name="T21" fmla="*/ 0 h 206"/>
                <a:gd name="T22" fmla="*/ 0 w 133"/>
                <a:gd name="T23" fmla="*/ 0 h 206"/>
                <a:gd name="T24" fmla="*/ 0 w 133"/>
                <a:gd name="T25" fmla="*/ 0 h 206"/>
                <a:gd name="T26" fmla="*/ 0 w 133"/>
                <a:gd name="T27" fmla="*/ 0 h 206"/>
                <a:gd name="T28" fmla="*/ 0 w 133"/>
                <a:gd name="T29" fmla="*/ 0 h 206"/>
                <a:gd name="T30" fmla="*/ 0 w 133"/>
                <a:gd name="T31" fmla="*/ 0 h 206"/>
                <a:gd name="T32" fmla="*/ 0 w 133"/>
                <a:gd name="T33" fmla="*/ 0 h 2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3"/>
                <a:gd name="T52" fmla="*/ 0 h 206"/>
                <a:gd name="T53" fmla="*/ 133 w 133"/>
                <a:gd name="T54" fmla="*/ 206 h 2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3" h="206">
                  <a:moveTo>
                    <a:pt x="133" y="103"/>
                  </a:moveTo>
                  <a:lnTo>
                    <a:pt x="128" y="63"/>
                  </a:lnTo>
                  <a:lnTo>
                    <a:pt x="114" y="30"/>
                  </a:lnTo>
                  <a:lnTo>
                    <a:pt x="93" y="8"/>
                  </a:lnTo>
                  <a:lnTo>
                    <a:pt x="67" y="0"/>
                  </a:lnTo>
                  <a:lnTo>
                    <a:pt x="40" y="8"/>
                  </a:lnTo>
                  <a:lnTo>
                    <a:pt x="19" y="30"/>
                  </a:lnTo>
                  <a:lnTo>
                    <a:pt x="5" y="63"/>
                  </a:lnTo>
                  <a:lnTo>
                    <a:pt x="0" y="103"/>
                  </a:lnTo>
                  <a:lnTo>
                    <a:pt x="5" y="142"/>
                  </a:lnTo>
                  <a:lnTo>
                    <a:pt x="19" y="176"/>
                  </a:lnTo>
                  <a:lnTo>
                    <a:pt x="40" y="198"/>
                  </a:lnTo>
                  <a:lnTo>
                    <a:pt x="67" y="206"/>
                  </a:lnTo>
                  <a:lnTo>
                    <a:pt x="93" y="198"/>
                  </a:lnTo>
                  <a:lnTo>
                    <a:pt x="114" y="176"/>
                  </a:lnTo>
                  <a:lnTo>
                    <a:pt x="128" y="142"/>
                  </a:lnTo>
                  <a:lnTo>
                    <a:pt x="133" y="10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8" name="Freeform 50"/>
            <p:cNvSpPr>
              <a:spLocks/>
            </p:cNvSpPr>
            <p:nvPr/>
          </p:nvSpPr>
          <p:spPr bwMode="auto">
            <a:xfrm>
              <a:off x="2498" y="1980"/>
              <a:ext cx="195" cy="69"/>
            </a:xfrm>
            <a:custGeom>
              <a:avLst/>
              <a:gdLst>
                <a:gd name="T0" fmla="*/ 0 w 583"/>
                <a:gd name="T1" fmla="*/ 0 h 206"/>
                <a:gd name="T2" fmla="*/ 0 w 583"/>
                <a:gd name="T3" fmla="*/ 0 h 206"/>
                <a:gd name="T4" fmla="*/ 0 w 583"/>
                <a:gd name="T5" fmla="*/ 0 h 206"/>
                <a:gd name="T6" fmla="*/ 0 w 583"/>
                <a:gd name="T7" fmla="*/ 0 h 206"/>
                <a:gd name="T8" fmla="*/ 0 w 583"/>
                <a:gd name="T9" fmla="*/ 0 h 206"/>
                <a:gd name="T10" fmla="*/ 0 w 583"/>
                <a:gd name="T11" fmla="*/ 0 h 206"/>
                <a:gd name="T12" fmla="*/ 0 w 583"/>
                <a:gd name="T13" fmla="*/ 0 h 206"/>
                <a:gd name="T14" fmla="*/ 0 w 583"/>
                <a:gd name="T15" fmla="*/ 0 h 206"/>
                <a:gd name="T16" fmla="*/ 0 w 583"/>
                <a:gd name="T17" fmla="*/ 0 h 206"/>
                <a:gd name="T18" fmla="*/ 0 w 583"/>
                <a:gd name="T19" fmla="*/ 0 h 206"/>
                <a:gd name="T20" fmla="*/ 0 w 583"/>
                <a:gd name="T21" fmla="*/ 0 h 206"/>
                <a:gd name="T22" fmla="*/ 0 w 583"/>
                <a:gd name="T23" fmla="*/ 0 h 206"/>
                <a:gd name="T24" fmla="*/ 0 w 583"/>
                <a:gd name="T25" fmla="*/ 0 h 206"/>
                <a:gd name="T26" fmla="*/ 0 w 583"/>
                <a:gd name="T27" fmla="*/ 0 h 206"/>
                <a:gd name="T28" fmla="*/ 0 w 583"/>
                <a:gd name="T29" fmla="*/ 0 h 206"/>
                <a:gd name="T30" fmla="*/ 0 w 583"/>
                <a:gd name="T31" fmla="*/ 0 h 206"/>
                <a:gd name="T32" fmla="*/ 0 w 583"/>
                <a:gd name="T33" fmla="*/ 0 h 206"/>
                <a:gd name="T34" fmla="*/ 0 w 583"/>
                <a:gd name="T35" fmla="*/ 0 h 206"/>
                <a:gd name="T36" fmla="*/ 0 w 583"/>
                <a:gd name="T37" fmla="*/ 0 h 206"/>
                <a:gd name="T38" fmla="*/ 0 w 583"/>
                <a:gd name="T39" fmla="*/ 0 h 206"/>
                <a:gd name="T40" fmla="*/ 0 w 583"/>
                <a:gd name="T41" fmla="*/ 0 h 206"/>
                <a:gd name="T42" fmla="*/ 0 w 583"/>
                <a:gd name="T43" fmla="*/ 0 h 206"/>
                <a:gd name="T44" fmla="*/ 0 w 583"/>
                <a:gd name="T45" fmla="*/ 0 h 206"/>
                <a:gd name="T46" fmla="*/ 0 w 583"/>
                <a:gd name="T47" fmla="*/ 0 h 206"/>
                <a:gd name="T48" fmla="*/ 0 w 583"/>
                <a:gd name="T49" fmla="*/ 0 h 206"/>
                <a:gd name="T50" fmla="*/ 0 w 583"/>
                <a:gd name="T51" fmla="*/ 0 h 206"/>
                <a:gd name="T52" fmla="*/ 0 w 583"/>
                <a:gd name="T53" fmla="*/ 0 h 206"/>
                <a:gd name="T54" fmla="*/ 0 w 583"/>
                <a:gd name="T55" fmla="*/ 0 h 206"/>
                <a:gd name="T56" fmla="*/ 0 w 583"/>
                <a:gd name="T57" fmla="*/ 0 h 206"/>
                <a:gd name="T58" fmla="*/ 0 w 583"/>
                <a:gd name="T59" fmla="*/ 0 h 206"/>
                <a:gd name="T60" fmla="*/ 0 w 583"/>
                <a:gd name="T61" fmla="*/ 0 h 206"/>
                <a:gd name="T62" fmla="*/ 0 w 583"/>
                <a:gd name="T63" fmla="*/ 0 h 206"/>
                <a:gd name="T64" fmla="*/ 0 w 583"/>
                <a:gd name="T65" fmla="*/ 0 h 206"/>
                <a:gd name="T66" fmla="*/ 0 w 583"/>
                <a:gd name="T67" fmla="*/ 0 h 206"/>
                <a:gd name="T68" fmla="*/ 0 w 583"/>
                <a:gd name="T69" fmla="*/ 0 h 2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3"/>
                <a:gd name="T106" fmla="*/ 0 h 206"/>
                <a:gd name="T107" fmla="*/ 583 w 583"/>
                <a:gd name="T108" fmla="*/ 206 h 2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3" h="206">
                  <a:moveTo>
                    <a:pt x="582" y="21"/>
                  </a:moveTo>
                  <a:lnTo>
                    <a:pt x="583" y="141"/>
                  </a:lnTo>
                  <a:lnTo>
                    <a:pt x="583" y="165"/>
                  </a:lnTo>
                  <a:lnTo>
                    <a:pt x="581" y="178"/>
                  </a:lnTo>
                  <a:lnTo>
                    <a:pt x="578" y="189"/>
                  </a:lnTo>
                  <a:lnTo>
                    <a:pt x="571" y="196"/>
                  </a:lnTo>
                  <a:lnTo>
                    <a:pt x="563" y="202"/>
                  </a:lnTo>
                  <a:lnTo>
                    <a:pt x="555" y="204"/>
                  </a:lnTo>
                  <a:lnTo>
                    <a:pt x="540" y="206"/>
                  </a:lnTo>
                  <a:lnTo>
                    <a:pt x="283" y="206"/>
                  </a:lnTo>
                  <a:lnTo>
                    <a:pt x="270" y="205"/>
                  </a:lnTo>
                  <a:lnTo>
                    <a:pt x="261" y="198"/>
                  </a:lnTo>
                  <a:lnTo>
                    <a:pt x="256" y="192"/>
                  </a:lnTo>
                  <a:lnTo>
                    <a:pt x="252" y="180"/>
                  </a:lnTo>
                  <a:lnTo>
                    <a:pt x="246" y="157"/>
                  </a:lnTo>
                  <a:lnTo>
                    <a:pt x="239" y="137"/>
                  </a:lnTo>
                  <a:lnTo>
                    <a:pt x="231" y="117"/>
                  </a:lnTo>
                  <a:lnTo>
                    <a:pt x="220" y="97"/>
                  </a:lnTo>
                  <a:lnTo>
                    <a:pt x="209" y="82"/>
                  </a:lnTo>
                  <a:lnTo>
                    <a:pt x="197" y="67"/>
                  </a:lnTo>
                  <a:lnTo>
                    <a:pt x="185" y="57"/>
                  </a:lnTo>
                  <a:lnTo>
                    <a:pt x="169" y="47"/>
                  </a:lnTo>
                  <a:lnTo>
                    <a:pt x="153" y="40"/>
                  </a:lnTo>
                  <a:lnTo>
                    <a:pt x="140" y="36"/>
                  </a:lnTo>
                  <a:lnTo>
                    <a:pt x="126" y="36"/>
                  </a:lnTo>
                  <a:lnTo>
                    <a:pt x="112" y="37"/>
                  </a:lnTo>
                  <a:lnTo>
                    <a:pt x="100" y="40"/>
                  </a:lnTo>
                  <a:lnTo>
                    <a:pt x="86" y="45"/>
                  </a:lnTo>
                  <a:lnTo>
                    <a:pt x="75" y="52"/>
                  </a:lnTo>
                  <a:lnTo>
                    <a:pt x="65" y="60"/>
                  </a:lnTo>
                  <a:lnTo>
                    <a:pt x="53" y="71"/>
                  </a:lnTo>
                  <a:lnTo>
                    <a:pt x="43" y="83"/>
                  </a:lnTo>
                  <a:lnTo>
                    <a:pt x="33" y="98"/>
                  </a:lnTo>
                  <a:lnTo>
                    <a:pt x="26" y="112"/>
                  </a:lnTo>
                  <a:lnTo>
                    <a:pt x="17" y="131"/>
                  </a:lnTo>
                  <a:lnTo>
                    <a:pt x="11" y="130"/>
                  </a:lnTo>
                  <a:lnTo>
                    <a:pt x="0" y="130"/>
                  </a:lnTo>
                  <a:lnTo>
                    <a:pt x="8" y="104"/>
                  </a:lnTo>
                  <a:lnTo>
                    <a:pt x="17" y="83"/>
                  </a:lnTo>
                  <a:lnTo>
                    <a:pt x="29" y="64"/>
                  </a:lnTo>
                  <a:lnTo>
                    <a:pt x="44" y="45"/>
                  </a:lnTo>
                  <a:lnTo>
                    <a:pt x="58" y="29"/>
                  </a:lnTo>
                  <a:lnTo>
                    <a:pt x="72" y="19"/>
                  </a:lnTo>
                  <a:lnTo>
                    <a:pt x="89" y="8"/>
                  </a:lnTo>
                  <a:lnTo>
                    <a:pt x="107" y="2"/>
                  </a:lnTo>
                  <a:lnTo>
                    <a:pt x="122" y="0"/>
                  </a:lnTo>
                  <a:lnTo>
                    <a:pt x="141" y="0"/>
                  </a:lnTo>
                  <a:lnTo>
                    <a:pt x="160" y="2"/>
                  </a:lnTo>
                  <a:lnTo>
                    <a:pt x="178" y="9"/>
                  </a:lnTo>
                  <a:lnTo>
                    <a:pt x="192" y="18"/>
                  </a:lnTo>
                  <a:lnTo>
                    <a:pt x="205" y="28"/>
                  </a:lnTo>
                  <a:lnTo>
                    <a:pt x="219" y="41"/>
                  </a:lnTo>
                  <a:lnTo>
                    <a:pt x="234" y="58"/>
                  </a:lnTo>
                  <a:lnTo>
                    <a:pt x="247" y="80"/>
                  </a:lnTo>
                  <a:lnTo>
                    <a:pt x="254" y="99"/>
                  </a:lnTo>
                  <a:lnTo>
                    <a:pt x="261" y="117"/>
                  </a:lnTo>
                  <a:lnTo>
                    <a:pt x="267" y="133"/>
                  </a:lnTo>
                  <a:lnTo>
                    <a:pt x="273" y="145"/>
                  </a:lnTo>
                  <a:lnTo>
                    <a:pt x="278" y="153"/>
                  </a:lnTo>
                  <a:lnTo>
                    <a:pt x="285" y="157"/>
                  </a:lnTo>
                  <a:lnTo>
                    <a:pt x="292" y="160"/>
                  </a:lnTo>
                  <a:lnTo>
                    <a:pt x="307" y="163"/>
                  </a:lnTo>
                  <a:lnTo>
                    <a:pt x="543" y="163"/>
                  </a:lnTo>
                  <a:lnTo>
                    <a:pt x="548" y="161"/>
                  </a:lnTo>
                  <a:lnTo>
                    <a:pt x="552" y="156"/>
                  </a:lnTo>
                  <a:lnTo>
                    <a:pt x="554" y="148"/>
                  </a:lnTo>
                  <a:lnTo>
                    <a:pt x="554" y="48"/>
                  </a:lnTo>
                  <a:lnTo>
                    <a:pt x="563" y="47"/>
                  </a:lnTo>
                  <a:lnTo>
                    <a:pt x="571" y="43"/>
                  </a:lnTo>
                  <a:lnTo>
                    <a:pt x="577" y="36"/>
                  </a:lnTo>
                  <a:lnTo>
                    <a:pt x="582" y="21"/>
                  </a:lnTo>
                  <a:close/>
                </a:path>
              </a:pathLst>
            </a:custGeom>
            <a:solidFill>
              <a:srgbClr val="8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59" name="Freeform 51"/>
            <p:cNvSpPr>
              <a:spLocks/>
            </p:cNvSpPr>
            <p:nvPr/>
          </p:nvSpPr>
          <p:spPr bwMode="auto">
            <a:xfrm>
              <a:off x="2626" y="1866"/>
              <a:ext cx="49" cy="40"/>
            </a:xfrm>
            <a:custGeom>
              <a:avLst/>
              <a:gdLst>
                <a:gd name="T0" fmla="*/ 0 w 146"/>
                <a:gd name="T1" fmla="*/ 0 h 120"/>
                <a:gd name="T2" fmla="*/ 0 w 146"/>
                <a:gd name="T3" fmla="*/ 0 h 120"/>
                <a:gd name="T4" fmla="*/ 0 w 146"/>
                <a:gd name="T5" fmla="*/ 0 h 120"/>
                <a:gd name="T6" fmla="*/ 0 w 146"/>
                <a:gd name="T7" fmla="*/ 0 h 120"/>
                <a:gd name="T8" fmla="*/ 0 w 146"/>
                <a:gd name="T9" fmla="*/ 0 h 120"/>
                <a:gd name="T10" fmla="*/ 0 w 146"/>
                <a:gd name="T11" fmla="*/ 0 h 120"/>
                <a:gd name="T12" fmla="*/ 0 w 146"/>
                <a:gd name="T13" fmla="*/ 0 h 120"/>
                <a:gd name="T14" fmla="*/ 0 w 146"/>
                <a:gd name="T15" fmla="*/ 0 h 120"/>
                <a:gd name="T16" fmla="*/ 0 w 146"/>
                <a:gd name="T17" fmla="*/ 0 h 120"/>
                <a:gd name="T18" fmla="*/ 0 w 146"/>
                <a:gd name="T19" fmla="*/ 0 h 120"/>
                <a:gd name="T20" fmla="*/ 0 w 146"/>
                <a:gd name="T21" fmla="*/ 0 h 120"/>
                <a:gd name="T22" fmla="*/ 0 w 146"/>
                <a:gd name="T23" fmla="*/ 0 h 120"/>
                <a:gd name="T24" fmla="*/ 0 w 146"/>
                <a:gd name="T25" fmla="*/ 0 h 120"/>
                <a:gd name="T26" fmla="*/ 0 w 146"/>
                <a:gd name="T27" fmla="*/ 0 h 120"/>
                <a:gd name="T28" fmla="*/ 0 w 146"/>
                <a:gd name="T29" fmla="*/ 0 h 120"/>
                <a:gd name="T30" fmla="*/ 0 w 146"/>
                <a:gd name="T31" fmla="*/ 0 h 120"/>
                <a:gd name="T32" fmla="*/ 0 w 146"/>
                <a:gd name="T33" fmla="*/ 0 h 120"/>
                <a:gd name="T34" fmla="*/ 0 w 146"/>
                <a:gd name="T35" fmla="*/ 0 h 120"/>
                <a:gd name="T36" fmla="*/ 0 w 146"/>
                <a:gd name="T37" fmla="*/ 0 h 120"/>
                <a:gd name="T38" fmla="*/ 0 w 146"/>
                <a:gd name="T39" fmla="*/ 0 h 120"/>
                <a:gd name="T40" fmla="*/ 0 w 146"/>
                <a:gd name="T41" fmla="*/ 0 h 120"/>
                <a:gd name="T42" fmla="*/ 0 w 146"/>
                <a:gd name="T43" fmla="*/ 0 h 120"/>
                <a:gd name="T44" fmla="*/ 0 w 146"/>
                <a:gd name="T45" fmla="*/ 0 h 1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6"/>
                <a:gd name="T70" fmla="*/ 0 h 120"/>
                <a:gd name="T71" fmla="*/ 146 w 146"/>
                <a:gd name="T72" fmla="*/ 120 h 1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6" h="120">
                  <a:moveTo>
                    <a:pt x="18" y="12"/>
                  </a:moveTo>
                  <a:lnTo>
                    <a:pt x="21" y="5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131" y="0"/>
                  </a:lnTo>
                  <a:lnTo>
                    <a:pt x="137" y="1"/>
                  </a:lnTo>
                  <a:lnTo>
                    <a:pt x="141" y="3"/>
                  </a:lnTo>
                  <a:lnTo>
                    <a:pt x="144" y="7"/>
                  </a:lnTo>
                  <a:lnTo>
                    <a:pt x="145" y="13"/>
                  </a:lnTo>
                  <a:lnTo>
                    <a:pt x="146" y="19"/>
                  </a:lnTo>
                  <a:lnTo>
                    <a:pt x="146" y="102"/>
                  </a:lnTo>
                  <a:lnTo>
                    <a:pt x="145" y="109"/>
                  </a:lnTo>
                  <a:lnTo>
                    <a:pt x="142" y="114"/>
                  </a:lnTo>
                  <a:lnTo>
                    <a:pt x="137" y="118"/>
                  </a:lnTo>
                  <a:lnTo>
                    <a:pt x="129" y="120"/>
                  </a:lnTo>
                  <a:lnTo>
                    <a:pt x="35" y="120"/>
                  </a:lnTo>
                  <a:lnTo>
                    <a:pt x="19" y="118"/>
                  </a:lnTo>
                  <a:lnTo>
                    <a:pt x="10" y="115"/>
                  </a:lnTo>
                  <a:lnTo>
                    <a:pt x="5" y="111"/>
                  </a:lnTo>
                  <a:lnTo>
                    <a:pt x="2" y="105"/>
                  </a:lnTo>
                  <a:lnTo>
                    <a:pt x="0" y="96"/>
                  </a:lnTo>
                  <a:lnTo>
                    <a:pt x="1" y="87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60" name="Freeform 52"/>
            <p:cNvSpPr>
              <a:spLocks/>
            </p:cNvSpPr>
            <p:nvPr/>
          </p:nvSpPr>
          <p:spPr bwMode="auto">
            <a:xfrm>
              <a:off x="2508" y="1836"/>
              <a:ext cx="186" cy="161"/>
            </a:xfrm>
            <a:custGeom>
              <a:avLst/>
              <a:gdLst>
                <a:gd name="T0" fmla="*/ 0 w 558"/>
                <a:gd name="T1" fmla="*/ 0 h 481"/>
                <a:gd name="T2" fmla="*/ 0 w 558"/>
                <a:gd name="T3" fmla="*/ 0 h 481"/>
                <a:gd name="T4" fmla="*/ 0 w 558"/>
                <a:gd name="T5" fmla="*/ 0 h 481"/>
                <a:gd name="T6" fmla="*/ 0 w 558"/>
                <a:gd name="T7" fmla="*/ 0 h 481"/>
                <a:gd name="T8" fmla="*/ 0 w 558"/>
                <a:gd name="T9" fmla="*/ 0 h 481"/>
                <a:gd name="T10" fmla="*/ 0 w 558"/>
                <a:gd name="T11" fmla="*/ 0 h 481"/>
                <a:gd name="T12" fmla="*/ 0 w 558"/>
                <a:gd name="T13" fmla="*/ 0 h 481"/>
                <a:gd name="T14" fmla="*/ 0 w 558"/>
                <a:gd name="T15" fmla="*/ 0 h 481"/>
                <a:gd name="T16" fmla="*/ 0 w 558"/>
                <a:gd name="T17" fmla="*/ 0 h 481"/>
                <a:gd name="T18" fmla="*/ 0 w 558"/>
                <a:gd name="T19" fmla="*/ 0 h 481"/>
                <a:gd name="T20" fmla="*/ 0 w 558"/>
                <a:gd name="T21" fmla="*/ 0 h 481"/>
                <a:gd name="T22" fmla="*/ 0 w 558"/>
                <a:gd name="T23" fmla="*/ 0 h 481"/>
                <a:gd name="T24" fmla="*/ 0 w 558"/>
                <a:gd name="T25" fmla="*/ 0 h 481"/>
                <a:gd name="T26" fmla="*/ 0 w 558"/>
                <a:gd name="T27" fmla="*/ 0 h 481"/>
                <a:gd name="T28" fmla="*/ 0 w 558"/>
                <a:gd name="T29" fmla="*/ 0 h 481"/>
                <a:gd name="T30" fmla="*/ 0 w 558"/>
                <a:gd name="T31" fmla="*/ 0 h 481"/>
                <a:gd name="T32" fmla="*/ 0 w 558"/>
                <a:gd name="T33" fmla="*/ 0 h 481"/>
                <a:gd name="T34" fmla="*/ 0 w 558"/>
                <a:gd name="T35" fmla="*/ 0 h 481"/>
                <a:gd name="T36" fmla="*/ 0 w 558"/>
                <a:gd name="T37" fmla="*/ 0 h 481"/>
                <a:gd name="T38" fmla="*/ 0 w 558"/>
                <a:gd name="T39" fmla="*/ 0 h 481"/>
                <a:gd name="T40" fmla="*/ 0 w 558"/>
                <a:gd name="T41" fmla="*/ 0 h 481"/>
                <a:gd name="T42" fmla="*/ 0 w 558"/>
                <a:gd name="T43" fmla="*/ 0 h 481"/>
                <a:gd name="T44" fmla="*/ 0 w 558"/>
                <a:gd name="T45" fmla="*/ 0 h 481"/>
                <a:gd name="T46" fmla="*/ 0 w 558"/>
                <a:gd name="T47" fmla="*/ 0 h 481"/>
                <a:gd name="T48" fmla="*/ 0 w 558"/>
                <a:gd name="T49" fmla="*/ 0 h 481"/>
                <a:gd name="T50" fmla="*/ 0 w 558"/>
                <a:gd name="T51" fmla="*/ 0 h 481"/>
                <a:gd name="T52" fmla="*/ 0 w 558"/>
                <a:gd name="T53" fmla="*/ 0 h 481"/>
                <a:gd name="T54" fmla="*/ 0 w 558"/>
                <a:gd name="T55" fmla="*/ 0 h 481"/>
                <a:gd name="T56" fmla="*/ 0 w 558"/>
                <a:gd name="T57" fmla="*/ 0 h 481"/>
                <a:gd name="T58" fmla="*/ 0 w 558"/>
                <a:gd name="T59" fmla="*/ 0 h 481"/>
                <a:gd name="T60" fmla="*/ 0 w 558"/>
                <a:gd name="T61" fmla="*/ 0 h 481"/>
                <a:gd name="T62" fmla="*/ 0 w 558"/>
                <a:gd name="T63" fmla="*/ 0 h 481"/>
                <a:gd name="T64" fmla="*/ 0 w 558"/>
                <a:gd name="T65" fmla="*/ 0 h 481"/>
                <a:gd name="T66" fmla="*/ 0 w 558"/>
                <a:gd name="T67" fmla="*/ 0 h 481"/>
                <a:gd name="T68" fmla="*/ 0 w 558"/>
                <a:gd name="T69" fmla="*/ 0 h 481"/>
                <a:gd name="T70" fmla="*/ 0 w 558"/>
                <a:gd name="T71" fmla="*/ 0 h 481"/>
                <a:gd name="T72" fmla="*/ 0 w 558"/>
                <a:gd name="T73" fmla="*/ 0 h 4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8"/>
                <a:gd name="T112" fmla="*/ 0 h 481"/>
                <a:gd name="T113" fmla="*/ 558 w 558"/>
                <a:gd name="T114" fmla="*/ 481 h 4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8" h="481">
                  <a:moveTo>
                    <a:pt x="374" y="102"/>
                  </a:moveTo>
                  <a:lnTo>
                    <a:pt x="377" y="95"/>
                  </a:lnTo>
                  <a:lnTo>
                    <a:pt x="383" y="91"/>
                  </a:lnTo>
                  <a:lnTo>
                    <a:pt x="387" y="90"/>
                  </a:lnTo>
                  <a:lnTo>
                    <a:pt x="487" y="90"/>
                  </a:lnTo>
                  <a:lnTo>
                    <a:pt x="493" y="91"/>
                  </a:lnTo>
                  <a:lnTo>
                    <a:pt x="497" y="93"/>
                  </a:lnTo>
                  <a:lnTo>
                    <a:pt x="499" y="97"/>
                  </a:lnTo>
                  <a:lnTo>
                    <a:pt x="501" y="103"/>
                  </a:lnTo>
                  <a:lnTo>
                    <a:pt x="502" y="109"/>
                  </a:lnTo>
                  <a:lnTo>
                    <a:pt x="502" y="192"/>
                  </a:lnTo>
                  <a:lnTo>
                    <a:pt x="500" y="199"/>
                  </a:lnTo>
                  <a:lnTo>
                    <a:pt x="498" y="204"/>
                  </a:lnTo>
                  <a:lnTo>
                    <a:pt x="493" y="208"/>
                  </a:lnTo>
                  <a:lnTo>
                    <a:pt x="485" y="210"/>
                  </a:lnTo>
                  <a:lnTo>
                    <a:pt x="391" y="210"/>
                  </a:lnTo>
                  <a:lnTo>
                    <a:pt x="375" y="208"/>
                  </a:lnTo>
                  <a:lnTo>
                    <a:pt x="366" y="205"/>
                  </a:lnTo>
                  <a:lnTo>
                    <a:pt x="361" y="201"/>
                  </a:lnTo>
                  <a:lnTo>
                    <a:pt x="358" y="195"/>
                  </a:lnTo>
                  <a:lnTo>
                    <a:pt x="356" y="186"/>
                  </a:lnTo>
                  <a:lnTo>
                    <a:pt x="357" y="177"/>
                  </a:lnTo>
                  <a:lnTo>
                    <a:pt x="374" y="102"/>
                  </a:lnTo>
                  <a:lnTo>
                    <a:pt x="534" y="479"/>
                  </a:lnTo>
                  <a:lnTo>
                    <a:pt x="553" y="464"/>
                  </a:lnTo>
                  <a:lnTo>
                    <a:pt x="558" y="438"/>
                  </a:lnTo>
                  <a:lnTo>
                    <a:pt x="558" y="56"/>
                  </a:lnTo>
                  <a:lnTo>
                    <a:pt x="556" y="43"/>
                  </a:lnTo>
                  <a:lnTo>
                    <a:pt x="551" y="31"/>
                  </a:lnTo>
                  <a:lnTo>
                    <a:pt x="543" y="21"/>
                  </a:lnTo>
                  <a:lnTo>
                    <a:pt x="531" y="13"/>
                  </a:lnTo>
                  <a:lnTo>
                    <a:pt x="518" y="8"/>
                  </a:lnTo>
                  <a:lnTo>
                    <a:pt x="500" y="5"/>
                  </a:lnTo>
                  <a:lnTo>
                    <a:pt x="478" y="1"/>
                  </a:lnTo>
                  <a:lnTo>
                    <a:pt x="457" y="0"/>
                  </a:lnTo>
                  <a:lnTo>
                    <a:pt x="428" y="1"/>
                  </a:lnTo>
                  <a:lnTo>
                    <a:pt x="412" y="3"/>
                  </a:lnTo>
                  <a:lnTo>
                    <a:pt x="394" y="7"/>
                  </a:lnTo>
                  <a:lnTo>
                    <a:pt x="383" y="13"/>
                  </a:lnTo>
                  <a:lnTo>
                    <a:pt x="374" y="19"/>
                  </a:lnTo>
                  <a:lnTo>
                    <a:pt x="367" y="29"/>
                  </a:lnTo>
                  <a:lnTo>
                    <a:pt x="361" y="45"/>
                  </a:lnTo>
                  <a:lnTo>
                    <a:pt x="319" y="220"/>
                  </a:lnTo>
                  <a:lnTo>
                    <a:pt x="16" y="235"/>
                  </a:lnTo>
                  <a:lnTo>
                    <a:pt x="15" y="239"/>
                  </a:lnTo>
                  <a:lnTo>
                    <a:pt x="9" y="247"/>
                  </a:lnTo>
                  <a:lnTo>
                    <a:pt x="5" y="257"/>
                  </a:lnTo>
                  <a:lnTo>
                    <a:pt x="2" y="268"/>
                  </a:lnTo>
                  <a:lnTo>
                    <a:pt x="0" y="280"/>
                  </a:lnTo>
                  <a:lnTo>
                    <a:pt x="0" y="294"/>
                  </a:lnTo>
                  <a:lnTo>
                    <a:pt x="0" y="451"/>
                  </a:lnTo>
                  <a:lnTo>
                    <a:pt x="7" y="440"/>
                  </a:lnTo>
                  <a:lnTo>
                    <a:pt x="18" y="427"/>
                  </a:lnTo>
                  <a:lnTo>
                    <a:pt x="30" y="416"/>
                  </a:lnTo>
                  <a:lnTo>
                    <a:pt x="44" y="405"/>
                  </a:lnTo>
                  <a:lnTo>
                    <a:pt x="61" y="395"/>
                  </a:lnTo>
                  <a:lnTo>
                    <a:pt x="78" y="389"/>
                  </a:lnTo>
                  <a:lnTo>
                    <a:pt x="97" y="385"/>
                  </a:lnTo>
                  <a:lnTo>
                    <a:pt x="116" y="385"/>
                  </a:lnTo>
                  <a:lnTo>
                    <a:pt x="137" y="387"/>
                  </a:lnTo>
                  <a:lnTo>
                    <a:pt x="157" y="392"/>
                  </a:lnTo>
                  <a:lnTo>
                    <a:pt x="176" y="398"/>
                  </a:lnTo>
                  <a:lnTo>
                    <a:pt x="193" y="408"/>
                  </a:lnTo>
                  <a:lnTo>
                    <a:pt x="209" y="418"/>
                  </a:lnTo>
                  <a:lnTo>
                    <a:pt x="223" y="433"/>
                  </a:lnTo>
                  <a:lnTo>
                    <a:pt x="238" y="450"/>
                  </a:lnTo>
                  <a:lnTo>
                    <a:pt x="248" y="464"/>
                  </a:lnTo>
                  <a:lnTo>
                    <a:pt x="256" y="472"/>
                  </a:lnTo>
                  <a:lnTo>
                    <a:pt x="264" y="477"/>
                  </a:lnTo>
                  <a:lnTo>
                    <a:pt x="273" y="479"/>
                  </a:lnTo>
                  <a:lnTo>
                    <a:pt x="285" y="480"/>
                  </a:lnTo>
                  <a:lnTo>
                    <a:pt x="336" y="480"/>
                  </a:lnTo>
                  <a:lnTo>
                    <a:pt x="485" y="481"/>
                  </a:lnTo>
                  <a:lnTo>
                    <a:pt x="534" y="479"/>
                  </a:lnTo>
                  <a:lnTo>
                    <a:pt x="374" y="10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61" name="Freeform 53"/>
            <p:cNvSpPr>
              <a:spLocks/>
            </p:cNvSpPr>
            <p:nvPr/>
          </p:nvSpPr>
          <p:spPr bwMode="auto">
            <a:xfrm>
              <a:off x="2626" y="1866"/>
              <a:ext cx="49" cy="40"/>
            </a:xfrm>
            <a:custGeom>
              <a:avLst/>
              <a:gdLst>
                <a:gd name="T0" fmla="*/ 0 w 146"/>
                <a:gd name="T1" fmla="*/ 0 h 120"/>
                <a:gd name="T2" fmla="*/ 0 w 146"/>
                <a:gd name="T3" fmla="*/ 0 h 120"/>
                <a:gd name="T4" fmla="*/ 0 w 146"/>
                <a:gd name="T5" fmla="*/ 0 h 120"/>
                <a:gd name="T6" fmla="*/ 0 w 146"/>
                <a:gd name="T7" fmla="*/ 0 h 120"/>
                <a:gd name="T8" fmla="*/ 0 w 146"/>
                <a:gd name="T9" fmla="*/ 0 h 120"/>
                <a:gd name="T10" fmla="*/ 0 w 146"/>
                <a:gd name="T11" fmla="*/ 0 h 120"/>
                <a:gd name="T12" fmla="*/ 0 w 146"/>
                <a:gd name="T13" fmla="*/ 0 h 120"/>
                <a:gd name="T14" fmla="*/ 0 w 146"/>
                <a:gd name="T15" fmla="*/ 0 h 120"/>
                <a:gd name="T16" fmla="*/ 0 w 146"/>
                <a:gd name="T17" fmla="*/ 0 h 120"/>
                <a:gd name="T18" fmla="*/ 0 w 146"/>
                <a:gd name="T19" fmla="*/ 0 h 120"/>
                <a:gd name="T20" fmla="*/ 0 w 146"/>
                <a:gd name="T21" fmla="*/ 0 h 120"/>
                <a:gd name="T22" fmla="*/ 0 w 146"/>
                <a:gd name="T23" fmla="*/ 0 h 120"/>
                <a:gd name="T24" fmla="*/ 0 w 146"/>
                <a:gd name="T25" fmla="*/ 0 h 120"/>
                <a:gd name="T26" fmla="*/ 0 w 146"/>
                <a:gd name="T27" fmla="*/ 0 h 120"/>
                <a:gd name="T28" fmla="*/ 0 w 146"/>
                <a:gd name="T29" fmla="*/ 0 h 120"/>
                <a:gd name="T30" fmla="*/ 0 w 146"/>
                <a:gd name="T31" fmla="*/ 0 h 120"/>
                <a:gd name="T32" fmla="*/ 0 w 146"/>
                <a:gd name="T33" fmla="*/ 0 h 120"/>
                <a:gd name="T34" fmla="*/ 0 w 146"/>
                <a:gd name="T35" fmla="*/ 0 h 120"/>
                <a:gd name="T36" fmla="*/ 0 w 146"/>
                <a:gd name="T37" fmla="*/ 0 h 120"/>
                <a:gd name="T38" fmla="*/ 0 w 146"/>
                <a:gd name="T39" fmla="*/ 0 h 120"/>
                <a:gd name="T40" fmla="*/ 0 w 146"/>
                <a:gd name="T41" fmla="*/ 0 h 120"/>
                <a:gd name="T42" fmla="*/ 0 w 146"/>
                <a:gd name="T43" fmla="*/ 0 h 120"/>
                <a:gd name="T44" fmla="*/ 0 w 146"/>
                <a:gd name="T45" fmla="*/ 0 h 1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6"/>
                <a:gd name="T70" fmla="*/ 0 h 120"/>
                <a:gd name="T71" fmla="*/ 146 w 146"/>
                <a:gd name="T72" fmla="*/ 120 h 1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6" h="120">
                  <a:moveTo>
                    <a:pt x="18" y="11"/>
                  </a:moveTo>
                  <a:lnTo>
                    <a:pt x="21" y="5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131" y="0"/>
                  </a:lnTo>
                  <a:lnTo>
                    <a:pt x="137" y="1"/>
                  </a:lnTo>
                  <a:lnTo>
                    <a:pt x="141" y="2"/>
                  </a:lnTo>
                  <a:lnTo>
                    <a:pt x="143" y="7"/>
                  </a:lnTo>
                  <a:lnTo>
                    <a:pt x="145" y="13"/>
                  </a:lnTo>
                  <a:lnTo>
                    <a:pt x="146" y="19"/>
                  </a:lnTo>
                  <a:lnTo>
                    <a:pt x="146" y="102"/>
                  </a:lnTo>
                  <a:lnTo>
                    <a:pt x="144" y="109"/>
                  </a:lnTo>
                  <a:lnTo>
                    <a:pt x="142" y="114"/>
                  </a:lnTo>
                  <a:lnTo>
                    <a:pt x="137" y="118"/>
                  </a:lnTo>
                  <a:lnTo>
                    <a:pt x="129" y="120"/>
                  </a:lnTo>
                  <a:lnTo>
                    <a:pt x="35" y="120"/>
                  </a:lnTo>
                  <a:lnTo>
                    <a:pt x="19" y="118"/>
                  </a:lnTo>
                  <a:lnTo>
                    <a:pt x="10" y="115"/>
                  </a:lnTo>
                  <a:lnTo>
                    <a:pt x="5" y="111"/>
                  </a:lnTo>
                  <a:lnTo>
                    <a:pt x="2" y="105"/>
                  </a:lnTo>
                  <a:lnTo>
                    <a:pt x="0" y="96"/>
                  </a:lnTo>
                  <a:lnTo>
                    <a:pt x="1" y="87"/>
                  </a:lnTo>
                  <a:lnTo>
                    <a:pt x="18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62" name="Freeform 54"/>
            <p:cNvSpPr>
              <a:spLocks/>
            </p:cNvSpPr>
            <p:nvPr/>
          </p:nvSpPr>
          <p:spPr bwMode="auto">
            <a:xfrm>
              <a:off x="2508" y="1836"/>
              <a:ext cx="186" cy="161"/>
            </a:xfrm>
            <a:custGeom>
              <a:avLst/>
              <a:gdLst>
                <a:gd name="T0" fmla="*/ 0 w 558"/>
                <a:gd name="T1" fmla="*/ 0 h 481"/>
                <a:gd name="T2" fmla="*/ 0 w 558"/>
                <a:gd name="T3" fmla="*/ 0 h 481"/>
                <a:gd name="T4" fmla="*/ 0 w 558"/>
                <a:gd name="T5" fmla="*/ 0 h 481"/>
                <a:gd name="T6" fmla="*/ 0 w 558"/>
                <a:gd name="T7" fmla="*/ 0 h 481"/>
                <a:gd name="T8" fmla="*/ 0 w 558"/>
                <a:gd name="T9" fmla="*/ 0 h 481"/>
                <a:gd name="T10" fmla="*/ 0 w 558"/>
                <a:gd name="T11" fmla="*/ 0 h 481"/>
                <a:gd name="T12" fmla="*/ 0 w 558"/>
                <a:gd name="T13" fmla="*/ 0 h 481"/>
                <a:gd name="T14" fmla="*/ 0 w 558"/>
                <a:gd name="T15" fmla="*/ 0 h 481"/>
                <a:gd name="T16" fmla="*/ 0 w 558"/>
                <a:gd name="T17" fmla="*/ 0 h 481"/>
                <a:gd name="T18" fmla="*/ 0 w 558"/>
                <a:gd name="T19" fmla="*/ 0 h 481"/>
                <a:gd name="T20" fmla="*/ 0 w 558"/>
                <a:gd name="T21" fmla="*/ 0 h 481"/>
                <a:gd name="T22" fmla="*/ 0 w 558"/>
                <a:gd name="T23" fmla="*/ 0 h 481"/>
                <a:gd name="T24" fmla="*/ 0 w 558"/>
                <a:gd name="T25" fmla="*/ 0 h 481"/>
                <a:gd name="T26" fmla="*/ 0 w 558"/>
                <a:gd name="T27" fmla="*/ 0 h 481"/>
                <a:gd name="T28" fmla="*/ 0 w 558"/>
                <a:gd name="T29" fmla="*/ 0 h 481"/>
                <a:gd name="T30" fmla="*/ 0 w 558"/>
                <a:gd name="T31" fmla="*/ 0 h 481"/>
                <a:gd name="T32" fmla="*/ 0 w 558"/>
                <a:gd name="T33" fmla="*/ 0 h 481"/>
                <a:gd name="T34" fmla="*/ 0 w 558"/>
                <a:gd name="T35" fmla="*/ 0 h 481"/>
                <a:gd name="T36" fmla="*/ 0 w 558"/>
                <a:gd name="T37" fmla="*/ 0 h 481"/>
                <a:gd name="T38" fmla="*/ 0 w 558"/>
                <a:gd name="T39" fmla="*/ 0 h 481"/>
                <a:gd name="T40" fmla="*/ 0 w 558"/>
                <a:gd name="T41" fmla="*/ 0 h 481"/>
                <a:gd name="T42" fmla="*/ 0 w 558"/>
                <a:gd name="T43" fmla="*/ 0 h 481"/>
                <a:gd name="T44" fmla="*/ 0 w 558"/>
                <a:gd name="T45" fmla="*/ 0 h 481"/>
                <a:gd name="T46" fmla="*/ 0 w 558"/>
                <a:gd name="T47" fmla="*/ 0 h 481"/>
                <a:gd name="T48" fmla="*/ 0 w 558"/>
                <a:gd name="T49" fmla="*/ 0 h 481"/>
                <a:gd name="T50" fmla="*/ 0 w 558"/>
                <a:gd name="T51" fmla="*/ 0 h 481"/>
                <a:gd name="T52" fmla="*/ 0 w 558"/>
                <a:gd name="T53" fmla="*/ 0 h 481"/>
                <a:gd name="T54" fmla="*/ 0 w 558"/>
                <a:gd name="T55" fmla="*/ 0 h 481"/>
                <a:gd name="T56" fmla="*/ 0 w 558"/>
                <a:gd name="T57" fmla="*/ 0 h 481"/>
                <a:gd name="T58" fmla="*/ 0 w 558"/>
                <a:gd name="T59" fmla="*/ 0 h 481"/>
                <a:gd name="T60" fmla="*/ 0 w 558"/>
                <a:gd name="T61" fmla="*/ 0 h 481"/>
                <a:gd name="T62" fmla="*/ 0 w 558"/>
                <a:gd name="T63" fmla="*/ 0 h 481"/>
                <a:gd name="T64" fmla="*/ 0 w 558"/>
                <a:gd name="T65" fmla="*/ 0 h 481"/>
                <a:gd name="T66" fmla="*/ 0 w 558"/>
                <a:gd name="T67" fmla="*/ 0 h 481"/>
                <a:gd name="T68" fmla="*/ 0 w 558"/>
                <a:gd name="T69" fmla="*/ 0 h 481"/>
                <a:gd name="T70" fmla="*/ 0 w 558"/>
                <a:gd name="T71" fmla="*/ 0 h 481"/>
                <a:gd name="T72" fmla="*/ 0 w 558"/>
                <a:gd name="T73" fmla="*/ 0 h 481"/>
                <a:gd name="T74" fmla="*/ 0 w 558"/>
                <a:gd name="T75" fmla="*/ 0 h 481"/>
                <a:gd name="T76" fmla="*/ 0 w 558"/>
                <a:gd name="T77" fmla="*/ 0 h 481"/>
                <a:gd name="T78" fmla="*/ 0 w 558"/>
                <a:gd name="T79" fmla="*/ 0 h 481"/>
                <a:gd name="T80" fmla="*/ 0 w 558"/>
                <a:gd name="T81" fmla="*/ 0 h 481"/>
                <a:gd name="T82" fmla="*/ 0 w 558"/>
                <a:gd name="T83" fmla="*/ 0 h 481"/>
                <a:gd name="T84" fmla="*/ 0 w 558"/>
                <a:gd name="T85" fmla="*/ 0 h 481"/>
                <a:gd name="T86" fmla="*/ 0 w 558"/>
                <a:gd name="T87" fmla="*/ 0 h 481"/>
                <a:gd name="T88" fmla="*/ 0 w 558"/>
                <a:gd name="T89" fmla="*/ 0 h 481"/>
                <a:gd name="T90" fmla="*/ 0 w 558"/>
                <a:gd name="T91" fmla="*/ 0 h 481"/>
                <a:gd name="T92" fmla="*/ 0 w 558"/>
                <a:gd name="T93" fmla="*/ 0 h 481"/>
                <a:gd name="T94" fmla="*/ 0 w 558"/>
                <a:gd name="T95" fmla="*/ 0 h 481"/>
                <a:gd name="T96" fmla="*/ 0 w 558"/>
                <a:gd name="T97" fmla="*/ 0 h 481"/>
                <a:gd name="T98" fmla="*/ 0 w 558"/>
                <a:gd name="T99" fmla="*/ 0 h 481"/>
                <a:gd name="T100" fmla="*/ 0 w 558"/>
                <a:gd name="T101" fmla="*/ 0 h 4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58"/>
                <a:gd name="T154" fmla="*/ 0 h 481"/>
                <a:gd name="T155" fmla="*/ 558 w 558"/>
                <a:gd name="T156" fmla="*/ 481 h 4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58" h="481">
                  <a:moveTo>
                    <a:pt x="534" y="479"/>
                  </a:moveTo>
                  <a:lnTo>
                    <a:pt x="553" y="464"/>
                  </a:lnTo>
                  <a:lnTo>
                    <a:pt x="558" y="438"/>
                  </a:lnTo>
                  <a:lnTo>
                    <a:pt x="558" y="56"/>
                  </a:lnTo>
                  <a:lnTo>
                    <a:pt x="556" y="43"/>
                  </a:lnTo>
                  <a:lnTo>
                    <a:pt x="551" y="31"/>
                  </a:lnTo>
                  <a:lnTo>
                    <a:pt x="543" y="21"/>
                  </a:lnTo>
                  <a:lnTo>
                    <a:pt x="531" y="13"/>
                  </a:lnTo>
                  <a:lnTo>
                    <a:pt x="518" y="8"/>
                  </a:lnTo>
                  <a:lnTo>
                    <a:pt x="500" y="5"/>
                  </a:lnTo>
                  <a:lnTo>
                    <a:pt x="478" y="1"/>
                  </a:lnTo>
                  <a:lnTo>
                    <a:pt x="457" y="0"/>
                  </a:lnTo>
                  <a:lnTo>
                    <a:pt x="428" y="1"/>
                  </a:lnTo>
                  <a:lnTo>
                    <a:pt x="412" y="3"/>
                  </a:lnTo>
                  <a:lnTo>
                    <a:pt x="394" y="7"/>
                  </a:lnTo>
                  <a:lnTo>
                    <a:pt x="383" y="13"/>
                  </a:lnTo>
                  <a:lnTo>
                    <a:pt x="374" y="19"/>
                  </a:lnTo>
                  <a:lnTo>
                    <a:pt x="367" y="29"/>
                  </a:lnTo>
                  <a:lnTo>
                    <a:pt x="361" y="45"/>
                  </a:lnTo>
                  <a:lnTo>
                    <a:pt x="319" y="220"/>
                  </a:lnTo>
                  <a:lnTo>
                    <a:pt x="16" y="235"/>
                  </a:lnTo>
                  <a:lnTo>
                    <a:pt x="15" y="239"/>
                  </a:lnTo>
                  <a:lnTo>
                    <a:pt x="9" y="247"/>
                  </a:lnTo>
                  <a:lnTo>
                    <a:pt x="5" y="257"/>
                  </a:lnTo>
                  <a:lnTo>
                    <a:pt x="2" y="268"/>
                  </a:lnTo>
                  <a:lnTo>
                    <a:pt x="0" y="280"/>
                  </a:lnTo>
                  <a:lnTo>
                    <a:pt x="0" y="294"/>
                  </a:lnTo>
                  <a:lnTo>
                    <a:pt x="0" y="451"/>
                  </a:lnTo>
                  <a:lnTo>
                    <a:pt x="7" y="440"/>
                  </a:lnTo>
                  <a:lnTo>
                    <a:pt x="18" y="427"/>
                  </a:lnTo>
                  <a:lnTo>
                    <a:pt x="30" y="416"/>
                  </a:lnTo>
                  <a:lnTo>
                    <a:pt x="44" y="405"/>
                  </a:lnTo>
                  <a:lnTo>
                    <a:pt x="61" y="395"/>
                  </a:lnTo>
                  <a:lnTo>
                    <a:pt x="78" y="389"/>
                  </a:lnTo>
                  <a:lnTo>
                    <a:pt x="97" y="385"/>
                  </a:lnTo>
                  <a:lnTo>
                    <a:pt x="116" y="385"/>
                  </a:lnTo>
                  <a:lnTo>
                    <a:pt x="137" y="387"/>
                  </a:lnTo>
                  <a:lnTo>
                    <a:pt x="157" y="392"/>
                  </a:lnTo>
                  <a:lnTo>
                    <a:pt x="176" y="398"/>
                  </a:lnTo>
                  <a:lnTo>
                    <a:pt x="193" y="408"/>
                  </a:lnTo>
                  <a:lnTo>
                    <a:pt x="209" y="418"/>
                  </a:lnTo>
                  <a:lnTo>
                    <a:pt x="223" y="433"/>
                  </a:lnTo>
                  <a:lnTo>
                    <a:pt x="238" y="450"/>
                  </a:lnTo>
                  <a:lnTo>
                    <a:pt x="248" y="464"/>
                  </a:lnTo>
                  <a:lnTo>
                    <a:pt x="256" y="472"/>
                  </a:lnTo>
                  <a:lnTo>
                    <a:pt x="264" y="477"/>
                  </a:lnTo>
                  <a:lnTo>
                    <a:pt x="273" y="479"/>
                  </a:lnTo>
                  <a:lnTo>
                    <a:pt x="285" y="480"/>
                  </a:lnTo>
                  <a:lnTo>
                    <a:pt x="336" y="480"/>
                  </a:lnTo>
                  <a:lnTo>
                    <a:pt x="485" y="481"/>
                  </a:lnTo>
                  <a:lnTo>
                    <a:pt x="534" y="47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63" name="Freeform 55"/>
            <p:cNvSpPr>
              <a:spLocks/>
            </p:cNvSpPr>
            <p:nvPr/>
          </p:nvSpPr>
          <p:spPr bwMode="auto">
            <a:xfrm>
              <a:off x="2619" y="1850"/>
              <a:ext cx="63" cy="132"/>
            </a:xfrm>
            <a:custGeom>
              <a:avLst/>
              <a:gdLst>
                <a:gd name="T0" fmla="*/ 0 w 189"/>
                <a:gd name="T1" fmla="*/ 0 h 395"/>
                <a:gd name="T2" fmla="*/ 0 w 189"/>
                <a:gd name="T3" fmla="*/ 0 h 395"/>
                <a:gd name="T4" fmla="*/ 0 w 189"/>
                <a:gd name="T5" fmla="*/ 0 h 395"/>
                <a:gd name="T6" fmla="*/ 0 w 189"/>
                <a:gd name="T7" fmla="*/ 0 h 395"/>
                <a:gd name="T8" fmla="*/ 0 w 189"/>
                <a:gd name="T9" fmla="*/ 0 h 395"/>
                <a:gd name="T10" fmla="*/ 0 w 189"/>
                <a:gd name="T11" fmla="*/ 0 h 395"/>
                <a:gd name="T12" fmla="*/ 0 w 189"/>
                <a:gd name="T13" fmla="*/ 0 h 395"/>
                <a:gd name="T14" fmla="*/ 0 w 189"/>
                <a:gd name="T15" fmla="*/ 0 h 395"/>
                <a:gd name="T16" fmla="*/ 0 w 189"/>
                <a:gd name="T17" fmla="*/ 0 h 395"/>
                <a:gd name="T18" fmla="*/ 0 w 189"/>
                <a:gd name="T19" fmla="*/ 0 h 395"/>
                <a:gd name="T20" fmla="*/ 0 w 189"/>
                <a:gd name="T21" fmla="*/ 0 h 395"/>
                <a:gd name="T22" fmla="*/ 0 w 189"/>
                <a:gd name="T23" fmla="*/ 0 h 395"/>
                <a:gd name="T24" fmla="*/ 0 w 189"/>
                <a:gd name="T25" fmla="*/ 0 h 395"/>
                <a:gd name="T26" fmla="*/ 0 w 189"/>
                <a:gd name="T27" fmla="*/ 0 h 395"/>
                <a:gd name="T28" fmla="*/ 0 w 189"/>
                <a:gd name="T29" fmla="*/ 0 h 395"/>
                <a:gd name="T30" fmla="*/ 0 w 189"/>
                <a:gd name="T31" fmla="*/ 0 h 395"/>
                <a:gd name="T32" fmla="*/ 0 w 189"/>
                <a:gd name="T33" fmla="*/ 0 h 395"/>
                <a:gd name="T34" fmla="*/ 0 w 189"/>
                <a:gd name="T35" fmla="*/ 0 h 395"/>
                <a:gd name="T36" fmla="*/ 0 w 189"/>
                <a:gd name="T37" fmla="*/ 0 h 395"/>
                <a:gd name="T38" fmla="*/ 0 w 189"/>
                <a:gd name="T39" fmla="*/ 0 h 395"/>
                <a:gd name="T40" fmla="*/ 0 w 189"/>
                <a:gd name="T41" fmla="*/ 0 h 395"/>
                <a:gd name="T42" fmla="*/ 0 w 189"/>
                <a:gd name="T43" fmla="*/ 0 h 395"/>
                <a:gd name="T44" fmla="*/ 0 w 189"/>
                <a:gd name="T45" fmla="*/ 0 h 395"/>
                <a:gd name="T46" fmla="*/ 0 w 189"/>
                <a:gd name="T47" fmla="*/ 0 h 395"/>
                <a:gd name="T48" fmla="*/ 0 w 189"/>
                <a:gd name="T49" fmla="*/ 0 h 395"/>
                <a:gd name="T50" fmla="*/ 0 w 189"/>
                <a:gd name="T51" fmla="*/ 0 h 395"/>
                <a:gd name="T52" fmla="*/ 0 w 189"/>
                <a:gd name="T53" fmla="*/ 0 h 395"/>
                <a:gd name="T54" fmla="*/ 0 w 189"/>
                <a:gd name="T55" fmla="*/ 0 h 395"/>
                <a:gd name="T56" fmla="*/ 0 w 189"/>
                <a:gd name="T57" fmla="*/ 0 h 395"/>
                <a:gd name="T58" fmla="*/ 0 w 189"/>
                <a:gd name="T59" fmla="*/ 0 h 395"/>
                <a:gd name="T60" fmla="*/ 0 w 189"/>
                <a:gd name="T61" fmla="*/ 0 h 395"/>
                <a:gd name="T62" fmla="*/ 0 w 189"/>
                <a:gd name="T63" fmla="*/ 0 h 395"/>
                <a:gd name="T64" fmla="*/ 0 w 189"/>
                <a:gd name="T65" fmla="*/ 0 h 3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9"/>
                <a:gd name="T100" fmla="*/ 0 h 395"/>
                <a:gd name="T101" fmla="*/ 189 w 189"/>
                <a:gd name="T102" fmla="*/ 395 h 3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9" h="395">
                  <a:moveTo>
                    <a:pt x="35" y="395"/>
                  </a:moveTo>
                  <a:lnTo>
                    <a:pt x="28" y="393"/>
                  </a:lnTo>
                  <a:lnTo>
                    <a:pt x="24" y="388"/>
                  </a:lnTo>
                  <a:lnTo>
                    <a:pt x="21" y="382"/>
                  </a:lnTo>
                  <a:lnTo>
                    <a:pt x="21" y="372"/>
                  </a:lnTo>
                  <a:lnTo>
                    <a:pt x="21" y="230"/>
                  </a:lnTo>
                  <a:lnTo>
                    <a:pt x="20" y="213"/>
                  </a:lnTo>
                  <a:lnTo>
                    <a:pt x="18" y="202"/>
                  </a:lnTo>
                  <a:lnTo>
                    <a:pt x="15" y="195"/>
                  </a:lnTo>
                  <a:lnTo>
                    <a:pt x="10" y="189"/>
                  </a:lnTo>
                  <a:lnTo>
                    <a:pt x="3" y="183"/>
                  </a:lnTo>
                  <a:lnTo>
                    <a:pt x="0" y="178"/>
                  </a:lnTo>
                  <a:lnTo>
                    <a:pt x="0" y="169"/>
                  </a:lnTo>
                  <a:lnTo>
                    <a:pt x="1" y="160"/>
                  </a:lnTo>
                  <a:lnTo>
                    <a:pt x="28" y="45"/>
                  </a:lnTo>
                  <a:lnTo>
                    <a:pt x="33" y="23"/>
                  </a:lnTo>
                  <a:lnTo>
                    <a:pt x="37" y="13"/>
                  </a:lnTo>
                  <a:lnTo>
                    <a:pt x="42" y="6"/>
                  </a:lnTo>
                  <a:lnTo>
                    <a:pt x="50" y="1"/>
                  </a:lnTo>
                  <a:lnTo>
                    <a:pt x="60" y="0"/>
                  </a:lnTo>
                  <a:lnTo>
                    <a:pt x="170" y="0"/>
                  </a:lnTo>
                  <a:lnTo>
                    <a:pt x="177" y="2"/>
                  </a:lnTo>
                  <a:lnTo>
                    <a:pt x="182" y="7"/>
                  </a:lnTo>
                  <a:lnTo>
                    <a:pt x="186" y="13"/>
                  </a:lnTo>
                  <a:lnTo>
                    <a:pt x="188" y="21"/>
                  </a:lnTo>
                  <a:lnTo>
                    <a:pt x="189" y="33"/>
                  </a:lnTo>
                  <a:lnTo>
                    <a:pt x="189" y="367"/>
                  </a:lnTo>
                  <a:lnTo>
                    <a:pt x="188" y="377"/>
                  </a:lnTo>
                  <a:lnTo>
                    <a:pt x="187" y="384"/>
                  </a:lnTo>
                  <a:lnTo>
                    <a:pt x="184" y="390"/>
                  </a:lnTo>
                  <a:lnTo>
                    <a:pt x="179" y="393"/>
                  </a:lnTo>
                  <a:lnTo>
                    <a:pt x="171" y="395"/>
                  </a:lnTo>
                  <a:lnTo>
                    <a:pt x="35" y="39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64" name="Freeform 56"/>
            <p:cNvSpPr>
              <a:spLocks/>
            </p:cNvSpPr>
            <p:nvPr/>
          </p:nvSpPr>
          <p:spPr bwMode="auto">
            <a:xfrm>
              <a:off x="2613" y="1908"/>
              <a:ext cx="7" cy="86"/>
            </a:xfrm>
            <a:custGeom>
              <a:avLst/>
              <a:gdLst>
                <a:gd name="T0" fmla="*/ 0 w 21"/>
                <a:gd name="T1" fmla="*/ 0 h 257"/>
                <a:gd name="T2" fmla="*/ 0 w 21"/>
                <a:gd name="T3" fmla="*/ 0 h 257"/>
                <a:gd name="T4" fmla="*/ 0 w 21"/>
                <a:gd name="T5" fmla="*/ 0 h 257"/>
                <a:gd name="T6" fmla="*/ 0 w 21"/>
                <a:gd name="T7" fmla="*/ 0 h 257"/>
                <a:gd name="T8" fmla="*/ 0 w 21"/>
                <a:gd name="T9" fmla="*/ 0 h 257"/>
                <a:gd name="T10" fmla="*/ 0 w 21"/>
                <a:gd name="T11" fmla="*/ 0 h 257"/>
                <a:gd name="T12" fmla="*/ 0 w 21"/>
                <a:gd name="T13" fmla="*/ 0 h 257"/>
                <a:gd name="T14" fmla="*/ 0 w 21"/>
                <a:gd name="T15" fmla="*/ 0 h 257"/>
                <a:gd name="T16" fmla="*/ 0 w 21"/>
                <a:gd name="T17" fmla="*/ 0 h 257"/>
                <a:gd name="T18" fmla="*/ 0 w 21"/>
                <a:gd name="T19" fmla="*/ 0 h 257"/>
                <a:gd name="T20" fmla="*/ 0 w 21"/>
                <a:gd name="T21" fmla="*/ 0 h 2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257"/>
                <a:gd name="T35" fmla="*/ 21 w 21"/>
                <a:gd name="T36" fmla="*/ 257 h 2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257">
                  <a:moveTo>
                    <a:pt x="3" y="0"/>
                  </a:moveTo>
                  <a:lnTo>
                    <a:pt x="0" y="13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10" y="39"/>
                  </a:lnTo>
                  <a:lnTo>
                    <a:pt x="15" y="44"/>
                  </a:lnTo>
                  <a:lnTo>
                    <a:pt x="18" y="48"/>
                  </a:lnTo>
                  <a:lnTo>
                    <a:pt x="20" y="56"/>
                  </a:lnTo>
                  <a:lnTo>
                    <a:pt x="21" y="65"/>
                  </a:lnTo>
                  <a:lnTo>
                    <a:pt x="21" y="25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65" name="Rectangle 57"/>
            <p:cNvSpPr>
              <a:spLocks noChangeArrowheads="1"/>
            </p:cNvSpPr>
            <p:nvPr/>
          </p:nvSpPr>
          <p:spPr bwMode="auto">
            <a:xfrm>
              <a:off x="3061" y="1789"/>
              <a:ext cx="126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1600" b="1">
                  <a:solidFill>
                    <a:srgbClr val="000000"/>
                  </a:solidFill>
                  <a:cs typeface="Arial" pitchFamily="34" charset="0"/>
                </a:rPr>
                <a:t>INVERSIÓN EN</a:t>
              </a:r>
            </a:p>
            <a:p>
              <a:r>
                <a:rPr lang="pt-BR" altLang="es-MX" sz="1600" b="1">
                  <a:solidFill>
                    <a:srgbClr val="000000"/>
                  </a:solidFill>
                  <a:cs typeface="Arial" pitchFamily="34" charset="0"/>
                </a:rPr>
                <a:t>INFRAESTRUCTURA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585210" name="Freeform 58"/>
          <p:cNvSpPr>
            <a:spLocks/>
          </p:cNvSpPr>
          <p:nvPr/>
        </p:nvSpPr>
        <p:spPr bwMode="auto">
          <a:xfrm>
            <a:off x="7116763" y="2919413"/>
            <a:ext cx="522287" cy="288925"/>
          </a:xfrm>
          <a:custGeom>
            <a:avLst/>
            <a:gdLst>
              <a:gd name="T0" fmla="*/ 2147483646 w 987"/>
              <a:gd name="T1" fmla="*/ 2147483646 h 544"/>
              <a:gd name="T2" fmla="*/ 2147483646 w 987"/>
              <a:gd name="T3" fmla="*/ 2147483646 h 544"/>
              <a:gd name="T4" fmla="*/ 2147483646 w 987"/>
              <a:gd name="T5" fmla="*/ 0 h 544"/>
              <a:gd name="T6" fmla="*/ 0 w 987"/>
              <a:gd name="T7" fmla="*/ 2147483646 h 544"/>
              <a:gd name="T8" fmla="*/ 2147483646 w 987"/>
              <a:gd name="T9" fmla="*/ 2147483646 h 544"/>
              <a:gd name="T10" fmla="*/ 2147483646 w 987"/>
              <a:gd name="T11" fmla="*/ 2147483646 h 544"/>
              <a:gd name="T12" fmla="*/ 2147483646 w 987"/>
              <a:gd name="T13" fmla="*/ 2147483646 h 544"/>
              <a:gd name="T14" fmla="*/ 2147483646 w 987"/>
              <a:gd name="T15" fmla="*/ 2147483646 h 5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87"/>
              <a:gd name="T25" fmla="*/ 0 h 544"/>
              <a:gd name="T26" fmla="*/ 987 w 987"/>
              <a:gd name="T27" fmla="*/ 544 h 5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87" h="544">
                <a:moveTo>
                  <a:pt x="987" y="128"/>
                </a:moveTo>
                <a:lnTo>
                  <a:pt x="722" y="128"/>
                </a:lnTo>
                <a:lnTo>
                  <a:pt x="722" y="0"/>
                </a:lnTo>
                <a:lnTo>
                  <a:pt x="0" y="272"/>
                </a:lnTo>
                <a:lnTo>
                  <a:pt x="722" y="544"/>
                </a:lnTo>
                <a:lnTo>
                  <a:pt x="722" y="417"/>
                </a:lnTo>
                <a:lnTo>
                  <a:pt x="987" y="417"/>
                </a:lnTo>
                <a:lnTo>
                  <a:pt x="987" y="128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2200275" y="2755900"/>
            <a:ext cx="1589088" cy="825500"/>
            <a:chOff x="1056" y="1736"/>
            <a:chExt cx="1001" cy="520"/>
          </a:xfrm>
        </p:grpSpPr>
        <p:sp>
          <p:nvSpPr>
            <p:cNvPr id="252492" name="Freeform 60"/>
            <p:cNvSpPr>
              <a:spLocks/>
            </p:cNvSpPr>
            <p:nvPr/>
          </p:nvSpPr>
          <p:spPr bwMode="auto">
            <a:xfrm>
              <a:off x="1526" y="2045"/>
              <a:ext cx="29" cy="12"/>
            </a:xfrm>
            <a:custGeom>
              <a:avLst/>
              <a:gdLst>
                <a:gd name="T0" fmla="*/ 0 w 86"/>
                <a:gd name="T1" fmla="*/ 0 h 36"/>
                <a:gd name="T2" fmla="*/ 0 w 86"/>
                <a:gd name="T3" fmla="*/ 0 h 36"/>
                <a:gd name="T4" fmla="*/ 0 w 86"/>
                <a:gd name="T5" fmla="*/ 0 h 36"/>
                <a:gd name="T6" fmla="*/ 0 w 86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36"/>
                <a:gd name="T14" fmla="*/ 86 w 8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36">
                  <a:moveTo>
                    <a:pt x="86" y="36"/>
                  </a:moveTo>
                  <a:lnTo>
                    <a:pt x="86" y="0"/>
                  </a:lnTo>
                  <a:lnTo>
                    <a:pt x="0" y="19"/>
                  </a:lnTo>
                  <a:lnTo>
                    <a:pt x="86" y="36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3" name="Freeform 61"/>
            <p:cNvSpPr>
              <a:spLocks/>
            </p:cNvSpPr>
            <p:nvPr/>
          </p:nvSpPr>
          <p:spPr bwMode="auto">
            <a:xfrm>
              <a:off x="1588" y="1784"/>
              <a:ext cx="62" cy="282"/>
            </a:xfrm>
            <a:custGeom>
              <a:avLst/>
              <a:gdLst>
                <a:gd name="T0" fmla="*/ 0 w 186"/>
                <a:gd name="T1" fmla="*/ 0 h 848"/>
                <a:gd name="T2" fmla="*/ 0 w 186"/>
                <a:gd name="T3" fmla="*/ 0 h 848"/>
                <a:gd name="T4" fmla="*/ 0 w 186"/>
                <a:gd name="T5" fmla="*/ 0 h 848"/>
                <a:gd name="T6" fmla="*/ 0 w 186"/>
                <a:gd name="T7" fmla="*/ 0 h 848"/>
                <a:gd name="T8" fmla="*/ 0 w 186"/>
                <a:gd name="T9" fmla="*/ 0 h 848"/>
                <a:gd name="T10" fmla="*/ 0 w 186"/>
                <a:gd name="T11" fmla="*/ 0 h 848"/>
                <a:gd name="T12" fmla="*/ 0 w 186"/>
                <a:gd name="T13" fmla="*/ 0 h 848"/>
                <a:gd name="T14" fmla="*/ 0 w 186"/>
                <a:gd name="T15" fmla="*/ 0 h 848"/>
                <a:gd name="T16" fmla="*/ 0 w 186"/>
                <a:gd name="T17" fmla="*/ 0 h 848"/>
                <a:gd name="T18" fmla="*/ 0 w 186"/>
                <a:gd name="T19" fmla="*/ 0 h 848"/>
                <a:gd name="T20" fmla="*/ 0 w 186"/>
                <a:gd name="T21" fmla="*/ 0 h 848"/>
                <a:gd name="T22" fmla="*/ 0 w 186"/>
                <a:gd name="T23" fmla="*/ 0 h 848"/>
                <a:gd name="T24" fmla="*/ 0 w 186"/>
                <a:gd name="T25" fmla="*/ 0 h 848"/>
                <a:gd name="T26" fmla="*/ 0 w 186"/>
                <a:gd name="T27" fmla="*/ 0 h 848"/>
                <a:gd name="T28" fmla="*/ 0 w 186"/>
                <a:gd name="T29" fmla="*/ 0 h 848"/>
                <a:gd name="T30" fmla="*/ 0 w 186"/>
                <a:gd name="T31" fmla="*/ 0 h 848"/>
                <a:gd name="T32" fmla="*/ 0 w 186"/>
                <a:gd name="T33" fmla="*/ 0 h 848"/>
                <a:gd name="T34" fmla="*/ 0 w 186"/>
                <a:gd name="T35" fmla="*/ 0 h 848"/>
                <a:gd name="T36" fmla="*/ 0 w 186"/>
                <a:gd name="T37" fmla="*/ 0 h 848"/>
                <a:gd name="T38" fmla="*/ 0 w 186"/>
                <a:gd name="T39" fmla="*/ 0 h 848"/>
                <a:gd name="T40" fmla="*/ 0 w 186"/>
                <a:gd name="T41" fmla="*/ 0 h 848"/>
                <a:gd name="T42" fmla="*/ 0 w 186"/>
                <a:gd name="T43" fmla="*/ 0 h 848"/>
                <a:gd name="T44" fmla="*/ 0 w 186"/>
                <a:gd name="T45" fmla="*/ 0 h 848"/>
                <a:gd name="T46" fmla="*/ 0 w 186"/>
                <a:gd name="T47" fmla="*/ 0 h 848"/>
                <a:gd name="T48" fmla="*/ 0 w 186"/>
                <a:gd name="T49" fmla="*/ 0 h 848"/>
                <a:gd name="T50" fmla="*/ 0 w 186"/>
                <a:gd name="T51" fmla="*/ 0 h 848"/>
                <a:gd name="T52" fmla="*/ 0 w 186"/>
                <a:gd name="T53" fmla="*/ 0 h 848"/>
                <a:gd name="T54" fmla="*/ 0 w 186"/>
                <a:gd name="T55" fmla="*/ 0 h 848"/>
                <a:gd name="T56" fmla="*/ 0 w 186"/>
                <a:gd name="T57" fmla="*/ 0 h 848"/>
                <a:gd name="T58" fmla="*/ 0 w 186"/>
                <a:gd name="T59" fmla="*/ 0 h 848"/>
                <a:gd name="T60" fmla="*/ 0 w 186"/>
                <a:gd name="T61" fmla="*/ 0 h 848"/>
                <a:gd name="T62" fmla="*/ 0 w 186"/>
                <a:gd name="T63" fmla="*/ 0 h 848"/>
                <a:gd name="T64" fmla="*/ 0 w 186"/>
                <a:gd name="T65" fmla="*/ 0 h 848"/>
                <a:gd name="T66" fmla="*/ 0 w 186"/>
                <a:gd name="T67" fmla="*/ 0 h 848"/>
                <a:gd name="T68" fmla="*/ 0 w 186"/>
                <a:gd name="T69" fmla="*/ 0 h 848"/>
                <a:gd name="T70" fmla="*/ 0 w 186"/>
                <a:gd name="T71" fmla="*/ 0 h 848"/>
                <a:gd name="T72" fmla="*/ 0 w 186"/>
                <a:gd name="T73" fmla="*/ 0 h 848"/>
                <a:gd name="T74" fmla="*/ 0 w 186"/>
                <a:gd name="T75" fmla="*/ 0 h 848"/>
                <a:gd name="T76" fmla="*/ 0 w 186"/>
                <a:gd name="T77" fmla="*/ 0 h 848"/>
                <a:gd name="T78" fmla="*/ 0 w 186"/>
                <a:gd name="T79" fmla="*/ 0 h 848"/>
                <a:gd name="T80" fmla="*/ 0 w 186"/>
                <a:gd name="T81" fmla="*/ 0 h 848"/>
                <a:gd name="T82" fmla="*/ 0 w 186"/>
                <a:gd name="T83" fmla="*/ 0 h 848"/>
                <a:gd name="T84" fmla="*/ 0 w 186"/>
                <a:gd name="T85" fmla="*/ 0 h 848"/>
                <a:gd name="T86" fmla="*/ 0 w 186"/>
                <a:gd name="T87" fmla="*/ 0 h 848"/>
                <a:gd name="T88" fmla="*/ 0 w 186"/>
                <a:gd name="T89" fmla="*/ 0 h 848"/>
                <a:gd name="T90" fmla="*/ 0 w 186"/>
                <a:gd name="T91" fmla="*/ 0 h 848"/>
                <a:gd name="T92" fmla="*/ 0 w 186"/>
                <a:gd name="T93" fmla="*/ 0 h 84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6"/>
                <a:gd name="T142" fmla="*/ 0 h 848"/>
                <a:gd name="T143" fmla="*/ 186 w 186"/>
                <a:gd name="T144" fmla="*/ 848 h 84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6" h="848">
                  <a:moveTo>
                    <a:pt x="186" y="0"/>
                  </a:moveTo>
                  <a:lnTo>
                    <a:pt x="142" y="0"/>
                  </a:lnTo>
                  <a:lnTo>
                    <a:pt x="0" y="35"/>
                  </a:lnTo>
                  <a:lnTo>
                    <a:pt x="0" y="120"/>
                  </a:lnTo>
                  <a:lnTo>
                    <a:pt x="48" y="236"/>
                  </a:lnTo>
                  <a:lnTo>
                    <a:pt x="45" y="240"/>
                  </a:lnTo>
                  <a:lnTo>
                    <a:pt x="5" y="229"/>
                  </a:lnTo>
                  <a:lnTo>
                    <a:pt x="5" y="331"/>
                  </a:lnTo>
                  <a:lnTo>
                    <a:pt x="14" y="333"/>
                  </a:lnTo>
                  <a:lnTo>
                    <a:pt x="48" y="434"/>
                  </a:lnTo>
                  <a:lnTo>
                    <a:pt x="5" y="430"/>
                  </a:lnTo>
                  <a:lnTo>
                    <a:pt x="5" y="526"/>
                  </a:lnTo>
                  <a:lnTo>
                    <a:pt x="14" y="527"/>
                  </a:lnTo>
                  <a:lnTo>
                    <a:pt x="48" y="623"/>
                  </a:lnTo>
                  <a:lnTo>
                    <a:pt x="5" y="627"/>
                  </a:lnTo>
                  <a:lnTo>
                    <a:pt x="5" y="709"/>
                  </a:lnTo>
                  <a:lnTo>
                    <a:pt x="11" y="709"/>
                  </a:lnTo>
                  <a:lnTo>
                    <a:pt x="16" y="711"/>
                  </a:lnTo>
                  <a:lnTo>
                    <a:pt x="19" y="713"/>
                  </a:lnTo>
                  <a:lnTo>
                    <a:pt x="19" y="721"/>
                  </a:lnTo>
                  <a:lnTo>
                    <a:pt x="72" y="728"/>
                  </a:lnTo>
                  <a:lnTo>
                    <a:pt x="84" y="712"/>
                  </a:lnTo>
                  <a:lnTo>
                    <a:pt x="147" y="701"/>
                  </a:lnTo>
                  <a:lnTo>
                    <a:pt x="147" y="517"/>
                  </a:lnTo>
                  <a:lnTo>
                    <a:pt x="171" y="517"/>
                  </a:lnTo>
                  <a:lnTo>
                    <a:pt x="171" y="498"/>
                  </a:lnTo>
                  <a:lnTo>
                    <a:pt x="147" y="498"/>
                  </a:lnTo>
                  <a:lnTo>
                    <a:pt x="147" y="366"/>
                  </a:lnTo>
                  <a:lnTo>
                    <a:pt x="171" y="366"/>
                  </a:lnTo>
                  <a:lnTo>
                    <a:pt x="171" y="350"/>
                  </a:lnTo>
                  <a:lnTo>
                    <a:pt x="147" y="350"/>
                  </a:lnTo>
                  <a:lnTo>
                    <a:pt x="147" y="157"/>
                  </a:lnTo>
                  <a:lnTo>
                    <a:pt x="171" y="157"/>
                  </a:lnTo>
                  <a:lnTo>
                    <a:pt x="171" y="143"/>
                  </a:lnTo>
                  <a:lnTo>
                    <a:pt x="147" y="143"/>
                  </a:lnTo>
                  <a:lnTo>
                    <a:pt x="147" y="18"/>
                  </a:lnTo>
                  <a:lnTo>
                    <a:pt x="171" y="18"/>
                  </a:lnTo>
                  <a:lnTo>
                    <a:pt x="171" y="517"/>
                  </a:lnTo>
                  <a:lnTo>
                    <a:pt x="171" y="701"/>
                  </a:lnTo>
                  <a:lnTo>
                    <a:pt x="93" y="716"/>
                  </a:lnTo>
                  <a:lnTo>
                    <a:pt x="34" y="790"/>
                  </a:lnTo>
                  <a:lnTo>
                    <a:pt x="34" y="848"/>
                  </a:lnTo>
                  <a:lnTo>
                    <a:pt x="68" y="836"/>
                  </a:lnTo>
                  <a:lnTo>
                    <a:pt x="96" y="802"/>
                  </a:lnTo>
                  <a:lnTo>
                    <a:pt x="122" y="771"/>
                  </a:lnTo>
                  <a:lnTo>
                    <a:pt x="186" y="7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4" name="Freeform 62"/>
            <p:cNvSpPr>
              <a:spLocks/>
            </p:cNvSpPr>
            <p:nvPr/>
          </p:nvSpPr>
          <p:spPr bwMode="auto">
            <a:xfrm>
              <a:off x="1255" y="1736"/>
              <a:ext cx="121" cy="366"/>
            </a:xfrm>
            <a:custGeom>
              <a:avLst/>
              <a:gdLst>
                <a:gd name="T0" fmla="*/ 0 w 362"/>
                <a:gd name="T1" fmla="*/ 0 h 1098"/>
                <a:gd name="T2" fmla="*/ 0 w 362"/>
                <a:gd name="T3" fmla="*/ 0 h 1098"/>
                <a:gd name="T4" fmla="*/ 0 w 362"/>
                <a:gd name="T5" fmla="*/ 0 h 1098"/>
                <a:gd name="T6" fmla="*/ 0 w 362"/>
                <a:gd name="T7" fmla="*/ 0 h 1098"/>
                <a:gd name="T8" fmla="*/ 0 w 362"/>
                <a:gd name="T9" fmla="*/ 0 h 1098"/>
                <a:gd name="T10" fmla="*/ 0 w 362"/>
                <a:gd name="T11" fmla="*/ 0 h 1098"/>
                <a:gd name="T12" fmla="*/ 0 w 362"/>
                <a:gd name="T13" fmla="*/ 0 h 1098"/>
                <a:gd name="T14" fmla="*/ 0 w 362"/>
                <a:gd name="T15" fmla="*/ 0 h 1098"/>
                <a:gd name="T16" fmla="*/ 0 w 362"/>
                <a:gd name="T17" fmla="*/ 0 h 1098"/>
                <a:gd name="T18" fmla="*/ 0 w 362"/>
                <a:gd name="T19" fmla="*/ 0 h 1098"/>
                <a:gd name="T20" fmla="*/ 0 w 362"/>
                <a:gd name="T21" fmla="*/ 0 h 1098"/>
                <a:gd name="T22" fmla="*/ 0 w 362"/>
                <a:gd name="T23" fmla="*/ 0 h 1098"/>
                <a:gd name="T24" fmla="*/ 0 w 362"/>
                <a:gd name="T25" fmla="*/ 0 h 1098"/>
                <a:gd name="T26" fmla="*/ 0 w 362"/>
                <a:gd name="T27" fmla="*/ 0 h 1098"/>
                <a:gd name="T28" fmla="*/ 0 w 362"/>
                <a:gd name="T29" fmla="*/ 0 h 1098"/>
                <a:gd name="T30" fmla="*/ 0 w 362"/>
                <a:gd name="T31" fmla="*/ 0 h 1098"/>
                <a:gd name="T32" fmla="*/ 0 w 362"/>
                <a:gd name="T33" fmla="*/ 0 h 1098"/>
                <a:gd name="T34" fmla="*/ 0 w 362"/>
                <a:gd name="T35" fmla="*/ 0 h 1098"/>
                <a:gd name="T36" fmla="*/ 0 w 362"/>
                <a:gd name="T37" fmla="*/ 0 h 1098"/>
                <a:gd name="T38" fmla="*/ 0 w 362"/>
                <a:gd name="T39" fmla="*/ 0 h 1098"/>
                <a:gd name="T40" fmla="*/ 0 w 362"/>
                <a:gd name="T41" fmla="*/ 0 h 1098"/>
                <a:gd name="T42" fmla="*/ 0 w 362"/>
                <a:gd name="T43" fmla="*/ 0 h 10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2"/>
                <a:gd name="T67" fmla="*/ 0 h 1098"/>
                <a:gd name="T68" fmla="*/ 362 w 362"/>
                <a:gd name="T69" fmla="*/ 1098 h 109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2" h="1098">
                  <a:moveTo>
                    <a:pt x="0" y="0"/>
                  </a:moveTo>
                  <a:lnTo>
                    <a:pt x="314" y="93"/>
                  </a:lnTo>
                  <a:lnTo>
                    <a:pt x="266" y="255"/>
                  </a:lnTo>
                  <a:lnTo>
                    <a:pt x="271" y="260"/>
                  </a:lnTo>
                  <a:lnTo>
                    <a:pt x="324" y="243"/>
                  </a:lnTo>
                  <a:lnTo>
                    <a:pt x="324" y="395"/>
                  </a:lnTo>
                  <a:lnTo>
                    <a:pt x="310" y="399"/>
                  </a:lnTo>
                  <a:lnTo>
                    <a:pt x="266" y="539"/>
                  </a:lnTo>
                  <a:lnTo>
                    <a:pt x="324" y="530"/>
                  </a:lnTo>
                  <a:lnTo>
                    <a:pt x="324" y="669"/>
                  </a:lnTo>
                  <a:lnTo>
                    <a:pt x="310" y="670"/>
                  </a:lnTo>
                  <a:lnTo>
                    <a:pt x="271" y="818"/>
                  </a:lnTo>
                  <a:lnTo>
                    <a:pt x="324" y="821"/>
                  </a:lnTo>
                  <a:lnTo>
                    <a:pt x="324" y="929"/>
                  </a:lnTo>
                  <a:lnTo>
                    <a:pt x="322" y="932"/>
                  </a:lnTo>
                  <a:lnTo>
                    <a:pt x="320" y="936"/>
                  </a:lnTo>
                  <a:lnTo>
                    <a:pt x="319" y="941"/>
                  </a:lnTo>
                  <a:lnTo>
                    <a:pt x="319" y="1011"/>
                  </a:lnTo>
                  <a:lnTo>
                    <a:pt x="362" y="1020"/>
                  </a:lnTo>
                  <a:lnTo>
                    <a:pt x="1" y="1098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5" name="Freeform 63"/>
            <p:cNvSpPr>
              <a:spLocks/>
            </p:cNvSpPr>
            <p:nvPr/>
          </p:nvSpPr>
          <p:spPr bwMode="auto">
            <a:xfrm>
              <a:off x="1364" y="1993"/>
              <a:ext cx="226" cy="59"/>
            </a:xfrm>
            <a:custGeom>
              <a:avLst/>
              <a:gdLst>
                <a:gd name="T0" fmla="*/ 0 w 678"/>
                <a:gd name="T1" fmla="*/ 0 h 178"/>
                <a:gd name="T2" fmla="*/ 0 w 678"/>
                <a:gd name="T3" fmla="*/ 0 h 178"/>
                <a:gd name="T4" fmla="*/ 0 w 678"/>
                <a:gd name="T5" fmla="*/ 0 h 178"/>
                <a:gd name="T6" fmla="*/ 0 w 678"/>
                <a:gd name="T7" fmla="*/ 0 h 178"/>
                <a:gd name="T8" fmla="*/ 0 w 678"/>
                <a:gd name="T9" fmla="*/ 0 h 178"/>
                <a:gd name="T10" fmla="*/ 0 w 678"/>
                <a:gd name="T11" fmla="*/ 0 h 178"/>
                <a:gd name="T12" fmla="*/ 0 w 678"/>
                <a:gd name="T13" fmla="*/ 0 h 178"/>
                <a:gd name="T14" fmla="*/ 0 w 678"/>
                <a:gd name="T15" fmla="*/ 0 h 178"/>
                <a:gd name="T16" fmla="*/ 0 w 678"/>
                <a:gd name="T17" fmla="*/ 0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8"/>
                <a:gd name="T28" fmla="*/ 0 h 178"/>
                <a:gd name="T29" fmla="*/ 678 w 678"/>
                <a:gd name="T30" fmla="*/ 178 h 1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8" h="178">
                  <a:moveTo>
                    <a:pt x="0" y="159"/>
                  </a:moveTo>
                  <a:lnTo>
                    <a:pt x="0" y="51"/>
                  </a:lnTo>
                  <a:lnTo>
                    <a:pt x="88" y="59"/>
                  </a:lnTo>
                  <a:lnTo>
                    <a:pt x="103" y="57"/>
                  </a:lnTo>
                  <a:lnTo>
                    <a:pt x="678" y="0"/>
                  </a:lnTo>
                  <a:lnTo>
                    <a:pt x="678" y="82"/>
                  </a:lnTo>
                  <a:lnTo>
                    <a:pt x="103" y="177"/>
                  </a:lnTo>
                  <a:lnTo>
                    <a:pt x="98" y="178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6" name="Freeform 64"/>
            <p:cNvSpPr>
              <a:spLocks/>
            </p:cNvSpPr>
            <p:nvPr/>
          </p:nvSpPr>
          <p:spPr bwMode="auto">
            <a:xfrm>
              <a:off x="1364" y="1909"/>
              <a:ext cx="226" cy="50"/>
            </a:xfrm>
            <a:custGeom>
              <a:avLst/>
              <a:gdLst>
                <a:gd name="T0" fmla="*/ 0 w 678"/>
                <a:gd name="T1" fmla="*/ 0 h 150"/>
                <a:gd name="T2" fmla="*/ 0 w 678"/>
                <a:gd name="T3" fmla="*/ 0 h 150"/>
                <a:gd name="T4" fmla="*/ 0 w 678"/>
                <a:gd name="T5" fmla="*/ 0 h 150"/>
                <a:gd name="T6" fmla="*/ 0 w 678"/>
                <a:gd name="T7" fmla="*/ 0 h 150"/>
                <a:gd name="T8" fmla="*/ 0 w 678"/>
                <a:gd name="T9" fmla="*/ 0 h 150"/>
                <a:gd name="T10" fmla="*/ 0 w 678"/>
                <a:gd name="T11" fmla="*/ 0 h 150"/>
                <a:gd name="T12" fmla="*/ 0 w 678"/>
                <a:gd name="T13" fmla="*/ 0 h 150"/>
                <a:gd name="T14" fmla="*/ 0 w 678"/>
                <a:gd name="T15" fmla="*/ 0 h 150"/>
                <a:gd name="T16" fmla="*/ 0 w 678"/>
                <a:gd name="T17" fmla="*/ 0 h 1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8"/>
                <a:gd name="T28" fmla="*/ 0 h 150"/>
                <a:gd name="T29" fmla="*/ 678 w 678"/>
                <a:gd name="T30" fmla="*/ 150 h 1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8" h="150">
                  <a:moveTo>
                    <a:pt x="0" y="150"/>
                  </a:moveTo>
                  <a:lnTo>
                    <a:pt x="0" y="10"/>
                  </a:lnTo>
                  <a:lnTo>
                    <a:pt x="88" y="0"/>
                  </a:lnTo>
                  <a:lnTo>
                    <a:pt x="103" y="1"/>
                  </a:lnTo>
                  <a:lnTo>
                    <a:pt x="678" y="54"/>
                  </a:lnTo>
                  <a:lnTo>
                    <a:pt x="678" y="150"/>
                  </a:lnTo>
                  <a:lnTo>
                    <a:pt x="103" y="146"/>
                  </a:lnTo>
                  <a:lnTo>
                    <a:pt x="98" y="147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7" name="Freeform 65"/>
            <p:cNvSpPr>
              <a:spLocks/>
            </p:cNvSpPr>
            <p:nvPr/>
          </p:nvSpPr>
          <p:spPr bwMode="auto">
            <a:xfrm>
              <a:off x="1364" y="1808"/>
              <a:ext cx="226" cy="86"/>
            </a:xfrm>
            <a:custGeom>
              <a:avLst/>
              <a:gdLst>
                <a:gd name="T0" fmla="*/ 0 w 678"/>
                <a:gd name="T1" fmla="*/ 0 h 259"/>
                <a:gd name="T2" fmla="*/ 0 w 678"/>
                <a:gd name="T3" fmla="*/ 0 h 259"/>
                <a:gd name="T4" fmla="*/ 0 w 678"/>
                <a:gd name="T5" fmla="*/ 0 h 259"/>
                <a:gd name="T6" fmla="*/ 0 w 678"/>
                <a:gd name="T7" fmla="*/ 0 h 259"/>
                <a:gd name="T8" fmla="*/ 0 w 678"/>
                <a:gd name="T9" fmla="*/ 0 h 259"/>
                <a:gd name="T10" fmla="*/ 0 w 678"/>
                <a:gd name="T11" fmla="*/ 0 h 259"/>
                <a:gd name="T12" fmla="*/ 0 w 678"/>
                <a:gd name="T13" fmla="*/ 0 h 259"/>
                <a:gd name="T14" fmla="*/ 0 w 678"/>
                <a:gd name="T15" fmla="*/ 0 h 259"/>
                <a:gd name="T16" fmla="*/ 0 w 678"/>
                <a:gd name="T17" fmla="*/ 0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8"/>
                <a:gd name="T28" fmla="*/ 0 h 259"/>
                <a:gd name="T29" fmla="*/ 678 w 678"/>
                <a:gd name="T30" fmla="*/ 259 h 2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8" h="259">
                  <a:moveTo>
                    <a:pt x="0" y="180"/>
                  </a:moveTo>
                  <a:lnTo>
                    <a:pt x="0" y="27"/>
                  </a:lnTo>
                  <a:lnTo>
                    <a:pt x="89" y="0"/>
                  </a:lnTo>
                  <a:lnTo>
                    <a:pt x="103" y="4"/>
                  </a:lnTo>
                  <a:lnTo>
                    <a:pt x="678" y="157"/>
                  </a:lnTo>
                  <a:lnTo>
                    <a:pt x="678" y="259"/>
                  </a:lnTo>
                  <a:lnTo>
                    <a:pt x="103" y="157"/>
                  </a:lnTo>
                  <a:lnTo>
                    <a:pt x="99" y="156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8" name="Freeform 66"/>
            <p:cNvSpPr>
              <a:spLocks/>
            </p:cNvSpPr>
            <p:nvPr/>
          </p:nvSpPr>
          <p:spPr bwMode="auto">
            <a:xfrm>
              <a:off x="1131" y="1813"/>
              <a:ext cx="28" cy="272"/>
            </a:xfrm>
            <a:custGeom>
              <a:avLst/>
              <a:gdLst>
                <a:gd name="T0" fmla="*/ 0 w 83"/>
                <a:gd name="T1" fmla="*/ 0 h 815"/>
                <a:gd name="T2" fmla="*/ 0 w 83"/>
                <a:gd name="T3" fmla="*/ 0 h 815"/>
                <a:gd name="T4" fmla="*/ 0 w 83"/>
                <a:gd name="T5" fmla="*/ 0 h 815"/>
                <a:gd name="T6" fmla="*/ 0 w 83"/>
                <a:gd name="T7" fmla="*/ 0 h 815"/>
                <a:gd name="T8" fmla="*/ 0 w 83"/>
                <a:gd name="T9" fmla="*/ 0 h 815"/>
                <a:gd name="T10" fmla="*/ 0 w 83"/>
                <a:gd name="T11" fmla="*/ 0 h 815"/>
                <a:gd name="T12" fmla="*/ 0 w 83"/>
                <a:gd name="T13" fmla="*/ 0 h 815"/>
                <a:gd name="T14" fmla="*/ 0 w 83"/>
                <a:gd name="T15" fmla="*/ 0 h 815"/>
                <a:gd name="T16" fmla="*/ 0 w 83"/>
                <a:gd name="T17" fmla="*/ 0 h 815"/>
                <a:gd name="T18" fmla="*/ 0 w 83"/>
                <a:gd name="T19" fmla="*/ 0 h 815"/>
                <a:gd name="T20" fmla="*/ 0 w 83"/>
                <a:gd name="T21" fmla="*/ 0 h 815"/>
                <a:gd name="T22" fmla="*/ 0 w 83"/>
                <a:gd name="T23" fmla="*/ 0 h 815"/>
                <a:gd name="T24" fmla="*/ 0 w 83"/>
                <a:gd name="T25" fmla="*/ 0 h 815"/>
                <a:gd name="T26" fmla="*/ 0 w 83"/>
                <a:gd name="T27" fmla="*/ 0 h 815"/>
                <a:gd name="T28" fmla="*/ 0 w 83"/>
                <a:gd name="T29" fmla="*/ 0 h 815"/>
                <a:gd name="T30" fmla="*/ 0 w 83"/>
                <a:gd name="T31" fmla="*/ 0 h 815"/>
                <a:gd name="T32" fmla="*/ 0 w 83"/>
                <a:gd name="T33" fmla="*/ 0 h 815"/>
                <a:gd name="T34" fmla="*/ 0 w 83"/>
                <a:gd name="T35" fmla="*/ 0 h 815"/>
                <a:gd name="T36" fmla="*/ 0 w 83"/>
                <a:gd name="T37" fmla="*/ 0 h 815"/>
                <a:gd name="T38" fmla="*/ 0 w 83"/>
                <a:gd name="T39" fmla="*/ 0 h 8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815"/>
                <a:gd name="T62" fmla="*/ 83 w 83"/>
                <a:gd name="T63" fmla="*/ 815 h 8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815">
                  <a:moveTo>
                    <a:pt x="0" y="0"/>
                  </a:moveTo>
                  <a:lnTo>
                    <a:pt x="0" y="815"/>
                  </a:lnTo>
                  <a:lnTo>
                    <a:pt x="83" y="799"/>
                  </a:lnTo>
                  <a:lnTo>
                    <a:pt x="83" y="725"/>
                  </a:lnTo>
                  <a:lnTo>
                    <a:pt x="43" y="714"/>
                  </a:lnTo>
                  <a:lnTo>
                    <a:pt x="72" y="656"/>
                  </a:lnTo>
                  <a:lnTo>
                    <a:pt x="83" y="658"/>
                  </a:lnTo>
                  <a:lnTo>
                    <a:pt x="83" y="578"/>
                  </a:lnTo>
                  <a:lnTo>
                    <a:pt x="14" y="571"/>
                  </a:lnTo>
                  <a:lnTo>
                    <a:pt x="67" y="455"/>
                  </a:lnTo>
                  <a:lnTo>
                    <a:pt x="83" y="454"/>
                  </a:lnTo>
                  <a:lnTo>
                    <a:pt x="83" y="348"/>
                  </a:lnTo>
                  <a:lnTo>
                    <a:pt x="24" y="358"/>
                  </a:lnTo>
                  <a:lnTo>
                    <a:pt x="67" y="246"/>
                  </a:lnTo>
                  <a:lnTo>
                    <a:pt x="83" y="241"/>
                  </a:lnTo>
                  <a:lnTo>
                    <a:pt x="83" y="123"/>
                  </a:lnTo>
                  <a:lnTo>
                    <a:pt x="24" y="149"/>
                  </a:lnTo>
                  <a:lnTo>
                    <a:pt x="19" y="145"/>
                  </a:lnTo>
                  <a:lnTo>
                    <a:pt x="8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99" name="Freeform 67"/>
            <p:cNvSpPr>
              <a:spLocks/>
            </p:cNvSpPr>
            <p:nvPr/>
          </p:nvSpPr>
          <p:spPr bwMode="auto">
            <a:xfrm>
              <a:off x="1159" y="2055"/>
              <a:ext cx="92" cy="51"/>
            </a:xfrm>
            <a:custGeom>
              <a:avLst/>
              <a:gdLst>
                <a:gd name="T0" fmla="*/ 0 w 275"/>
                <a:gd name="T1" fmla="*/ 0 h 154"/>
                <a:gd name="T2" fmla="*/ 0 w 275"/>
                <a:gd name="T3" fmla="*/ 0 h 154"/>
                <a:gd name="T4" fmla="*/ 0 w 275"/>
                <a:gd name="T5" fmla="*/ 0 h 154"/>
                <a:gd name="T6" fmla="*/ 0 w 275"/>
                <a:gd name="T7" fmla="*/ 0 h 154"/>
                <a:gd name="T8" fmla="*/ 0 w 275"/>
                <a:gd name="T9" fmla="*/ 0 h 154"/>
                <a:gd name="T10" fmla="*/ 0 w 275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5"/>
                <a:gd name="T19" fmla="*/ 0 h 154"/>
                <a:gd name="T20" fmla="*/ 275 w 275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5" h="154">
                  <a:moveTo>
                    <a:pt x="236" y="15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275" y="78"/>
                  </a:lnTo>
                  <a:lnTo>
                    <a:pt x="275" y="146"/>
                  </a:lnTo>
                  <a:lnTo>
                    <a:pt x="236" y="15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0" name="Freeform 68"/>
            <p:cNvSpPr>
              <a:spLocks/>
            </p:cNvSpPr>
            <p:nvPr/>
          </p:nvSpPr>
          <p:spPr bwMode="auto">
            <a:xfrm>
              <a:off x="1159" y="2006"/>
              <a:ext cx="92" cy="45"/>
            </a:xfrm>
            <a:custGeom>
              <a:avLst/>
              <a:gdLst>
                <a:gd name="T0" fmla="*/ 0 w 275"/>
                <a:gd name="T1" fmla="*/ 0 h 135"/>
                <a:gd name="T2" fmla="*/ 0 w 275"/>
                <a:gd name="T3" fmla="*/ 0 h 135"/>
                <a:gd name="T4" fmla="*/ 0 w 275"/>
                <a:gd name="T5" fmla="*/ 0 h 135"/>
                <a:gd name="T6" fmla="*/ 0 w 275"/>
                <a:gd name="T7" fmla="*/ 0 h 135"/>
                <a:gd name="T8" fmla="*/ 0 w 275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135"/>
                <a:gd name="T17" fmla="*/ 275 w 275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135">
                  <a:moveTo>
                    <a:pt x="0" y="79"/>
                  </a:moveTo>
                  <a:lnTo>
                    <a:pt x="275" y="135"/>
                  </a:lnTo>
                  <a:lnTo>
                    <a:pt x="275" y="26"/>
                  </a:lnTo>
                  <a:lnTo>
                    <a:pt x="0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1" name="Freeform 69"/>
            <p:cNvSpPr>
              <a:spLocks/>
            </p:cNvSpPr>
            <p:nvPr/>
          </p:nvSpPr>
          <p:spPr bwMode="auto">
            <a:xfrm>
              <a:off x="1159" y="1913"/>
              <a:ext cx="92" cy="51"/>
            </a:xfrm>
            <a:custGeom>
              <a:avLst/>
              <a:gdLst>
                <a:gd name="T0" fmla="*/ 0 w 275"/>
                <a:gd name="T1" fmla="*/ 0 h 154"/>
                <a:gd name="T2" fmla="*/ 0 w 275"/>
                <a:gd name="T3" fmla="*/ 0 h 154"/>
                <a:gd name="T4" fmla="*/ 0 w 275"/>
                <a:gd name="T5" fmla="*/ 0 h 154"/>
                <a:gd name="T6" fmla="*/ 0 w 275"/>
                <a:gd name="T7" fmla="*/ 0 h 154"/>
                <a:gd name="T8" fmla="*/ 0 w 275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154"/>
                <a:gd name="T17" fmla="*/ 275 w 275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154">
                  <a:moveTo>
                    <a:pt x="0" y="154"/>
                  </a:moveTo>
                  <a:lnTo>
                    <a:pt x="275" y="143"/>
                  </a:lnTo>
                  <a:lnTo>
                    <a:pt x="275" y="0"/>
                  </a:lnTo>
                  <a:lnTo>
                    <a:pt x="0" y="48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2" name="Freeform 70"/>
            <p:cNvSpPr>
              <a:spLocks/>
            </p:cNvSpPr>
            <p:nvPr/>
          </p:nvSpPr>
          <p:spPr bwMode="auto">
            <a:xfrm>
              <a:off x="1159" y="1813"/>
              <a:ext cx="92" cy="80"/>
            </a:xfrm>
            <a:custGeom>
              <a:avLst/>
              <a:gdLst>
                <a:gd name="T0" fmla="*/ 0 w 275"/>
                <a:gd name="T1" fmla="*/ 0 h 241"/>
                <a:gd name="T2" fmla="*/ 0 w 275"/>
                <a:gd name="T3" fmla="*/ 0 h 241"/>
                <a:gd name="T4" fmla="*/ 0 w 275"/>
                <a:gd name="T5" fmla="*/ 0 h 241"/>
                <a:gd name="T6" fmla="*/ 0 w 275"/>
                <a:gd name="T7" fmla="*/ 0 h 241"/>
                <a:gd name="T8" fmla="*/ 0 w 275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41"/>
                <a:gd name="T17" fmla="*/ 275 w 275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41">
                  <a:moveTo>
                    <a:pt x="0" y="241"/>
                  </a:moveTo>
                  <a:lnTo>
                    <a:pt x="0" y="123"/>
                  </a:lnTo>
                  <a:lnTo>
                    <a:pt x="275" y="0"/>
                  </a:lnTo>
                  <a:lnTo>
                    <a:pt x="275" y="159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3" name="Freeform 71"/>
            <p:cNvSpPr>
              <a:spLocks/>
            </p:cNvSpPr>
            <p:nvPr/>
          </p:nvSpPr>
          <p:spPr bwMode="auto">
            <a:xfrm>
              <a:off x="1599" y="2032"/>
              <a:ext cx="130" cy="40"/>
            </a:xfrm>
            <a:custGeom>
              <a:avLst/>
              <a:gdLst>
                <a:gd name="T0" fmla="*/ 0 w 388"/>
                <a:gd name="T1" fmla="*/ 0 h 120"/>
                <a:gd name="T2" fmla="*/ 0 w 388"/>
                <a:gd name="T3" fmla="*/ 0 h 120"/>
                <a:gd name="T4" fmla="*/ 0 w 388"/>
                <a:gd name="T5" fmla="*/ 0 h 120"/>
                <a:gd name="T6" fmla="*/ 0 w 388"/>
                <a:gd name="T7" fmla="*/ 0 h 120"/>
                <a:gd name="T8" fmla="*/ 0 w 388"/>
                <a:gd name="T9" fmla="*/ 0 h 120"/>
                <a:gd name="T10" fmla="*/ 0 w 388"/>
                <a:gd name="T11" fmla="*/ 0 h 120"/>
                <a:gd name="T12" fmla="*/ 0 w 388"/>
                <a:gd name="T13" fmla="*/ 0 h 120"/>
                <a:gd name="T14" fmla="*/ 0 w 388"/>
                <a:gd name="T15" fmla="*/ 0 h 120"/>
                <a:gd name="T16" fmla="*/ 0 w 388"/>
                <a:gd name="T17" fmla="*/ 0 h 120"/>
                <a:gd name="T18" fmla="*/ 0 w 388"/>
                <a:gd name="T19" fmla="*/ 0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8"/>
                <a:gd name="T31" fmla="*/ 0 h 120"/>
                <a:gd name="T32" fmla="*/ 388 w 388"/>
                <a:gd name="T33" fmla="*/ 120 h 1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8" h="120">
                  <a:moveTo>
                    <a:pt x="266" y="0"/>
                  </a:moveTo>
                  <a:lnTo>
                    <a:pt x="388" y="15"/>
                  </a:lnTo>
                  <a:lnTo>
                    <a:pt x="80" y="120"/>
                  </a:lnTo>
                  <a:lnTo>
                    <a:pt x="0" y="104"/>
                  </a:lnTo>
                  <a:lnTo>
                    <a:pt x="34" y="91"/>
                  </a:lnTo>
                  <a:lnTo>
                    <a:pt x="63" y="58"/>
                  </a:lnTo>
                  <a:lnTo>
                    <a:pt x="109" y="68"/>
                  </a:lnTo>
                  <a:lnTo>
                    <a:pt x="153" y="68"/>
                  </a:lnTo>
                  <a:lnTo>
                    <a:pt x="266" y="3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4" name="Freeform 72"/>
            <p:cNvSpPr>
              <a:spLocks/>
            </p:cNvSpPr>
            <p:nvPr/>
          </p:nvSpPr>
          <p:spPr bwMode="auto">
            <a:xfrm>
              <a:off x="1233" y="2061"/>
              <a:ext cx="338" cy="100"/>
            </a:xfrm>
            <a:custGeom>
              <a:avLst/>
              <a:gdLst>
                <a:gd name="T0" fmla="*/ 0 w 1015"/>
                <a:gd name="T1" fmla="*/ 0 h 298"/>
                <a:gd name="T2" fmla="*/ 0 w 1015"/>
                <a:gd name="T3" fmla="*/ 0 h 298"/>
                <a:gd name="T4" fmla="*/ 0 w 1015"/>
                <a:gd name="T5" fmla="*/ 0 h 298"/>
                <a:gd name="T6" fmla="*/ 0 w 1015"/>
                <a:gd name="T7" fmla="*/ 0 h 298"/>
                <a:gd name="T8" fmla="*/ 0 w 1015"/>
                <a:gd name="T9" fmla="*/ 0 h 298"/>
                <a:gd name="T10" fmla="*/ 0 w 1015"/>
                <a:gd name="T11" fmla="*/ 0 h 298"/>
                <a:gd name="T12" fmla="*/ 0 w 1015"/>
                <a:gd name="T13" fmla="*/ 0 h 2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5"/>
                <a:gd name="T22" fmla="*/ 0 h 298"/>
                <a:gd name="T23" fmla="*/ 1015 w 1015"/>
                <a:gd name="T24" fmla="*/ 298 h 2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5" h="298">
                  <a:moveTo>
                    <a:pt x="1015" y="88"/>
                  </a:moveTo>
                  <a:lnTo>
                    <a:pt x="402" y="298"/>
                  </a:lnTo>
                  <a:lnTo>
                    <a:pt x="0" y="147"/>
                  </a:lnTo>
                  <a:lnTo>
                    <a:pt x="444" y="47"/>
                  </a:lnTo>
                  <a:lnTo>
                    <a:pt x="486" y="57"/>
                  </a:lnTo>
                  <a:lnTo>
                    <a:pt x="747" y="0"/>
                  </a:lnTo>
                  <a:lnTo>
                    <a:pt x="1015" y="88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5" name="Freeform 73"/>
            <p:cNvSpPr>
              <a:spLocks/>
            </p:cNvSpPr>
            <p:nvPr/>
          </p:nvSpPr>
          <p:spPr bwMode="auto">
            <a:xfrm>
              <a:off x="1108" y="2079"/>
              <a:ext cx="130" cy="40"/>
            </a:xfrm>
            <a:custGeom>
              <a:avLst/>
              <a:gdLst>
                <a:gd name="T0" fmla="*/ 0 w 388"/>
                <a:gd name="T1" fmla="*/ 0 h 119"/>
                <a:gd name="T2" fmla="*/ 0 w 388"/>
                <a:gd name="T3" fmla="*/ 0 h 119"/>
                <a:gd name="T4" fmla="*/ 0 w 388"/>
                <a:gd name="T5" fmla="*/ 0 h 119"/>
                <a:gd name="T6" fmla="*/ 0 w 388"/>
                <a:gd name="T7" fmla="*/ 0 h 119"/>
                <a:gd name="T8" fmla="*/ 0 w 388"/>
                <a:gd name="T9" fmla="*/ 0 h 119"/>
                <a:gd name="T10" fmla="*/ 0 w 388"/>
                <a:gd name="T11" fmla="*/ 0 h 119"/>
                <a:gd name="T12" fmla="*/ 0 w 388"/>
                <a:gd name="T13" fmla="*/ 0 h 119"/>
                <a:gd name="T14" fmla="*/ 0 w 388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8"/>
                <a:gd name="T25" fmla="*/ 0 h 119"/>
                <a:gd name="T26" fmla="*/ 388 w 388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8" h="119">
                  <a:moveTo>
                    <a:pt x="55" y="0"/>
                  </a:moveTo>
                  <a:lnTo>
                    <a:pt x="0" y="9"/>
                  </a:lnTo>
                  <a:lnTo>
                    <a:pt x="212" y="119"/>
                  </a:lnTo>
                  <a:lnTo>
                    <a:pt x="388" y="81"/>
                  </a:lnTo>
                  <a:lnTo>
                    <a:pt x="153" y="1"/>
                  </a:lnTo>
                  <a:lnTo>
                    <a:pt x="69" y="17"/>
                  </a:lnTo>
                  <a:lnTo>
                    <a:pt x="55" y="1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6" name="Freeform 74"/>
            <p:cNvSpPr>
              <a:spLocks/>
            </p:cNvSpPr>
            <p:nvPr/>
          </p:nvSpPr>
          <p:spPr bwMode="auto">
            <a:xfrm>
              <a:off x="1126" y="1813"/>
              <a:ext cx="5" cy="272"/>
            </a:xfrm>
            <a:custGeom>
              <a:avLst/>
              <a:gdLst>
                <a:gd name="T0" fmla="*/ 0 w 14"/>
                <a:gd name="T1" fmla="*/ 0 h 815"/>
                <a:gd name="T2" fmla="*/ 0 w 14"/>
                <a:gd name="T3" fmla="*/ 0 h 815"/>
                <a:gd name="T4" fmla="*/ 0 w 14"/>
                <a:gd name="T5" fmla="*/ 0 h 815"/>
                <a:gd name="T6" fmla="*/ 0 w 14"/>
                <a:gd name="T7" fmla="*/ 0 h 815"/>
                <a:gd name="T8" fmla="*/ 0 w 14"/>
                <a:gd name="T9" fmla="*/ 0 h 815"/>
                <a:gd name="T10" fmla="*/ 0 w 14"/>
                <a:gd name="T11" fmla="*/ 0 h 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815"/>
                <a:gd name="T20" fmla="*/ 14 w 14"/>
                <a:gd name="T21" fmla="*/ 815 h 8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815">
                  <a:moveTo>
                    <a:pt x="14" y="0"/>
                  </a:moveTo>
                  <a:lnTo>
                    <a:pt x="0" y="5"/>
                  </a:lnTo>
                  <a:lnTo>
                    <a:pt x="0" y="798"/>
                  </a:lnTo>
                  <a:lnTo>
                    <a:pt x="0" y="811"/>
                  </a:lnTo>
                  <a:lnTo>
                    <a:pt x="14" y="8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7" name="Freeform 75"/>
            <p:cNvSpPr>
              <a:spLocks/>
            </p:cNvSpPr>
            <p:nvPr/>
          </p:nvSpPr>
          <p:spPr bwMode="auto">
            <a:xfrm>
              <a:off x="1146" y="2031"/>
              <a:ext cx="105" cy="50"/>
            </a:xfrm>
            <a:custGeom>
              <a:avLst/>
              <a:gdLst>
                <a:gd name="T0" fmla="*/ 0 w 316"/>
                <a:gd name="T1" fmla="*/ 0 h 148"/>
                <a:gd name="T2" fmla="*/ 0 w 316"/>
                <a:gd name="T3" fmla="*/ 0 h 148"/>
                <a:gd name="T4" fmla="*/ 0 w 316"/>
                <a:gd name="T5" fmla="*/ 0 h 148"/>
                <a:gd name="T6" fmla="*/ 0 w 316"/>
                <a:gd name="T7" fmla="*/ 0 h 148"/>
                <a:gd name="T8" fmla="*/ 0 w 316"/>
                <a:gd name="T9" fmla="*/ 0 h 148"/>
                <a:gd name="T10" fmla="*/ 0 w 316"/>
                <a:gd name="T11" fmla="*/ 0 h 148"/>
                <a:gd name="T12" fmla="*/ 0 w 316"/>
                <a:gd name="T13" fmla="*/ 0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6"/>
                <a:gd name="T22" fmla="*/ 0 h 148"/>
                <a:gd name="T23" fmla="*/ 316 w 316"/>
                <a:gd name="T24" fmla="*/ 148 h 1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6" h="148">
                  <a:moveTo>
                    <a:pt x="41" y="2"/>
                  </a:moveTo>
                  <a:lnTo>
                    <a:pt x="316" y="59"/>
                  </a:lnTo>
                  <a:lnTo>
                    <a:pt x="316" y="148"/>
                  </a:lnTo>
                  <a:lnTo>
                    <a:pt x="41" y="70"/>
                  </a:lnTo>
                  <a:lnTo>
                    <a:pt x="0" y="59"/>
                  </a:lnTo>
                  <a:lnTo>
                    <a:pt x="31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8" name="Freeform 76"/>
            <p:cNvSpPr>
              <a:spLocks/>
            </p:cNvSpPr>
            <p:nvPr/>
          </p:nvSpPr>
          <p:spPr bwMode="auto">
            <a:xfrm>
              <a:off x="1136" y="1961"/>
              <a:ext cx="115" cy="54"/>
            </a:xfrm>
            <a:custGeom>
              <a:avLst/>
              <a:gdLst>
                <a:gd name="T0" fmla="*/ 0 w 344"/>
                <a:gd name="T1" fmla="*/ 0 h 162"/>
                <a:gd name="T2" fmla="*/ 0 w 344"/>
                <a:gd name="T3" fmla="*/ 0 h 162"/>
                <a:gd name="T4" fmla="*/ 0 w 344"/>
                <a:gd name="T5" fmla="*/ 0 h 162"/>
                <a:gd name="T6" fmla="*/ 0 w 344"/>
                <a:gd name="T7" fmla="*/ 0 h 162"/>
                <a:gd name="T8" fmla="*/ 0 w 344"/>
                <a:gd name="T9" fmla="*/ 0 h 162"/>
                <a:gd name="T10" fmla="*/ 0 w 344"/>
                <a:gd name="T11" fmla="*/ 0 h 162"/>
                <a:gd name="T12" fmla="*/ 0 w 344"/>
                <a:gd name="T13" fmla="*/ 0 h 1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4"/>
                <a:gd name="T22" fmla="*/ 0 h 162"/>
                <a:gd name="T23" fmla="*/ 344 w 344"/>
                <a:gd name="T24" fmla="*/ 162 h 1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4" h="162">
                  <a:moveTo>
                    <a:pt x="344" y="162"/>
                  </a:moveTo>
                  <a:lnTo>
                    <a:pt x="69" y="135"/>
                  </a:lnTo>
                  <a:lnTo>
                    <a:pt x="0" y="128"/>
                  </a:lnTo>
                  <a:lnTo>
                    <a:pt x="53" y="12"/>
                  </a:lnTo>
                  <a:lnTo>
                    <a:pt x="69" y="11"/>
                  </a:lnTo>
                  <a:lnTo>
                    <a:pt x="344" y="0"/>
                  </a:lnTo>
                  <a:lnTo>
                    <a:pt x="344" y="16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09" name="Freeform 77"/>
            <p:cNvSpPr>
              <a:spLocks/>
            </p:cNvSpPr>
            <p:nvPr/>
          </p:nvSpPr>
          <p:spPr bwMode="auto">
            <a:xfrm>
              <a:off x="1139" y="1866"/>
              <a:ext cx="112" cy="66"/>
            </a:xfrm>
            <a:custGeom>
              <a:avLst/>
              <a:gdLst>
                <a:gd name="T0" fmla="*/ 0 w 334"/>
                <a:gd name="T1" fmla="*/ 0 h 198"/>
                <a:gd name="T2" fmla="*/ 0 w 334"/>
                <a:gd name="T3" fmla="*/ 0 h 198"/>
                <a:gd name="T4" fmla="*/ 0 w 334"/>
                <a:gd name="T5" fmla="*/ 0 h 198"/>
                <a:gd name="T6" fmla="*/ 0 w 334"/>
                <a:gd name="T7" fmla="*/ 0 h 198"/>
                <a:gd name="T8" fmla="*/ 0 w 334"/>
                <a:gd name="T9" fmla="*/ 0 h 198"/>
                <a:gd name="T10" fmla="*/ 0 w 334"/>
                <a:gd name="T11" fmla="*/ 0 h 198"/>
                <a:gd name="T12" fmla="*/ 0 w 334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4"/>
                <a:gd name="T22" fmla="*/ 0 h 198"/>
                <a:gd name="T23" fmla="*/ 334 w 334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4" h="198">
                  <a:moveTo>
                    <a:pt x="59" y="82"/>
                  </a:moveTo>
                  <a:lnTo>
                    <a:pt x="43" y="86"/>
                  </a:lnTo>
                  <a:lnTo>
                    <a:pt x="0" y="198"/>
                  </a:lnTo>
                  <a:lnTo>
                    <a:pt x="59" y="188"/>
                  </a:lnTo>
                  <a:lnTo>
                    <a:pt x="334" y="140"/>
                  </a:lnTo>
                  <a:lnTo>
                    <a:pt x="334" y="0"/>
                  </a:lnTo>
                  <a:lnTo>
                    <a:pt x="59" y="8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10" name="Freeform 78"/>
            <p:cNvSpPr>
              <a:spLocks/>
            </p:cNvSpPr>
            <p:nvPr/>
          </p:nvSpPr>
          <p:spPr bwMode="auto">
            <a:xfrm>
              <a:off x="1138" y="1766"/>
              <a:ext cx="113" cy="96"/>
            </a:xfrm>
            <a:custGeom>
              <a:avLst/>
              <a:gdLst>
                <a:gd name="T0" fmla="*/ 0 w 340"/>
                <a:gd name="T1" fmla="*/ 0 h 289"/>
                <a:gd name="T2" fmla="*/ 0 w 340"/>
                <a:gd name="T3" fmla="*/ 0 h 289"/>
                <a:gd name="T4" fmla="*/ 0 w 340"/>
                <a:gd name="T5" fmla="*/ 0 h 289"/>
                <a:gd name="T6" fmla="*/ 0 w 340"/>
                <a:gd name="T7" fmla="*/ 0 h 289"/>
                <a:gd name="T8" fmla="*/ 0 w 340"/>
                <a:gd name="T9" fmla="*/ 0 h 289"/>
                <a:gd name="T10" fmla="*/ 0 w 340"/>
                <a:gd name="T11" fmla="*/ 0 h 289"/>
                <a:gd name="T12" fmla="*/ 0 w 340"/>
                <a:gd name="T13" fmla="*/ 0 h 289"/>
                <a:gd name="T14" fmla="*/ 0 w 340"/>
                <a:gd name="T15" fmla="*/ 0 h 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"/>
                <a:gd name="T25" fmla="*/ 0 h 289"/>
                <a:gd name="T26" fmla="*/ 340 w 340"/>
                <a:gd name="T27" fmla="*/ 289 h 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" h="289">
                  <a:moveTo>
                    <a:pt x="340" y="0"/>
                  </a:moveTo>
                  <a:lnTo>
                    <a:pt x="65" y="150"/>
                  </a:lnTo>
                  <a:lnTo>
                    <a:pt x="0" y="285"/>
                  </a:lnTo>
                  <a:lnTo>
                    <a:pt x="5" y="289"/>
                  </a:lnTo>
                  <a:lnTo>
                    <a:pt x="65" y="263"/>
                  </a:lnTo>
                  <a:lnTo>
                    <a:pt x="340" y="140"/>
                  </a:lnTo>
                  <a:lnTo>
                    <a:pt x="340" y="133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11" name="Line 79"/>
            <p:cNvSpPr>
              <a:spLocks noChangeShapeType="1"/>
            </p:cNvSpPr>
            <p:nvPr/>
          </p:nvSpPr>
          <p:spPr bwMode="auto">
            <a:xfrm flipV="1">
              <a:off x="1138" y="1811"/>
              <a:ext cx="112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12" name="Freeform 80"/>
            <p:cNvSpPr>
              <a:spLocks/>
            </p:cNvSpPr>
            <p:nvPr/>
          </p:nvSpPr>
          <p:spPr bwMode="auto">
            <a:xfrm>
              <a:off x="1344" y="1753"/>
              <a:ext cx="260" cy="111"/>
            </a:xfrm>
            <a:custGeom>
              <a:avLst/>
              <a:gdLst>
                <a:gd name="T0" fmla="*/ 0 w 780"/>
                <a:gd name="T1" fmla="*/ 0 h 334"/>
                <a:gd name="T2" fmla="*/ 0 w 780"/>
                <a:gd name="T3" fmla="*/ 0 h 334"/>
                <a:gd name="T4" fmla="*/ 0 w 780"/>
                <a:gd name="T5" fmla="*/ 0 h 334"/>
                <a:gd name="T6" fmla="*/ 0 w 780"/>
                <a:gd name="T7" fmla="*/ 0 h 334"/>
                <a:gd name="T8" fmla="*/ 0 w 780"/>
                <a:gd name="T9" fmla="*/ 0 h 334"/>
                <a:gd name="T10" fmla="*/ 0 w 780"/>
                <a:gd name="T11" fmla="*/ 0 h 334"/>
                <a:gd name="T12" fmla="*/ 0 w 780"/>
                <a:gd name="T13" fmla="*/ 0 h 334"/>
                <a:gd name="T14" fmla="*/ 0 w 780"/>
                <a:gd name="T15" fmla="*/ 0 h 334"/>
                <a:gd name="T16" fmla="*/ 0 w 780"/>
                <a:gd name="T17" fmla="*/ 0 h 334"/>
                <a:gd name="T18" fmla="*/ 0 w 780"/>
                <a:gd name="T19" fmla="*/ 0 h 334"/>
                <a:gd name="T20" fmla="*/ 0 w 780"/>
                <a:gd name="T21" fmla="*/ 0 h 334"/>
                <a:gd name="T22" fmla="*/ 0 w 780"/>
                <a:gd name="T23" fmla="*/ 0 h 3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0"/>
                <a:gd name="T37" fmla="*/ 0 h 334"/>
                <a:gd name="T38" fmla="*/ 780 w 780"/>
                <a:gd name="T39" fmla="*/ 334 h 3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0" h="334">
                  <a:moveTo>
                    <a:pt x="732" y="214"/>
                  </a:moveTo>
                  <a:lnTo>
                    <a:pt x="151" y="0"/>
                  </a:lnTo>
                  <a:lnTo>
                    <a:pt x="48" y="43"/>
                  </a:lnTo>
                  <a:lnTo>
                    <a:pt x="0" y="205"/>
                  </a:lnTo>
                  <a:lnTo>
                    <a:pt x="4" y="210"/>
                  </a:lnTo>
                  <a:lnTo>
                    <a:pt x="58" y="193"/>
                  </a:lnTo>
                  <a:lnTo>
                    <a:pt x="147" y="166"/>
                  </a:lnTo>
                  <a:lnTo>
                    <a:pt x="161" y="169"/>
                  </a:lnTo>
                  <a:lnTo>
                    <a:pt x="737" y="323"/>
                  </a:lnTo>
                  <a:lnTo>
                    <a:pt x="777" y="334"/>
                  </a:lnTo>
                  <a:lnTo>
                    <a:pt x="780" y="330"/>
                  </a:lnTo>
                  <a:lnTo>
                    <a:pt x="732" y="2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13" name="Freeform 81"/>
            <p:cNvSpPr>
              <a:spLocks/>
            </p:cNvSpPr>
            <p:nvPr/>
          </p:nvSpPr>
          <p:spPr bwMode="auto">
            <a:xfrm>
              <a:off x="1344" y="1860"/>
              <a:ext cx="260" cy="68"/>
            </a:xfrm>
            <a:custGeom>
              <a:avLst/>
              <a:gdLst>
                <a:gd name="T0" fmla="*/ 0 w 780"/>
                <a:gd name="T1" fmla="*/ 0 h 206"/>
                <a:gd name="T2" fmla="*/ 0 w 780"/>
                <a:gd name="T3" fmla="*/ 0 h 206"/>
                <a:gd name="T4" fmla="*/ 0 w 780"/>
                <a:gd name="T5" fmla="*/ 0 h 206"/>
                <a:gd name="T6" fmla="*/ 0 w 780"/>
                <a:gd name="T7" fmla="*/ 0 h 206"/>
                <a:gd name="T8" fmla="*/ 0 w 780"/>
                <a:gd name="T9" fmla="*/ 0 h 206"/>
                <a:gd name="T10" fmla="*/ 0 w 780"/>
                <a:gd name="T11" fmla="*/ 0 h 206"/>
                <a:gd name="T12" fmla="*/ 0 w 780"/>
                <a:gd name="T13" fmla="*/ 0 h 206"/>
                <a:gd name="T14" fmla="*/ 0 w 780"/>
                <a:gd name="T15" fmla="*/ 0 h 206"/>
                <a:gd name="T16" fmla="*/ 0 w 780"/>
                <a:gd name="T17" fmla="*/ 0 h 206"/>
                <a:gd name="T18" fmla="*/ 0 w 780"/>
                <a:gd name="T19" fmla="*/ 0 h 206"/>
                <a:gd name="T20" fmla="*/ 0 w 780"/>
                <a:gd name="T21" fmla="*/ 0 h 206"/>
                <a:gd name="T22" fmla="*/ 0 w 780"/>
                <a:gd name="T23" fmla="*/ 0 h 206"/>
                <a:gd name="T24" fmla="*/ 0 w 780"/>
                <a:gd name="T25" fmla="*/ 0 h 2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0"/>
                <a:gd name="T40" fmla="*/ 0 h 206"/>
                <a:gd name="T41" fmla="*/ 780 w 780"/>
                <a:gd name="T42" fmla="*/ 206 h 2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0" h="206">
                  <a:moveTo>
                    <a:pt x="58" y="158"/>
                  </a:moveTo>
                  <a:lnTo>
                    <a:pt x="0" y="168"/>
                  </a:lnTo>
                  <a:lnTo>
                    <a:pt x="44" y="28"/>
                  </a:lnTo>
                  <a:lnTo>
                    <a:pt x="58" y="24"/>
                  </a:lnTo>
                  <a:lnTo>
                    <a:pt x="157" y="0"/>
                  </a:lnTo>
                  <a:lnTo>
                    <a:pt x="161" y="1"/>
                  </a:lnTo>
                  <a:lnTo>
                    <a:pt x="737" y="103"/>
                  </a:lnTo>
                  <a:lnTo>
                    <a:pt x="746" y="105"/>
                  </a:lnTo>
                  <a:lnTo>
                    <a:pt x="780" y="206"/>
                  </a:lnTo>
                  <a:lnTo>
                    <a:pt x="737" y="202"/>
                  </a:lnTo>
                  <a:lnTo>
                    <a:pt x="161" y="149"/>
                  </a:lnTo>
                  <a:lnTo>
                    <a:pt x="146" y="148"/>
                  </a:lnTo>
                  <a:lnTo>
                    <a:pt x="58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14" name="Freeform 82"/>
            <p:cNvSpPr>
              <a:spLocks/>
            </p:cNvSpPr>
            <p:nvPr/>
          </p:nvSpPr>
          <p:spPr bwMode="auto">
            <a:xfrm>
              <a:off x="1346" y="1958"/>
              <a:ext cx="258" cy="54"/>
            </a:xfrm>
            <a:custGeom>
              <a:avLst/>
              <a:gdLst>
                <a:gd name="T0" fmla="*/ 0 w 776"/>
                <a:gd name="T1" fmla="*/ 0 h 164"/>
                <a:gd name="T2" fmla="*/ 0 w 776"/>
                <a:gd name="T3" fmla="*/ 0 h 164"/>
                <a:gd name="T4" fmla="*/ 0 w 776"/>
                <a:gd name="T5" fmla="*/ 0 h 164"/>
                <a:gd name="T6" fmla="*/ 0 w 776"/>
                <a:gd name="T7" fmla="*/ 0 h 164"/>
                <a:gd name="T8" fmla="*/ 0 w 776"/>
                <a:gd name="T9" fmla="*/ 0 h 164"/>
                <a:gd name="T10" fmla="*/ 0 w 776"/>
                <a:gd name="T11" fmla="*/ 0 h 164"/>
                <a:gd name="T12" fmla="*/ 0 w 776"/>
                <a:gd name="T13" fmla="*/ 0 h 164"/>
                <a:gd name="T14" fmla="*/ 0 w 776"/>
                <a:gd name="T15" fmla="*/ 0 h 164"/>
                <a:gd name="T16" fmla="*/ 0 w 776"/>
                <a:gd name="T17" fmla="*/ 0 h 164"/>
                <a:gd name="T18" fmla="*/ 0 w 776"/>
                <a:gd name="T19" fmla="*/ 0 h 164"/>
                <a:gd name="T20" fmla="*/ 0 w 776"/>
                <a:gd name="T21" fmla="*/ 0 h 164"/>
                <a:gd name="T22" fmla="*/ 0 w 776"/>
                <a:gd name="T23" fmla="*/ 0 h 164"/>
                <a:gd name="T24" fmla="*/ 0 w 776"/>
                <a:gd name="T25" fmla="*/ 0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6"/>
                <a:gd name="T40" fmla="*/ 0 h 164"/>
                <a:gd name="T41" fmla="*/ 776 w 776"/>
                <a:gd name="T42" fmla="*/ 164 h 1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6" h="164">
                  <a:moveTo>
                    <a:pt x="54" y="156"/>
                  </a:moveTo>
                  <a:lnTo>
                    <a:pt x="0" y="152"/>
                  </a:lnTo>
                  <a:lnTo>
                    <a:pt x="39" y="5"/>
                  </a:lnTo>
                  <a:lnTo>
                    <a:pt x="54" y="4"/>
                  </a:lnTo>
                  <a:lnTo>
                    <a:pt x="152" y="1"/>
                  </a:lnTo>
                  <a:lnTo>
                    <a:pt x="157" y="0"/>
                  </a:lnTo>
                  <a:lnTo>
                    <a:pt x="732" y="5"/>
                  </a:lnTo>
                  <a:lnTo>
                    <a:pt x="742" y="5"/>
                  </a:lnTo>
                  <a:lnTo>
                    <a:pt x="776" y="101"/>
                  </a:lnTo>
                  <a:lnTo>
                    <a:pt x="732" y="105"/>
                  </a:lnTo>
                  <a:lnTo>
                    <a:pt x="157" y="162"/>
                  </a:lnTo>
                  <a:lnTo>
                    <a:pt x="142" y="164"/>
                  </a:lnTo>
                  <a:lnTo>
                    <a:pt x="54" y="15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15" name="Freeform 83"/>
            <p:cNvSpPr>
              <a:spLocks/>
            </p:cNvSpPr>
            <p:nvPr/>
          </p:nvSpPr>
          <p:spPr bwMode="auto">
            <a:xfrm>
              <a:off x="1362" y="2020"/>
              <a:ext cx="232" cy="60"/>
            </a:xfrm>
            <a:custGeom>
              <a:avLst/>
              <a:gdLst>
                <a:gd name="T0" fmla="*/ 0 w 698"/>
                <a:gd name="T1" fmla="*/ 0 h 180"/>
                <a:gd name="T2" fmla="*/ 0 w 698"/>
                <a:gd name="T3" fmla="*/ 0 h 180"/>
                <a:gd name="T4" fmla="*/ 0 w 698"/>
                <a:gd name="T5" fmla="*/ 0 h 180"/>
                <a:gd name="T6" fmla="*/ 0 w 698"/>
                <a:gd name="T7" fmla="*/ 0 h 180"/>
                <a:gd name="T8" fmla="*/ 0 w 698"/>
                <a:gd name="T9" fmla="*/ 0 h 180"/>
                <a:gd name="T10" fmla="*/ 0 w 698"/>
                <a:gd name="T11" fmla="*/ 0 h 180"/>
                <a:gd name="T12" fmla="*/ 0 w 698"/>
                <a:gd name="T13" fmla="*/ 0 h 180"/>
                <a:gd name="T14" fmla="*/ 0 w 698"/>
                <a:gd name="T15" fmla="*/ 0 h 180"/>
                <a:gd name="T16" fmla="*/ 0 w 698"/>
                <a:gd name="T17" fmla="*/ 0 h 180"/>
                <a:gd name="T18" fmla="*/ 0 w 698"/>
                <a:gd name="T19" fmla="*/ 0 h 180"/>
                <a:gd name="T20" fmla="*/ 0 w 698"/>
                <a:gd name="T21" fmla="*/ 0 h 180"/>
                <a:gd name="T22" fmla="*/ 0 w 698"/>
                <a:gd name="T23" fmla="*/ 0 h 180"/>
                <a:gd name="T24" fmla="*/ 0 w 698"/>
                <a:gd name="T25" fmla="*/ 0 h 180"/>
                <a:gd name="T26" fmla="*/ 0 w 698"/>
                <a:gd name="T27" fmla="*/ 0 h 180"/>
                <a:gd name="T28" fmla="*/ 0 w 698"/>
                <a:gd name="T29" fmla="*/ 0 h 180"/>
                <a:gd name="T30" fmla="*/ 0 w 698"/>
                <a:gd name="T31" fmla="*/ 0 h 180"/>
                <a:gd name="T32" fmla="*/ 0 w 698"/>
                <a:gd name="T33" fmla="*/ 0 h 180"/>
                <a:gd name="T34" fmla="*/ 0 w 698"/>
                <a:gd name="T35" fmla="*/ 0 h 180"/>
                <a:gd name="T36" fmla="*/ 0 w 698"/>
                <a:gd name="T37" fmla="*/ 0 h 180"/>
                <a:gd name="T38" fmla="*/ 0 w 698"/>
                <a:gd name="T39" fmla="*/ 0 h 180"/>
                <a:gd name="T40" fmla="*/ 0 w 698"/>
                <a:gd name="T41" fmla="*/ 0 h 180"/>
                <a:gd name="T42" fmla="*/ 0 w 698"/>
                <a:gd name="T43" fmla="*/ 0 h 180"/>
                <a:gd name="T44" fmla="*/ 0 w 698"/>
                <a:gd name="T45" fmla="*/ 0 h 180"/>
                <a:gd name="T46" fmla="*/ 0 w 698"/>
                <a:gd name="T47" fmla="*/ 0 h 180"/>
                <a:gd name="T48" fmla="*/ 0 w 698"/>
                <a:gd name="T49" fmla="*/ 0 h 180"/>
                <a:gd name="T50" fmla="*/ 0 w 698"/>
                <a:gd name="T51" fmla="*/ 0 h 180"/>
                <a:gd name="T52" fmla="*/ 0 w 698"/>
                <a:gd name="T53" fmla="*/ 0 h 180"/>
                <a:gd name="T54" fmla="*/ 0 w 698"/>
                <a:gd name="T55" fmla="*/ 0 h 180"/>
                <a:gd name="T56" fmla="*/ 0 w 698"/>
                <a:gd name="T57" fmla="*/ 0 h 1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8"/>
                <a:gd name="T88" fmla="*/ 0 h 180"/>
                <a:gd name="T89" fmla="*/ 698 w 698"/>
                <a:gd name="T90" fmla="*/ 180 h 18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8" h="180">
                  <a:moveTo>
                    <a:pt x="42" y="167"/>
                  </a:moveTo>
                  <a:lnTo>
                    <a:pt x="0" y="158"/>
                  </a:lnTo>
                  <a:lnTo>
                    <a:pt x="0" y="88"/>
                  </a:lnTo>
                  <a:lnTo>
                    <a:pt x="1" y="84"/>
                  </a:lnTo>
                  <a:lnTo>
                    <a:pt x="3" y="79"/>
                  </a:lnTo>
                  <a:lnTo>
                    <a:pt x="5" y="77"/>
                  </a:lnTo>
                  <a:lnTo>
                    <a:pt x="103" y="96"/>
                  </a:lnTo>
                  <a:lnTo>
                    <a:pt x="108" y="95"/>
                  </a:lnTo>
                  <a:lnTo>
                    <a:pt x="683" y="0"/>
                  </a:lnTo>
                  <a:lnTo>
                    <a:pt x="690" y="0"/>
                  </a:lnTo>
                  <a:lnTo>
                    <a:pt x="695" y="1"/>
                  </a:lnTo>
                  <a:lnTo>
                    <a:pt x="698" y="4"/>
                  </a:lnTo>
                  <a:lnTo>
                    <a:pt x="698" y="11"/>
                  </a:lnTo>
                  <a:lnTo>
                    <a:pt x="698" y="51"/>
                  </a:lnTo>
                  <a:lnTo>
                    <a:pt x="646" y="62"/>
                  </a:lnTo>
                  <a:lnTo>
                    <a:pt x="646" y="72"/>
                  </a:lnTo>
                  <a:lnTo>
                    <a:pt x="630" y="76"/>
                  </a:lnTo>
                  <a:lnTo>
                    <a:pt x="630" y="85"/>
                  </a:lnTo>
                  <a:lnTo>
                    <a:pt x="615" y="88"/>
                  </a:lnTo>
                  <a:lnTo>
                    <a:pt x="615" y="96"/>
                  </a:lnTo>
                  <a:lnTo>
                    <a:pt x="597" y="99"/>
                  </a:lnTo>
                  <a:lnTo>
                    <a:pt x="597" y="107"/>
                  </a:lnTo>
                  <a:lnTo>
                    <a:pt x="579" y="111"/>
                  </a:lnTo>
                  <a:lnTo>
                    <a:pt x="579" y="76"/>
                  </a:lnTo>
                  <a:lnTo>
                    <a:pt x="493" y="94"/>
                  </a:lnTo>
                  <a:lnTo>
                    <a:pt x="359" y="123"/>
                  </a:lnTo>
                  <a:lnTo>
                    <a:pt x="98" y="180"/>
                  </a:lnTo>
                  <a:lnTo>
                    <a:pt x="56" y="170"/>
                  </a:lnTo>
                  <a:lnTo>
                    <a:pt x="42" y="1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16" name="Freeform 84"/>
            <p:cNvSpPr>
              <a:spLocks/>
            </p:cNvSpPr>
            <p:nvPr/>
          </p:nvSpPr>
          <p:spPr bwMode="auto">
            <a:xfrm>
              <a:off x="1394" y="2052"/>
              <a:ext cx="2" cy="28"/>
            </a:xfrm>
            <a:custGeom>
              <a:avLst/>
              <a:gdLst>
                <a:gd name="T0" fmla="*/ 0 w 6"/>
                <a:gd name="T1" fmla="*/ 0 h 85"/>
                <a:gd name="T2" fmla="*/ 0 w 6"/>
                <a:gd name="T3" fmla="*/ 0 h 85"/>
                <a:gd name="T4" fmla="*/ 0 w 6"/>
                <a:gd name="T5" fmla="*/ 0 h 85"/>
                <a:gd name="T6" fmla="*/ 0 w 6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5"/>
                <a:gd name="T14" fmla="*/ 6 w 6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5">
                  <a:moveTo>
                    <a:pt x="0" y="85"/>
                  </a:moveTo>
                  <a:lnTo>
                    <a:pt x="0" y="12"/>
                  </a:lnTo>
                  <a:lnTo>
                    <a:pt x="2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17" name="Line 85"/>
            <p:cNvSpPr>
              <a:spLocks noChangeShapeType="1"/>
            </p:cNvSpPr>
            <p:nvPr/>
          </p:nvSpPr>
          <p:spPr bwMode="auto">
            <a:xfrm flipH="1">
              <a:off x="1393" y="1958"/>
              <a:ext cx="3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18" name="Line 86"/>
            <p:cNvSpPr>
              <a:spLocks noChangeShapeType="1"/>
            </p:cNvSpPr>
            <p:nvPr/>
          </p:nvSpPr>
          <p:spPr bwMode="auto">
            <a:xfrm flipV="1">
              <a:off x="1393" y="1860"/>
              <a:ext cx="3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19" name="Line 87"/>
            <p:cNvSpPr>
              <a:spLocks noChangeShapeType="1"/>
            </p:cNvSpPr>
            <p:nvPr/>
          </p:nvSpPr>
          <p:spPr bwMode="auto">
            <a:xfrm flipV="1">
              <a:off x="1393" y="1753"/>
              <a:ext cx="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20" name="Line 88"/>
            <p:cNvSpPr>
              <a:spLocks noChangeShapeType="1"/>
            </p:cNvSpPr>
            <p:nvPr/>
          </p:nvSpPr>
          <p:spPr bwMode="auto">
            <a:xfrm flipV="1">
              <a:off x="1344" y="1806"/>
              <a:ext cx="49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21" name="Line 89"/>
            <p:cNvSpPr>
              <a:spLocks noChangeShapeType="1"/>
            </p:cNvSpPr>
            <p:nvPr/>
          </p:nvSpPr>
          <p:spPr bwMode="auto">
            <a:xfrm>
              <a:off x="1393" y="1806"/>
              <a:ext cx="211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22" name="Freeform 90"/>
            <p:cNvSpPr>
              <a:spLocks/>
            </p:cNvSpPr>
            <p:nvPr/>
          </p:nvSpPr>
          <p:spPr bwMode="auto">
            <a:xfrm>
              <a:off x="1170" y="2076"/>
              <a:ext cx="210" cy="47"/>
            </a:xfrm>
            <a:custGeom>
              <a:avLst/>
              <a:gdLst>
                <a:gd name="T0" fmla="*/ 0 w 631"/>
                <a:gd name="T1" fmla="*/ 0 h 141"/>
                <a:gd name="T2" fmla="*/ 0 w 631"/>
                <a:gd name="T3" fmla="*/ 0 h 141"/>
                <a:gd name="T4" fmla="*/ 0 w 631"/>
                <a:gd name="T5" fmla="*/ 0 h 141"/>
                <a:gd name="T6" fmla="*/ 0 w 631"/>
                <a:gd name="T7" fmla="*/ 0 h 141"/>
                <a:gd name="T8" fmla="*/ 0 w 631"/>
                <a:gd name="T9" fmla="*/ 0 h 141"/>
                <a:gd name="T10" fmla="*/ 0 w 631"/>
                <a:gd name="T11" fmla="*/ 0 h 141"/>
                <a:gd name="T12" fmla="*/ 0 w 631"/>
                <a:gd name="T13" fmla="*/ 0 h 141"/>
                <a:gd name="T14" fmla="*/ 0 w 631"/>
                <a:gd name="T15" fmla="*/ 0 h 141"/>
                <a:gd name="T16" fmla="*/ 0 w 631"/>
                <a:gd name="T17" fmla="*/ 0 h 141"/>
                <a:gd name="T18" fmla="*/ 0 w 631"/>
                <a:gd name="T19" fmla="*/ 0 h 1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1"/>
                <a:gd name="T31" fmla="*/ 0 h 141"/>
                <a:gd name="T32" fmla="*/ 631 w 631"/>
                <a:gd name="T33" fmla="*/ 141 h 1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1" h="141">
                  <a:moveTo>
                    <a:pt x="617" y="0"/>
                  </a:moveTo>
                  <a:lnTo>
                    <a:pt x="257" y="78"/>
                  </a:lnTo>
                  <a:lnTo>
                    <a:pt x="242" y="82"/>
                  </a:lnTo>
                  <a:lnTo>
                    <a:pt x="202" y="90"/>
                  </a:lnTo>
                  <a:lnTo>
                    <a:pt x="26" y="128"/>
                  </a:lnTo>
                  <a:lnTo>
                    <a:pt x="0" y="134"/>
                  </a:lnTo>
                  <a:lnTo>
                    <a:pt x="15" y="141"/>
                  </a:lnTo>
                  <a:lnTo>
                    <a:pt x="187" y="103"/>
                  </a:lnTo>
                  <a:lnTo>
                    <a:pt x="631" y="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23" name="Line 91"/>
            <p:cNvSpPr>
              <a:spLocks noChangeShapeType="1"/>
            </p:cNvSpPr>
            <p:nvPr/>
          </p:nvSpPr>
          <p:spPr bwMode="auto">
            <a:xfrm>
              <a:off x="1398" y="2012"/>
              <a:ext cx="1" cy="4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24" name="Freeform 92"/>
            <p:cNvSpPr>
              <a:spLocks/>
            </p:cNvSpPr>
            <p:nvPr/>
          </p:nvSpPr>
          <p:spPr bwMode="auto">
            <a:xfrm>
              <a:off x="1482" y="2052"/>
              <a:ext cx="144" cy="39"/>
            </a:xfrm>
            <a:custGeom>
              <a:avLst/>
              <a:gdLst>
                <a:gd name="T0" fmla="*/ 0 w 433"/>
                <a:gd name="T1" fmla="*/ 0 h 117"/>
                <a:gd name="T2" fmla="*/ 0 w 433"/>
                <a:gd name="T3" fmla="*/ 0 h 117"/>
                <a:gd name="T4" fmla="*/ 0 w 433"/>
                <a:gd name="T5" fmla="*/ 0 h 117"/>
                <a:gd name="T6" fmla="*/ 0 w 433"/>
                <a:gd name="T7" fmla="*/ 0 h 117"/>
                <a:gd name="T8" fmla="*/ 0 w 433"/>
                <a:gd name="T9" fmla="*/ 0 h 117"/>
                <a:gd name="T10" fmla="*/ 0 w 433"/>
                <a:gd name="T11" fmla="*/ 0 h 117"/>
                <a:gd name="T12" fmla="*/ 0 w 433"/>
                <a:gd name="T13" fmla="*/ 0 h 117"/>
                <a:gd name="T14" fmla="*/ 0 w 433"/>
                <a:gd name="T15" fmla="*/ 0 h 1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3"/>
                <a:gd name="T25" fmla="*/ 0 h 117"/>
                <a:gd name="T26" fmla="*/ 433 w 433"/>
                <a:gd name="T27" fmla="*/ 117 h 1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3" h="117">
                  <a:moveTo>
                    <a:pt x="433" y="61"/>
                  </a:moveTo>
                  <a:lnTo>
                    <a:pt x="268" y="117"/>
                  </a:lnTo>
                  <a:lnTo>
                    <a:pt x="0" y="29"/>
                  </a:lnTo>
                  <a:lnTo>
                    <a:pt x="133" y="0"/>
                  </a:lnTo>
                  <a:lnTo>
                    <a:pt x="220" y="17"/>
                  </a:lnTo>
                  <a:lnTo>
                    <a:pt x="344" y="43"/>
                  </a:lnTo>
                  <a:lnTo>
                    <a:pt x="353" y="45"/>
                  </a:lnTo>
                  <a:lnTo>
                    <a:pt x="433" y="6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25" name="Freeform 93"/>
            <p:cNvSpPr>
              <a:spLocks/>
            </p:cNvSpPr>
            <p:nvPr/>
          </p:nvSpPr>
          <p:spPr bwMode="auto">
            <a:xfrm>
              <a:off x="1555" y="2053"/>
              <a:ext cx="41" cy="12"/>
            </a:xfrm>
            <a:custGeom>
              <a:avLst/>
              <a:gdLst>
                <a:gd name="T0" fmla="*/ 0 w 124"/>
                <a:gd name="T1" fmla="*/ 0 h 36"/>
                <a:gd name="T2" fmla="*/ 0 w 124"/>
                <a:gd name="T3" fmla="*/ 0 h 36"/>
                <a:gd name="T4" fmla="*/ 0 w 124"/>
                <a:gd name="T5" fmla="*/ 0 h 36"/>
                <a:gd name="T6" fmla="*/ 0 w 124"/>
                <a:gd name="T7" fmla="*/ 0 h 36"/>
                <a:gd name="T8" fmla="*/ 0 w 124"/>
                <a:gd name="T9" fmla="*/ 0 h 36"/>
                <a:gd name="T10" fmla="*/ 0 w 124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36"/>
                <a:gd name="T20" fmla="*/ 124 w 12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36">
                  <a:moveTo>
                    <a:pt x="0" y="12"/>
                  </a:moveTo>
                  <a:lnTo>
                    <a:pt x="18" y="7"/>
                  </a:lnTo>
                  <a:lnTo>
                    <a:pt x="18" y="0"/>
                  </a:lnTo>
                  <a:lnTo>
                    <a:pt x="124" y="18"/>
                  </a:lnTo>
                  <a:lnTo>
                    <a:pt x="124" y="3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26" name="Freeform 94"/>
            <p:cNvSpPr>
              <a:spLocks/>
            </p:cNvSpPr>
            <p:nvPr/>
          </p:nvSpPr>
          <p:spPr bwMode="auto">
            <a:xfrm>
              <a:off x="1561" y="2049"/>
              <a:ext cx="35" cy="10"/>
            </a:xfrm>
            <a:custGeom>
              <a:avLst/>
              <a:gdLst>
                <a:gd name="T0" fmla="*/ 0 w 105"/>
                <a:gd name="T1" fmla="*/ 0 h 30"/>
                <a:gd name="T2" fmla="*/ 0 w 105"/>
                <a:gd name="T3" fmla="*/ 0 h 30"/>
                <a:gd name="T4" fmla="*/ 0 w 105"/>
                <a:gd name="T5" fmla="*/ 0 h 30"/>
                <a:gd name="T6" fmla="*/ 0 w 105"/>
                <a:gd name="T7" fmla="*/ 0 h 30"/>
                <a:gd name="T8" fmla="*/ 0 w 105"/>
                <a:gd name="T9" fmla="*/ 0 h 30"/>
                <a:gd name="T10" fmla="*/ 0 w 105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"/>
                <a:gd name="T19" fmla="*/ 0 h 30"/>
                <a:gd name="T20" fmla="*/ 105 w 105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" h="30">
                  <a:moveTo>
                    <a:pt x="17" y="0"/>
                  </a:moveTo>
                  <a:lnTo>
                    <a:pt x="17" y="8"/>
                  </a:lnTo>
                  <a:lnTo>
                    <a:pt x="0" y="12"/>
                  </a:lnTo>
                  <a:lnTo>
                    <a:pt x="105" y="30"/>
                  </a:lnTo>
                  <a:lnTo>
                    <a:pt x="105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27" name="Freeform 95"/>
            <p:cNvSpPr>
              <a:spLocks/>
            </p:cNvSpPr>
            <p:nvPr/>
          </p:nvSpPr>
          <p:spPr bwMode="auto">
            <a:xfrm>
              <a:off x="1567" y="2045"/>
              <a:ext cx="29" cy="10"/>
            </a:xfrm>
            <a:custGeom>
              <a:avLst/>
              <a:gdLst>
                <a:gd name="T0" fmla="*/ 0 w 89"/>
                <a:gd name="T1" fmla="*/ 0 h 28"/>
                <a:gd name="T2" fmla="*/ 0 w 89"/>
                <a:gd name="T3" fmla="*/ 0 h 28"/>
                <a:gd name="T4" fmla="*/ 0 w 89"/>
                <a:gd name="T5" fmla="*/ 0 h 28"/>
                <a:gd name="T6" fmla="*/ 0 w 89"/>
                <a:gd name="T7" fmla="*/ 0 h 28"/>
                <a:gd name="T8" fmla="*/ 0 w 89"/>
                <a:gd name="T9" fmla="*/ 0 h 28"/>
                <a:gd name="T10" fmla="*/ 0 w 89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28"/>
                <a:gd name="T20" fmla="*/ 89 w 89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28">
                  <a:moveTo>
                    <a:pt x="16" y="0"/>
                  </a:moveTo>
                  <a:lnTo>
                    <a:pt x="89" y="13"/>
                  </a:lnTo>
                  <a:lnTo>
                    <a:pt x="89" y="28"/>
                  </a:lnTo>
                  <a:lnTo>
                    <a:pt x="0" y="12"/>
                  </a:lnTo>
                  <a:lnTo>
                    <a:pt x="16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28" name="Freeform 96"/>
            <p:cNvSpPr>
              <a:spLocks/>
            </p:cNvSpPr>
            <p:nvPr/>
          </p:nvSpPr>
          <p:spPr bwMode="auto">
            <a:xfrm>
              <a:off x="1572" y="2041"/>
              <a:ext cx="26" cy="9"/>
            </a:xfrm>
            <a:custGeom>
              <a:avLst/>
              <a:gdLst>
                <a:gd name="T0" fmla="*/ 0 w 79"/>
                <a:gd name="T1" fmla="*/ 0 h 26"/>
                <a:gd name="T2" fmla="*/ 0 w 79"/>
                <a:gd name="T3" fmla="*/ 0 h 26"/>
                <a:gd name="T4" fmla="*/ 0 w 79"/>
                <a:gd name="T5" fmla="*/ 0 h 26"/>
                <a:gd name="T6" fmla="*/ 0 w 79"/>
                <a:gd name="T7" fmla="*/ 0 h 26"/>
                <a:gd name="T8" fmla="*/ 0 w 79"/>
                <a:gd name="T9" fmla="*/ 0 h 26"/>
                <a:gd name="T10" fmla="*/ 0 w 79"/>
                <a:gd name="T11" fmla="*/ 0 h 26"/>
                <a:gd name="T12" fmla="*/ 0 w 79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26"/>
                <a:gd name="T23" fmla="*/ 79 w 79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26">
                  <a:moveTo>
                    <a:pt x="73" y="26"/>
                  </a:moveTo>
                  <a:lnTo>
                    <a:pt x="0" y="14"/>
                  </a:lnTo>
                  <a:lnTo>
                    <a:pt x="17" y="10"/>
                  </a:lnTo>
                  <a:lnTo>
                    <a:pt x="17" y="0"/>
                  </a:lnTo>
                  <a:lnTo>
                    <a:pt x="79" y="11"/>
                  </a:lnTo>
                  <a:lnTo>
                    <a:pt x="73" y="19"/>
                  </a:lnTo>
                  <a:lnTo>
                    <a:pt x="73" y="26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29" name="Freeform 97"/>
            <p:cNvSpPr>
              <a:spLocks/>
            </p:cNvSpPr>
            <p:nvPr/>
          </p:nvSpPr>
          <p:spPr bwMode="auto">
            <a:xfrm>
              <a:off x="1577" y="2024"/>
              <a:ext cx="35" cy="20"/>
            </a:xfrm>
            <a:custGeom>
              <a:avLst/>
              <a:gdLst>
                <a:gd name="T0" fmla="*/ 0 w 105"/>
                <a:gd name="T1" fmla="*/ 0 h 61"/>
                <a:gd name="T2" fmla="*/ 0 w 105"/>
                <a:gd name="T3" fmla="*/ 0 h 61"/>
                <a:gd name="T4" fmla="*/ 0 w 105"/>
                <a:gd name="T5" fmla="*/ 0 h 61"/>
                <a:gd name="T6" fmla="*/ 0 w 105"/>
                <a:gd name="T7" fmla="*/ 0 h 61"/>
                <a:gd name="T8" fmla="*/ 0 w 105"/>
                <a:gd name="T9" fmla="*/ 0 h 61"/>
                <a:gd name="T10" fmla="*/ 0 w 105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"/>
                <a:gd name="T19" fmla="*/ 0 h 61"/>
                <a:gd name="T20" fmla="*/ 105 w 105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" h="61">
                  <a:moveTo>
                    <a:pt x="52" y="0"/>
                  </a:moveTo>
                  <a:lnTo>
                    <a:pt x="52" y="40"/>
                  </a:lnTo>
                  <a:lnTo>
                    <a:pt x="0" y="50"/>
                  </a:lnTo>
                  <a:lnTo>
                    <a:pt x="63" y="61"/>
                  </a:lnTo>
                  <a:lnTo>
                    <a:pt x="105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30" name="Freeform 98"/>
            <p:cNvSpPr>
              <a:spLocks/>
            </p:cNvSpPr>
            <p:nvPr/>
          </p:nvSpPr>
          <p:spPr bwMode="auto">
            <a:xfrm>
              <a:off x="1596" y="2017"/>
              <a:ext cx="49" cy="50"/>
            </a:xfrm>
            <a:custGeom>
              <a:avLst/>
              <a:gdLst>
                <a:gd name="T0" fmla="*/ 0 w 147"/>
                <a:gd name="T1" fmla="*/ 0 h 148"/>
                <a:gd name="T2" fmla="*/ 0 w 147"/>
                <a:gd name="T3" fmla="*/ 0 h 148"/>
                <a:gd name="T4" fmla="*/ 0 w 147"/>
                <a:gd name="T5" fmla="*/ 0 h 148"/>
                <a:gd name="T6" fmla="*/ 0 w 147"/>
                <a:gd name="T7" fmla="*/ 0 h 148"/>
                <a:gd name="T8" fmla="*/ 0 w 147"/>
                <a:gd name="T9" fmla="*/ 0 h 148"/>
                <a:gd name="T10" fmla="*/ 0 w 147"/>
                <a:gd name="T11" fmla="*/ 0 h 148"/>
                <a:gd name="T12" fmla="*/ 0 w 147"/>
                <a:gd name="T13" fmla="*/ 0 h 148"/>
                <a:gd name="T14" fmla="*/ 0 w 147"/>
                <a:gd name="T15" fmla="*/ 0 h 148"/>
                <a:gd name="T16" fmla="*/ 0 w 147"/>
                <a:gd name="T17" fmla="*/ 0 h 148"/>
                <a:gd name="T18" fmla="*/ 0 w 147"/>
                <a:gd name="T19" fmla="*/ 0 h 148"/>
                <a:gd name="T20" fmla="*/ 0 w 147"/>
                <a:gd name="T21" fmla="*/ 0 h 148"/>
                <a:gd name="T22" fmla="*/ 0 w 147"/>
                <a:gd name="T23" fmla="*/ 0 h 148"/>
                <a:gd name="T24" fmla="*/ 0 w 147"/>
                <a:gd name="T25" fmla="*/ 0 h 148"/>
                <a:gd name="T26" fmla="*/ 0 w 147"/>
                <a:gd name="T27" fmla="*/ 0 h 1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7"/>
                <a:gd name="T43" fmla="*/ 0 h 148"/>
                <a:gd name="T44" fmla="*/ 147 w 147"/>
                <a:gd name="T45" fmla="*/ 148 h 1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7" h="148">
                  <a:moveTo>
                    <a:pt x="147" y="0"/>
                  </a:moveTo>
                  <a:lnTo>
                    <a:pt x="69" y="16"/>
                  </a:lnTo>
                  <a:lnTo>
                    <a:pt x="10" y="89"/>
                  </a:lnTo>
                  <a:lnTo>
                    <a:pt x="10" y="148"/>
                  </a:lnTo>
                  <a:lnTo>
                    <a:pt x="0" y="146"/>
                  </a:lnTo>
                  <a:lnTo>
                    <a:pt x="0" y="127"/>
                  </a:lnTo>
                  <a:lnTo>
                    <a:pt x="0" y="112"/>
                  </a:lnTo>
                  <a:lnTo>
                    <a:pt x="0" y="97"/>
                  </a:lnTo>
                  <a:lnTo>
                    <a:pt x="0" y="89"/>
                  </a:lnTo>
                  <a:lnTo>
                    <a:pt x="6" y="82"/>
                  </a:lnTo>
                  <a:lnTo>
                    <a:pt x="48" y="27"/>
                  </a:lnTo>
                  <a:lnTo>
                    <a:pt x="60" y="12"/>
                  </a:lnTo>
                  <a:lnTo>
                    <a:pt x="124" y="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31" name="Freeform 99"/>
            <p:cNvSpPr>
              <a:spLocks/>
            </p:cNvSpPr>
            <p:nvPr/>
          </p:nvSpPr>
          <p:spPr bwMode="auto">
            <a:xfrm>
              <a:off x="1620" y="2034"/>
              <a:ext cx="30" cy="21"/>
            </a:xfrm>
            <a:custGeom>
              <a:avLst/>
              <a:gdLst>
                <a:gd name="T0" fmla="*/ 0 w 89"/>
                <a:gd name="T1" fmla="*/ 0 h 61"/>
                <a:gd name="T2" fmla="*/ 0 w 89"/>
                <a:gd name="T3" fmla="*/ 0 h 61"/>
                <a:gd name="T4" fmla="*/ 0 w 89"/>
                <a:gd name="T5" fmla="*/ 0 h 61"/>
                <a:gd name="T6" fmla="*/ 0 w 89"/>
                <a:gd name="T7" fmla="*/ 0 h 61"/>
                <a:gd name="T8" fmla="*/ 0 w 89"/>
                <a:gd name="T9" fmla="*/ 0 h 61"/>
                <a:gd name="T10" fmla="*/ 0 w 89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89" y="0"/>
                  </a:moveTo>
                  <a:lnTo>
                    <a:pt x="25" y="19"/>
                  </a:lnTo>
                  <a:lnTo>
                    <a:pt x="0" y="50"/>
                  </a:lnTo>
                  <a:lnTo>
                    <a:pt x="46" y="61"/>
                  </a:lnTo>
                  <a:lnTo>
                    <a:pt x="89" y="6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32" name="Rectangle 100"/>
            <p:cNvSpPr>
              <a:spLocks noChangeArrowheads="1"/>
            </p:cNvSpPr>
            <p:nvPr/>
          </p:nvSpPr>
          <p:spPr bwMode="auto">
            <a:xfrm>
              <a:off x="1637" y="1956"/>
              <a:ext cx="8" cy="6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533" name="Freeform 101"/>
            <p:cNvSpPr>
              <a:spLocks/>
            </p:cNvSpPr>
            <p:nvPr/>
          </p:nvSpPr>
          <p:spPr bwMode="auto">
            <a:xfrm>
              <a:off x="1650" y="1784"/>
              <a:ext cx="38" cy="271"/>
            </a:xfrm>
            <a:custGeom>
              <a:avLst/>
              <a:gdLst>
                <a:gd name="T0" fmla="*/ 0 w 113"/>
                <a:gd name="T1" fmla="*/ 0 h 813"/>
                <a:gd name="T2" fmla="*/ 0 w 113"/>
                <a:gd name="T3" fmla="*/ 0 h 813"/>
                <a:gd name="T4" fmla="*/ 0 w 113"/>
                <a:gd name="T5" fmla="*/ 0 h 813"/>
                <a:gd name="T6" fmla="*/ 0 w 113"/>
                <a:gd name="T7" fmla="*/ 0 h 813"/>
                <a:gd name="T8" fmla="*/ 0 w 113"/>
                <a:gd name="T9" fmla="*/ 0 h 813"/>
                <a:gd name="T10" fmla="*/ 0 w 113"/>
                <a:gd name="T11" fmla="*/ 0 h 813"/>
                <a:gd name="T12" fmla="*/ 0 w 113"/>
                <a:gd name="T13" fmla="*/ 0 h 8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813"/>
                <a:gd name="T23" fmla="*/ 113 w 113"/>
                <a:gd name="T24" fmla="*/ 813 h 8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813">
                  <a:moveTo>
                    <a:pt x="0" y="0"/>
                  </a:moveTo>
                  <a:lnTo>
                    <a:pt x="0" y="753"/>
                  </a:lnTo>
                  <a:lnTo>
                    <a:pt x="0" y="813"/>
                  </a:lnTo>
                  <a:lnTo>
                    <a:pt x="113" y="779"/>
                  </a:lnTo>
                  <a:lnTo>
                    <a:pt x="113" y="745"/>
                  </a:lnTo>
                  <a:lnTo>
                    <a:pt x="113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34" name="Rectangle 102"/>
            <p:cNvSpPr>
              <a:spLocks noChangeArrowheads="1"/>
            </p:cNvSpPr>
            <p:nvPr/>
          </p:nvSpPr>
          <p:spPr bwMode="auto">
            <a:xfrm>
              <a:off x="1637" y="1789"/>
              <a:ext cx="8" cy="4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535" name="Rectangle 103"/>
            <p:cNvSpPr>
              <a:spLocks noChangeArrowheads="1"/>
            </p:cNvSpPr>
            <p:nvPr/>
          </p:nvSpPr>
          <p:spPr bwMode="auto">
            <a:xfrm>
              <a:off x="1637" y="1836"/>
              <a:ext cx="8" cy="6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536" name="Rectangle 104"/>
            <p:cNvSpPr>
              <a:spLocks noChangeArrowheads="1"/>
            </p:cNvSpPr>
            <p:nvPr/>
          </p:nvSpPr>
          <p:spPr bwMode="auto">
            <a:xfrm>
              <a:off x="1637" y="1906"/>
              <a:ext cx="8" cy="4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537" name="Line 105"/>
            <p:cNvSpPr>
              <a:spLocks noChangeShapeType="1"/>
            </p:cNvSpPr>
            <p:nvPr/>
          </p:nvSpPr>
          <p:spPr bwMode="auto">
            <a:xfrm>
              <a:off x="1398" y="1809"/>
              <a:ext cx="1" cy="5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38" name="Line 106"/>
            <p:cNvSpPr>
              <a:spLocks noChangeShapeType="1"/>
            </p:cNvSpPr>
            <p:nvPr/>
          </p:nvSpPr>
          <p:spPr bwMode="auto">
            <a:xfrm flipV="1">
              <a:off x="1398" y="1909"/>
              <a:ext cx="1" cy="49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39" name="Freeform 107"/>
            <p:cNvSpPr>
              <a:spLocks/>
            </p:cNvSpPr>
            <p:nvPr/>
          </p:nvSpPr>
          <p:spPr bwMode="auto">
            <a:xfrm>
              <a:off x="1251" y="1736"/>
              <a:ext cx="5" cy="367"/>
            </a:xfrm>
            <a:custGeom>
              <a:avLst/>
              <a:gdLst>
                <a:gd name="T0" fmla="*/ 0 w 14"/>
                <a:gd name="T1" fmla="*/ 0 h 1102"/>
                <a:gd name="T2" fmla="*/ 0 w 14"/>
                <a:gd name="T3" fmla="*/ 0 h 1102"/>
                <a:gd name="T4" fmla="*/ 0 w 14"/>
                <a:gd name="T5" fmla="*/ 0 h 1102"/>
                <a:gd name="T6" fmla="*/ 0 w 14"/>
                <a:gd name="T7" fmla="*/ 0 h 1102"/>
                <a:gd name="T8" fmla="*/ 0 w 14"/>
                <a:gd name="T9" fmla="*/ 0 h 1102"/>
                <a:gd name="T10" fmla="*/ 0 w 14"/>
                <a:gd name="T11" fmla="*/ 0 h 1102"/>
                <a:gd name="T12" fmla="*/ 0 w 14"/>
                <a:gd name="T13" fmla="*/ 0 h 1102"/>
                <a:gd name="T14" fmla="*/ 0 w 14"/>
                <a:gd name="T15" fmla="*/ 0 h 1102"/>
                <a:gd name="T16" fmla="*/ 0 w 14"/>
                <a:gd name="T17" fmla="*/ 0 h 1102"/>
                <a:gd name="T18" fmla="*/ 0 w 14"/>
                <a:gd name="T19" fmla="*/ 0 h 1102"/>
                <a:gd name="T20" fmla="*/ 0 w 14"/>
                <a:gd name="T21" fmla="*/ 0 h 1102"/>
                <a:gd name="T22" fmla="*/ 0 w 14"/>
                <a:gd name="T23" fmla="*/ 0 h 1102"/>
                <a:gd name="T24" fmla="*/ 0 w 14"/>
                <a:gd name="T25" fmla="*/ 0 h 1102"/>
                <a:gd name="T26" fmla="*/ 0 w 14"/>
                <a:gd name="T27" fmla="*/ 0 h 1102"/>
                <a:gd name="T28" fmla="*/ 0 w 14"/>
                <a:gd name="T29" fmla="*/ 0 h 11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1102"/>
                <a:gd name="T47" fmla="*/ 14 w 14"/>
                <a:gd name="T48" fmla="*/ 1102 h 110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1102">
                  <a:moveTo>
                    <a:pt x="14" y="0"/>
                  </a:moveTo>
                  <a:lnTo>
                    <a:pt x="14" y="1098"/>
                  </a:lnTo>
                  <a:lnTo>
                    <a:pt x="0" y="1102"/>
                  </a:lnTo>
                  <a:lnTo>
                    <a:pt x="0" y="1034"/>
                  </a:lnTo>
                  <a:lnTo>
                    <a:pt x="0" y="945"/>
                  </a:lnTo>
                  <a:lnTo>
                    <a:pt x="0" y="836"/>
                  </a:lnTo>
                  <a:lnTo>
                    <a:pt x="0" y="674"/>
                  </a:lnTo>
                  <a:lnTo>
                    <a:pt x="0" y="531"/>
                  </a:lnTo>
                  <a:lnTo>
                    <a:pt x="0" y="390"/>
                  </a:lnTo>
                  <a:lnTo>
                    <a:pt x="0" y="231"/>
                  </a:lnTo>
                  <a:lnTo>
                    <a:pt x="0" y="224"/>
                  </a:lnTo>
                  <a:lnTo>
                    <a:pt x="0" y="91"/>
                  </a:lnTo>
                  <a:lnTo>
                    <a:pt x="0" y="4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540" name="Freeform 108"/>
            <p:cNvSpPr>
              <a:spLocks/>
            </p:cNvSpPr>
            <p:nvPr/>
          </p:nvSpPr>
          <p:spPr bwMode="auto">
            <a:xfrm>
              <a:off x="1728" y="1841"/>
              <a:ext cx="329" cy="181"/>
            </a:xfrm>
            <a:custGeom>
              <a:avLst/>
              <a:gdLst>
                <a:gd name="T0" fmla="*/ 0 w 987"/>
                <a:gd name="T1" fmla="*/ 0 h 544"/>
                <a:gd name="T2" fmla="*/ 0 w 987"/>
                <a:gd name="T3" fmla="*/ 0 h 544"/>
                <a:gd name="T4" fmla="*/ 0 w 987"/>
                <a:gd name="T5" fmla="*/ 0 h 544"/>
                <a:gd name="T6" fmla="*/ 0 w 987"/>
                <a:gd name="T7" fmla="*/ 0 h 544"/>
                <a:gd name="T8" fmla="*/ 0 w 987"/>
                <a:gd name="T9" fmla="*/ 0 h 544"/>
                <a:gd name="T10" fmla="*/ 0 w 987"/>
                <a:gd name="T11" fmla="*/ 0 h 544"/>
                <a:gd name="T12" fmla="*/ 0 w 987"/>
                <a:gd name="T13" fmla="*/ 0 h 544"/>
                <a:gd name="T14" fmla="*/ 0 w 987"/>
                <a:gd name="T15" fmla="*/ 0 h 5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7"/>
                <a:gd name="T25" fmla="*/ 0 h 544"/>
                <a:gd name="T26" fmla="*/ 987 w 987"/>
                <a:gd name="T27" fmla="*/ 544 h 5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7" h="544">
                  <a:moveTo>
                    <a:pt x="987" y="128"/>
                  </a:moveTo>
                  <a:lnTo>
                    <a:pt x="722" y="128"/>
                  </a:lnTo>
                  <a:lnTo>
                    <a:pt x="722" y="0"/>
                  </a:lnTo>
                  <a:lnTo>
                    <a:pt x="0" y="272"/>
                  </a:lnTo>
                  <a:lnTo>
                    <a:pt x="722" y="544"/>
                  </a:lnTo>
                  <a:lnTo>
                    <a:pt x="722" y="417"/>
                  </a:lnTo>
                  <a:lnTo>
                    <a:pt x="987" y="417"/>
                  </a:lnTo>
                  <a:lnTo>
                    <a:pt x="987" y="1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541" name="Rectangle 109"/>
            <p:cNvSpPr>
              <a:spLocks noChangeArrowheads="1"/>
            </p:cNvSpPr>
            <p:nvPr/>
          </p:nvSpPr>
          <p:spPr bwMode="auto">
            <a:xfrm>
              <a:off x="1056" y="2170"/>
              <a:ext cx="71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900" b="1">
                  <a:solidFill>
                    <a:srgbClr val="000000"/>
                  </a:solidFill>
                  <a:cs typeface="Arial" pitchFamily="34" charset="0"/>
                </a:rPr>
                <a:t>INFRAESTRUCTURA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585262" name="Freeform 110"/>
          <p:cNvSpPr>
            <a:spLocks/>
          </p:cNvSpPr>
          <p:nvPr/>
        </p:nvSpPr>
        <p:spPr bwMode="auto">
          <a:xfrm>
            <a:off x="7116763" y="4127500"/>
            <a:ext cx="522287" cy="288925"/>
          </a:xfrm>
          <a:custGeom>
            <a:avLst/>
            <a:gdLst>
              <a:gd name="T0" fmla="*/ 2147483646 w 987"/>
              <a:gd name="T1" fmla="*/ 2147483646 h 544"/>
              <a:gd name="T2" fmla="*/ 2147483646 w 987"/>
              <a:gd name="T3" fmla="*/ 2147483646 h 544"/>
              <a:gd name="T4" fmla="*/ 2147483646 w 987"/>
              <a:gd name="T5" fmla="*/ 0 h 544"/>
              <a:gd name="T6" fmla="*/ 0 w 987"/>
              <a:gd name="T7" fmla="*/ 2147483646 h 544"/>
              <a:gd name="T8" fmla="*/ 2147483646 w 987"/>
              <a:gd name="T9" fmla="*/ 2147483646 h 544"/>
              <a:gd name="T10" fmla="*/ 2147483646 w 987"/>
              <a:gd name="T11" fmla="*/ 2147483646 h 544"/>
              <a:gd name="T12" fmla="*/ 2147483646 w 987"/>
              <a:gd name="T13" fmla="*/ 2147483646 h 544"/>
              <a:gd name="T14" fmla="*/ 2147483646 w 987"/>
              <a:gd name="T15" fmla="*/ 2147483646 h 5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87"/>
              <a:gd name="T25" fmla="*/ 0 h 544"/>
              <a:gd name="T26" fmla="*/ 987 w 987"/>
              <a:gd name="T27" fmla="*/ 544 h 5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87" h="544">
                <a:moveTo>
                  <a:pt x="987" y="128"/>
                </a:moveTo>
                <a:lnTo>
                  <a:pt x="722" y="128"/>
                </a:lnTo>
                <a:lnTo>
                  <a:pt x="722" y="0"/>
                </a:lnTo>
                <a:lnTo>
                  <a:pt x="0" y="272"/>
                </a:lnTo>
                <a:lnTo>
                  <a:pt x="722" y="544"/>
                </a:lnTo>
                <a:lnTo>
                  <a:pt x="722" y="417"/>
                </a:lnTo>
                <a:lnTo>
                  <a:pt x="987" y="417"/>
                </a:lnTo>
                <a:lnTo>
                  <a:pt x="987" y="128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grpSp>
        <p:nvGrpSpPr>
          <p:cNvPr id="5" name="Group 111"/>
          <p:cNvGrpSpPr>
            <a:grpSpLocks/>
          </p:cNvGrpSpPr>
          <p:nvPr/>
        </p:nvGrpSpPr>
        <p:grpSpPr bwMode="auto">
          <a:xfrm>
            <a:off x="3851275" y="3933825"/>
            <a:ext cx="3144838" cy="628650"/>
            <a:chOff x="2426" y="2478"/>
            <a:chExt cx="1981" cy="396"/>
          </a:xfrm>
        </p:grpSpPr>
        <p:sp>
          <p:nvSpPr>
            <p:cNvPr id="252415" name="Freeform 112"/>
            <p:cNvSpPr>
              <a:spLocks/>
            </p:cNvSpPr>
            <p:nvPr/>
          </p:nvSpPr>
          <p:spPr bwMode="auto">
            <a:xfrm>
              <a:off x="2589" y="2536"/>
              <a:ext cx="74" cy="85"/>
            </a:xfrm>
            <a:custGeom>
              <a:avLst/>
              <a:gdLst>
                <a:gd name="T0" fmla="*/ 0 w 224"/>
                <a:gd name="T1" fmla="*/ 0 h 257"/>
                <a:gd name="T2" fmla="*/ 0 w 224"/>
                <a:gd name="T3" fmla="*/ 0 h 257"/>
                <a:gd name="T4" fmla="*/ 0 w 224"/>
                <a:gd name="T5" fmla="*/ 0 h 257"/>
                <a:gd name="T6" fmla="*/ 0 w 224"/>
                <a:gd name="T7" fmla="*/ 0 h 257"/>
                <a:gd name="T8" fmla="*/ 0 w 224"/>
                <a:gd name="T9" fmla="*/ 0 h 257"/>
                <a:gd name="T10" fmla="*/ 0 w 224"/>
                <a:gd name="T11" fmla="*/ 0 h 257"/>
                <a:gd name="T12" fmla="*/ 0 w 224"/>
                <a:gd name="T13" fmla="*/ 0 h 257"/>
                <a:gd name="T14" fmla="*/ 0 w 224"/>
                <a:gd name="T15" fmla="*/ 0 h 257"/>
                <a:gd name="T16" fmla="*/ 0 w 224"/>
                <a:gd name="T17" fmla="*/ 0 h 257"/>
                <a:gd name="T18" fmla="*/ 0 w 224"/>
                <a:gd name="T19" fmla="*/ 0 h 257"/>
                <a:gd name="T20" fmla="*/ 0 w 224"/>
                <a:gd name="T21" fmla="*/ 0 h 257"/>
                <a:gd name="T22" fmla="*/ 0 w 224"/>
                <a:gd name="T23" fmla="*/ 0 h 257"/>
                <a:gd name="T24" fmla="*/ 0 w 224"/>
                <a:gd name="T25" fmla="*/ 0 h 257"/>
                <a:gd name="T26" fmla="*/ 0 w 224"/>
                <a:gd name="T27" fmla="*/ 0 h 257"/>
                <a:gd name="T28" fmla="*/ 0 w 224"/>
                <a:gd name="T29" fmla="*/ 0 h 257"/>
                <a:gd name="T30" fmla="*/ 0 w 224"/>
                <a:gd name="T31" fmla="*/ 0 h 257"/>
                <a:gd name="T32" fmla="*/ 0 w 224"/>
                <a:gd name="T33" fmla="*/ 0 h 2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4"/>
                <a:gd name="T52" fmla="*/ 0 h 257"/>
                <a:gd name="T53" fmla="*/ 224 w 224"/>
                <a:gd name="T54" fmla="*/ 257 h 2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4" h="257">
                  <a:moveTo>
                    <a:pt x="224" y="128"/>
                  </a:moveTo>
                  <a:lnTo>
                    <a:pt x="215" y="79"/>
                  </a:lnTo>
                  <a:lnTo>
                    <a:pt x="191" y="37"/>
                  </a:lnTo>
                  <a:lnTo>
                    <a:pt x="156" y="10"/>
                  </a:lnTo>
                  <a:lnTo>
                    <a:pt x="112" y="0"/>
                  </a:lnTo>
                  <a:lnTo>
                    <a:pt x="69" y="10"/>
                  </a:lnTo>
                  <a:lnTo>
                    <a:pt x="33" y="37"/>
                  </a:lnTo>
                  <a:lnTo>
                    <a:pt x="9" y="79"/>
                  </a:lnTo>
                  <a:lnTo>
                    <a:pt x="0" y="128"/>
                  </a:lnTo>
                  <a:lnTo>
                    <a:pt x="9" y="178"/>
                  </a:lnTo>
                  <a:lnTo>
                    <a:pt x="33" y="218"/>
                  </a:lnTo>
                  <a:lnTo>
                    <a:pt x="69" y="247"/>
                  </a:lnTo>
                  <a:lnTo>
                    <a:pt x="112" y="257"/>
                  </a:lnTo>
                  <a:lnTo>
                    <a:pt x="156" y="247"/>
                  </a:lnTo>
                  <a:lnTo>
                    <a:pt x="191" y="218"/>
                  </a:lnTo>
                  <a:lnTo>
                    <a:pt x="215" y="178"/>
                  </a:lnTo>
                  <a:lnTo>
                    <a:pt x="224" y="12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16" name="Line 113"/>
            <p:cNvSpPr>
              <a:spLocks noChangeShapeType="1"/>
            </p:cNvSpPr>
            <p:nvPr/>
          </p:nvSpPr>
          <p:spPr bwMode="auto">
            <a:xfrm>
              <a:off x="2589" y="2577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7" name="Line 114"/>
            <p:cNvSpPr>
              <a:spLocks noChangeShapeType="1"/>
            </p:cNvSpPr>
            <p:nvPr/>
          </p:nvSpPr>
          <p:spPr bwMode="auto">
            <a:xfrm flipV="1">
              <a:off x="2626" y="2545"/>
              <a:ext cx="24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8" name="Line 115"/>
            <p:cNvSpPr>
              <a:spLocks noChangeShapeType="1"/>
            </p:cNvSpPr>
            <p:nvPr/>
          </p:nvSpPr>
          <p:spPr bwMode="auto">
            <a:xfrm>
              <a:off x="2627" y="2577"/>
              <a:ext cx="20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9" name="Line 116"/>
            <p:cNvSpPr>
              <a:spLocks noChangeShapeType="1"/>
            </p:cNvSpPr>
            <p:nvPr/>
          </p:nvSpPr>
          <p:spPr bwMode="auto">
            <a:xfrm flipV="1">
              <a:off x="2627" y="2574"/>
              <a:ext cx="35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20" name="Rectangle 117"/>
            <p:cNvSpPr>
              <a:spLocks noChangeArrowheads="1"/>
            </p:cNvSpPr>
            <p:nvPr/>
          </p:nvSpPr>
          <p:spPr bwMode="auto">
            <a:xfrm>
              <a:off x="3061" y="2514"/>
              <a:ext cx="1164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1600" b="1">
                  <a:solidFill>
                    <a:srgbClr val="000000"/>
                  </a:solidFill>
                  <a:cs typeface="Arial" pitchFamily="34" charset="0"/>
                </a:rPr>
                <a:t>INVERSIÓN EN </a:t>
              </a:r>
            </a:p>
            <a:p>
              <a:r>
                <a:rPr lang="pt-BR" altLang="es-MX" sz="1600" b="1">
                  <a:solidFill>
                    <a:srgbClr val="000000"/>
                  </a:solidFill>
                  <a:cs typeface="Arial" pitchFamily="34" charset="0"/>
                </a:rPr>
                <a:t>CAPITAL HUMANO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52421" name="Rectangle 118"/>
            <p:cNvSpPr>
              <a:spLocks noChangeArrowheads="1"/>
            </p:cNvSpPr>
            <p:nvPr/>
          </p:nvSpPr>
          <p:spPr bwMode="auto">
            <a:xfrm>
              <a:off x="2426" y="2478"/>
              <a:ext cx="1981" cy="396"/>
            </a:xfrm>
            <a:prstGeom prst="rect">
              <a:avLst/>
            </a:prstGeom>
            <a:noFill/>
            <a:ln w="666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22" name="Freeform 119"/>
            <p:cNvSpPr>
              <a:spLocks/>
            </p:cNvSpPr>
            <p:nvPr/>
          </p:nvSpPr>
          <p:spPr bwMode="auto">
            <a:xfrm>
              <a:off x="2767" y="2643"/>
              <a:ext cx="13" cy="6"/>
            </a:xfrm>
            <a:custGeom>
              <a:avLst/>
              <a:gdLst>
                <a:gd name="T0" fmla="*/ 0 w 37"/>
                <a:gd name="T1" fmla="*/ 0 h 17"/>
                <a:gd name="T2" fmla="*/ 0 w 37"/>
                <a:gd name="T3" fmla="*/ 0 h 17"/>
                <a:gd name="T4" fmla="*/ 0 w 37"/>
                <a:gd name="T5" fmla="*/ 0 h 17"/>
                <a:gd name="T6" fmla="*/ 0 w 37"/>
                <a:gd name="T7" fmla="*/ 0 h 17"/>
                <a:gd name="T8" fmla="*/ 0 w 37"/>
                <a:gd name="T9" fmla="*/ 0 h 17"/>
                <a:gd name="T10" fmla="*/ 0 w 37"/>
                <a:gd name="T11" fmla="*/ 0 h 17"/>
                <a:gd name="T12" fmla="*/ 0 w 37"/>
                <a:gd name="T13" fmla="*/ 0 h 17"/>
                <a:gd name="T14" fmla="*/ 0 w 37"/>
                <a:gd name="T15" fmla="*/ 0 h 17"/>
                <a:gd name="T16" fmla="*/ 0 w 37"/>
                <a:gd name="T17" fmla="*/ 0 h 17"/>
                <a:gd name="T18" fmla="*/ 0 w 3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17"/>
                <a:gd name="T32" fmla="*/ 37 w 3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17">
                  <a:moveTo>
                    <a:pt x="2" y="15"/>
                  </a:moveTo>
                  <a:lnTo>
                    <a:pt x="10" y="16"/>
                  </a:lnTo>
                  <a:lnTo>
                    <a:pt x="16" y="16"/>
                  </a:lnTo>
                  <a:lnTo>
                    <a:pt x="22" y="17"/>
                  </a:lnTo>
                  <a:lnTo>
                    <a:pt x="34" y="16"/>
                  </a:lnTo>
                  <a:lnTo>
                    <a:pt x="37" y="8"/>
                  </a:lnTo>
                  <a:lnTo>
                    <a:pt x="32" y="0"/>
                  </a:lnTo>
                  <a:lnTo>
                    <a:pt x="4" y="1"/>
                  </a:lnTo>
                  <a:lnTo>
                    <a:pt x="0" y="8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3" name="Freeform 120"/>
            <p:cNvSpPr>
              <a:spLocks/>
            </p:cNvSpPr>
            <p:nvPr/>
          </p:nvSpPr>
          <p:spPr bwMode="auto">
            <a:xfrm>
              <a:off x="2810" y="2652"/>
              <a:ext cx="16" cy="15"/>
            </a:xfrm>
            <a:custGeom>
              <a:avLst/>
              <a:gdLst>
                <a:gd name="T0" fmla="*/ 0 w 46"/>
                <a:gd name="T1" fmla="*/ 0 h 44"/>
                <a:gd name="T2" fmla="*/ 0 w 46"/>
                <a:gd name="T3" fmla="*/ 0 h 44"/>
                <a:gd name="T4" fmla="*/ 0 w 46"/>
                <a:gd name="T5" fmla="*/ 0 h 44"/>
                <a:gd name="T6" fmla="*/ 0 w 46"/>
                <a:gd name="T7" fmla="*/ 0 h 44"/>
                <a:gd name="T8" fmla="*/ 0 w 46"/>
                <a:gd name="T9" fmla="*/ 0 h 44"/>
                <a:gd name="T10" fmla="*/ 0 w 46"/>
                <a:gd name="T11" fmla="*/ 0 h 44"/>
                <a:gd name="T12" fmla="*/ 0 w 46"/>
                <a:gd name="T13" fmla="*/ 0 h 44"/>
                <a:gd name="T14" fmla="*/ 0 w 46"/>
                <a:gd name="T15" fmla="*/ 0 h 44"/>
                <a:gd name="T16" fmla="*/ 0 w 46"/>
                <a:gd name="T17" fmla="*/ 0 h 44"/>
                <a:gd name="T18" fmla="*/ 0 w 46"/>
                <a:gd name="T19" fmla="*/ 0 h 44"/>
                <a:gd name="T20" fmla="*/ 0 w 46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44"/>
                <a:gd name="T35" fmla="*/ 46 w 46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44">
                  <a:moveTo>
                    <a:pt x="25" y="34"/>
                  </a:moveTo>
                  <a:lnTo>
                    <a:pt x="26" y="36"/>
                  </a:lnTo>
                  <a:lnTo>
                    <a:pt x="33" y="44"/>
                  </a:lnTo>
                  <a:lnTo>
                    <a:pt x="37" y="38"/>
                  </a:lnTo>
                  <a:lnTo>
                    <a:pt x="46" y="9"/>
                  </a:lnTo>
                  <a:lnTo>
                    <a:pt x="45" y="0"/>
                  </a:lnTo>
                  <a:lnTo>
                    <a:pt x="2" y="8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1" y="35"/>
                  </a:lnTo>
                  <a:lnTo>
                    <a:pt x="25" y="34"/>
                  </a:lnTo>
                  <a:close/>
                </a:path>
              </a:pathLst>
            </a:custGeom>
            <a:solidFill>
              <a:srgbClr val="00A8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4" name="Freeform 121"/>
            <p:cNvSpPr>
              <a:spLocks/>
            </p:cNvSpPr>
            <p:nvPr/>
          </p:nvSpPr>
          <p:spPr bwMode="auto">
            <a:xfrm>
              <a:off x="2778" y="2538"/>
              <a:ext cx="4" cy="7"/>
            </a:xfrm>
            <a:custGeom>
              <a:avLst/>
              <a:gdLst>
                <a:gd name="T0" fmla="*/ 0 w 12"/>
                <a:gd name="T1" fmla="*/ 0 h 22"/>
                <a:gd name="T2" fmla="*/ 0 w 12"/>
                <a:gd name="T3" fmla="*/ 0 h 22"/>
                <a:gd name="T4" fmla="*/ 0 w 12"/>
                <a:gd name="T5" fmla="*/ 0 h 22"/>
                <a:gd name="T6" fmla="*/ 0 w 12"/>
                <a:gd name="T7" fmla="*/ 0 h 22"/>
                <a:gd name="T8" fmla="*/ 0 w 12"/>
                <a:gd name="T9" fmla="*/ 0 h 22"/>
                <a:gd name="T10" fmla="*/ 0 w 12"/>
                <a:gd name="T11" fmla="*/ 0 h 22"/>
                <a:gd name="T12" fmla="*/ 0 w 12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22"/>
                <a:gd name="T23" fmla="*/ 12 w 12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22">
                  <a:moveTo>
                    <a:pt x="0" y="13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11" y="14"/>
                  </a:lnTo>
                  <a:lnTo>
                    <a:pt x="10" y="2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5" name="Freeform 122"/>
            <p:cNvSpPr>
              <a:spLocks/>
            </p:cNvSpPr>
            <p:nvPr/>
          </p:nvSpPr>
          <p:spPr bwMode="auto">
            <a:xfrm>
              <a:off x="2751" y="2522"/>
              <a:ext cx="31" cy="45"/>
            </a:xfrm>
            <a:custGeom>
              <a:avLst/>
              <a:gdLst>
                <a:gd name="T0" fmla="*/ 0 w 93"/>
                <a:gd name="T1" fmla="*/ 0 h 136"/>
                <a:gd name="T2" fmla="*/ 0 w 93"/>
                <a:gd name="T3" fmla="*/ 0 h 136"/>
                <a:gd name="T4" fmla="*/ 0 w 93"/>
                <a:gd name="T5" fmla="*/ 0 h 136"/>
                <a:gd name="T6" fmla="*/ 0 w 93"/>
                <a:gd name="T7" fmla="*/ 0 h 136"/>
                <a:gd name="T8" fmla="*/ 0 w 93"/>
                <a:gd name="T9" fmla="*/ 0 h 136"/>
                <a:gd name="T10" fmla="*/ 0 w 93"/>
                <a:gd name="T11" fmla="*/ 0 h 136"/>
                <a:gd name="T12" fmla="*/ 0 w 93"/>
                <a:gd name="T13" fmla="*/ 0 h 136"/>
                <a:gd name="T14" fmla="*/ 0 w 93"/>
                <a:gd name="T15" fmla="*/ 0 h 136"/>
                <a:gd name="T16" fmla="*/ 0 w 93"/>
                <a:gd name="T17" fmla="*/ 0 h 136"/>
                <a:gd name="T18" fmla="*/ 0 w 93"/>
                <a:gd name="T19" fmla="*/ 0 h 136"/>
                <a:gd name="T20" fmla="*/ 0 w 93"/>
                <a:gd name="T21" fmla="*/ 0 h 136"/>
                <a:gd name="T22" fmla="*/ 0 w 93"/>
                <a:gd name="T23" fmla="*/ 0 h 136"/>
                <a:gd name="T24" fmla="*/ 0 w 93"/>
                <a:gd name="T25" fmla="*/ 0 h 136"/>
                <a:gd name="T26" fmla="*/ 0 w 93"/>
                <a:gd name="T27" fmla="*/ 0 h 136"/>
                <a:gd name="T28" fmla="*/ 0 w 93"/>
                <a:gd name="T29" fmla="*/ 0 h 136"/>
                <a:gd name="T30" fmla="*/ 0 w 93"/>
                <a:gd name="T31" fmla="*/ 0 h 136"/>
                <a:gd name="T32" fmla="*/ 0 w 93"/>
                <a:gd name="T33" fmla="*/ 0 h 136"/>
                <a:gd name="T34" fmla="*/ 0 w 93"/>
                <a:gd name="T35" fmla="*/ 0 h 136"/>
                <a:gd name="T36" fmla="*/ 0 w 93"/>
                <a:gd name="T37" fmla="*/ 0 h 136"/>
                <a:gd name="T38" fmla="*/ 0 w 93"/>
                <a:gd name="T39" fmla="*/ 0 h 136"/>
                <a:gd name="T40" fmla="*/ 0 w 93"/>
                <a:gd name="T41" fmla="*/ 0 h 136"/>
                <a:gd name="T42" fmla="*/ 0 w 93"/>
                <a:gd name="T43" fmla="*/ 0 h 136"/>
                <a:gd name="T44" fmla="*/ 0 w 93"/>
                <a:gd name="T45" fmla="*/ 0 h 136"/>
                <a:gd name="T46" fmla="*/ 0 w 93"/>
                <a:gd name="T47" fmla="*/ 0 h 136"/>
                <a:gd name="T48" fmla="*/ 0 w 93"/>
                <a:gd name="T49" fmla="*/ 0 h 136"/>
                <a:gd name="T50" fmla="*/ 0 w 93"/>
                <a:gd name="T51" fmla="*/ 0 h 136"/>
                <a:gd name="T52" fmla="*/ 0 w 93"/>
                <a:gd name="T53" fmla="*/ 0 h 136"/>
                <a:gd name="T54" fmla="*/ 0 w 93"/>
                <a:gd name="T55" fmla="*/ 0 h 136"/>
                <a:gd name="T56" fmla="*/ 0 w 93"/>
                <a:gd name="T57" fmla="*/ 0 h 136"/>
                <a:gd name="T58" fmla="*/ 0 w 93"/>
                <a:gd name="T59" fmla="*/ 0 h 136"/>
                <a:gd name="T60" fmla="*/ 0 w 93"/>
                <a:gd name="T61" fmla="*/ 0 h 136"/>
                <a:gd name="T62" fmla="*/ 0 w 93"/>
                <a:gd name="T63" fmla="*/ 0 h 136"/>
                <a:gd name="T64" fmla="*/ 0 w 93"/>
                <a:gd name="T65" fmla="*/ 0 h 136"/>
                <a:gd name="T66" fmla="*/ 0 w 93"/>
                <a:gd name="T67" fmla="*/ 0 h 136"/>
                <a:gd name="T68" fmla="*/ 0 w 93"/>
                <a:gd name="T69" fmla="*/ 0 h 136"/>
                <a:gd name="T70" fmla="*/ 0 w 93"/>
                <a:gd name="T71" fmla="*/ 0 h 136"/>
                <a:gd name="T72" fmla="*/ 0 w 93"/>
                <a:gd name="T73" fmla="*/ 0 h 136"/>
                <a:gd name="T74" fmla="*/ 0 w 93"/>
                <a:gd name="T75" fmla="*/ 0 h 136"/>
                <a:gd name="T76" fmla="*/ 0 w 93"/>
                <a:gd name="T77" fmla="*/ 0 h 136"/>
                <a:gd name="T78" fmla="*/ 0 w 93"/>
                <a:gd name="T79" fmla="*/ 0 h 136"/>
                <a:gd name="T80" fmla="*/ 0 w 93"/>
                <a:gd name="T81" fmla="*/ 0 h 136"/>
                <a:gd name="T82" fmla="*/ 0 w 93"/>
                <a:gd name="T83" fmla="*/ 0 h 136"/>
                <a:gd name="T84" fmla="*/ 0 w 93"/>
                <a:gd name="T85" fmla="*/ 0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136"/>
                <a:gd name="T131" fmla="*/ 93 w 93"/>
                <a:gd name="T132" fmla="*/ 136 h 1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136">
                  <a:moveTo>
                    <a:pt x="1" y="36"/>
                  </a:moveTo>
                  <a:lnTo>
                    <a:pt x="1" y="33"/>
                  </a:lnTo>
                  <a:lnTo>
                    <a:pt x="3" y="15"/>
                  </a:lnTo>
                  <a:lnTo>
                    <a:pt x="3" y="10"/>
                  </a:lnTo>
                  <a:lnTo>
                    <a:pt x="4" y="8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9" y="6"/>
                  </a:lnTo>
                  <a:lnTo>
                    <a:pt x="25" y="1"/>
                  </a:lnTo>
                  <a:lnTo>
                    <a:pt x="30" y="0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41" y="4"/>
                  </a:lnTo>
                  <a:lnTo>
                    <a:pt x="45" y="6"/>
                  </a:lnTo>
                  <a:lnTo>
                    <a:pt x="49" y="7"/>
                  </a:lnTo>
                  <a:lnTo>
                    <a:pt x="54" y="9"/>
                  </a:lnTo>
                  <a:lnTo>
                    <a:pt x="55" y="13"/>
                  </a:lnTo>
                  <a:lnTo>
                    <a:pt x="58" y="19"/>
                  </a:lnTo>
                  <a:lnTo>
                    <a:pt x="63" y="25"/>
                  </a:lnTo>
                  <a:lnTo>
                    <a:pt x="67" y="29"/>
                  </a:lnTo>
                  <a:lnTo>
                    <a:pt x="69" y="31"/>
                  </a:lnTo>
                  <a:lnTo>
                    <a:pt x="70" y="33"/>
                  </a:lnTo>
                  <a:lnTo>
                    <a:pt x="69" y="38"/>
                  </a:lnTo>
                  <a:lnTo>
                    <a:pt x="69" y="42"/>
                  </a:lnTo>
                  <a:lnTo>
                    <a:pt x="70" y="45"/>
                  </a:lnTo>
                  <a:lnTo>
                    <a:pt x="72" y="45"/>
                  </a:lnTo>
                  <a:lnTo>
                    <a:pt x="74" y="45"/>
                  </a:lnTo>
                  <a:lnTo>
                    <a:pt x="76" y="42"/>
                  </a:lnTo>
                  <a:lnTo>
                    <a:pt x="76" y="40"/>
                  </a:lnTo>
                  <a:lnTo>
                    <a:pt x="77" y="33"/>
                  </a:lnTo>
                  <a:lnTo>
                    <a:pt x="77" y="29"/>
                  </a:lnTo>
                  <a:lnTo>
                    <a:pt x="79" y="25"/>
                  </a:lnTo>
                  <a:lnTo>
                    <a:pt x="80" y="22"/>
                  </a:lnTo>
                  <a:lnTo>
                    <a:pt x="84" y="21"/>
                  </a:lnTo>
                  <a:lnTo>
                    <a:pt x="88" y="22"/>
                  </a:lnTo>
                  <a:lnTo>
                    <a:pt x="90" y="25"/>
                  </a:lnTo>
                  <a:lnTo>
                    <a:pt x="92" y="28"/>
                  </a:lnTo>
                  <a:lnTo>
                    <a:pt x="93" y="36"/>
                  </a:lnTo>
                  <a:lnTo>
                    <a:pt x="93" y="42"/>
                  </a:lnTo>
                  <a:lnTo>
                    <a:pt x="92" y="46"/>
                  </a:lnTo>
                  <a:lnTo>
                    <a:pt x="92" y="49"/>
                  </a:lnTo>
                  <a:lnTo>
                    <a:pt x="89" y="55"/>
                  </a:lnTo>
                  <a:lnTo>
                    <a:pt x="86" y="60"/>
                  </a:lnTo>
                  <a:lnTo>
                    <a:pt x="89" y="71"/>
                  </a:lnTo>
                  <a:lnTo>
                    <a:pt x="93" y="98"/>
                  </a:lnTo>
                  <a:lnTo>
                    <a:pt x="89" y="106"/>
                  </a:lnTo>
                  <a:lnTo>
                    <a:pt x="87" y="112"/>
                  </a:lnTo>
                  <a:lnTo>
                    <a:pt x="83" y="118"/>
                  </a:lnTo>
                  <a:lnTo>
                    <a:pt x="81" y="122"/>
                  </a:lnTo>
                  <a:lnTo>
                    <a:pt x="77" y="127"/>
                  </a:lnTo>
                  <a:lnTo>
                    <a:pt x="74" y="129"/>
                  </a:lnTo>
                  <a:lnTo>
                    <a:pt x="70" y="132"/>
                  </a:lnTo>
                  <a:lnTo>
                    <a:pt x="67" y="134"/>
                  </a:lnTo>
                  <a:lnTo>
                    <a:pt x="62" y="136"/>
                  </a:lnTo>
                  <a:lnTo>
                    <a:pt x="62" y="135"/>
                  </a:lnTo>
                  <a:lnTo>
                    <a:pt x="60" y="135"/>
                  </a:lnTo>
                  <a:lnTo>
                    <a:pt x="60" y="136"/>
                  </a:lnTo>
                  <a:lnTo>
                    <a:pt x="55" y="133"/>
                  </a:lnTo>
                  <a:lnTo>
                    <a:pt x="52" y="132"/>
                  </a:lnTo>
                  <a:lnTo>
                    <a:pt x="50" y="130"/>
                  </a:lnTo>
                  <a:lnTo>
                    <a:pt x="46" y="127"/>
                  </a:lnTo>
                  <a:lnTo>
                    <a:pt x="44" y="125"/>
                  </a:lnTo>
                  <a:lnTo>
                    <a:pt x="42" y="117"/>
                  </a:lnTo>
                  <a:lnTo>
                    <a:pt x="40" y="118"/>
                  </a:lnTo>
                  <a:lnTo>
                    <a:pt x="35" y="118"/>
                  </a:lnTo>
                  <a:lnTo>
                    <a:pt x="31" y="118"/>
                  </a:lnTo>
                  <a:lnTo>
                    <a:pt x="27" y="115"/>
                  </a:lnTo>
                  <a:lnTo>
                    <a:pt x="25" y="113"/>
                  </a:lnTo>
                  <a:lnTo>
                    <a:pt x="23" y="108"/>
                  </a:lnTo>
                  <a:lnTo>
                    <a:pt x="20" y="105"/>
                  </a:lnTo>
                  <a:lnTo>
                    <a:pt x="17" y="92"/>
                  </a:lnTo>
                  <a:lnTo>
                    <a:pt x="10" y="82"/>
                  </a:lnTo>
                  <a:lnTo>
                    <a:pt x="9" y="78"/>
                  </a:lnTo>
                  <a:lnTo>
                    <a:pt x="8" y="74"/>
                  </a:lnTo>
                  <a:lnTo>
                    <a:pt x="7" y="72"/>
                  </a:lnTo>
                  <a:lnTo>
                    <a:pt x="7" y="65"/>
                  </a:lnTo>
                  <a:lnTo>
                    <a:pt x="7" y="57"/>
                  </a:lnTo>
                  <a:lnTo>
                    <a:pt x="7" y="53"/>
                  </a:lnTo>
                  <a:lnTo>
                    <a:pt x="7" y="48"/>
                  </a:lnTo>
                  <a:lnTo>
                    <a:pt x="1" y="42"/>
                  </a:lnTo>
                  <a:lnTo>
                    <a:pt x="0" y="40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6" name="Freeform 123"/>
            <p:cNvSpPr>
              <a:spLocks/>
            </p:cNvSpPr>
            <p:nvPr/>
          </p:nvSpPr>
          <p:spPr bwMode="auto">
            <a:xfrm>
              <a:off x="2779" y="2645"/>
              <a:ext cx="6" cy="4"/>
            </a:xfrm>
            <a:custGeom>
              <a:avLst/>
              <a:gdLst>
                <a:gd name="T0" fmla="*/ 0 w 19"/>
                <a:gd name="T1" fmla="*/ 0 h 14"/>
                <a:gd name="T2" fmla="*/ 0 w 19"/>
                <a:gd name="T3" fmla="*/ 0 h 14"/>
                <a:gd name="T4" fmla="*/ 0 w 19"/>
                <a:gd name="T5" fmla="*/ 0 h 14"/>
                <a:gd name="T6" fmla="*/ 0 w 19"/>
                <a:gd name="T7" fmla="*/ 0 h 14"/>
                <a:gd name="T8" fmla="*/ 0 w 19"/>
                <a:gd name="T9" fmla="*/ 0 h 14"/>
                <a:gd name="T10" fmla="*/ 0 w 19"/>
                <a:gd name="T11" fmla="*/ 0 h 14"/>
                <a:gd name="T12" fmla="*/ 0 w 19"/>
                <a:gd name="T13" fmla="*/ 0 h 14"/>
                <a:gd name="T14" fmla="*/ 0 w 19"/>
                <a:gd name="T15" fmla="*/ 0 h 14"/>
                <a:gd name="T16" fmla="*/ 0 w 19"/>
                <a:gd name="T17" fmla="*/ 0 h 14"/>
                <a:gd name="T18" fmla="*/ 0 w 19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4"/>
                <a:gd name="T32" fmla="*/ 19 w 1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4">
                  <a:moveTo>
                    <a:pt x="19" y="1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7" name="Freeform 124"/>
            <p:cNvSpPr>
              <a:spLocks/>
            </p:cNvSpPr>
            <p:nvPr/>
          </p:nvSpPr>
          <p:spPr bwMode="auto">
            <a:xfrm>
              <a:off x="2749" y="2554"/>
              <a:ext cx="39" cy="91"/>
            </a:xfrm>
            <a:custGeom>
              <a:avLst/>
              <a:gdLst>
                <a:gd name="T0" fmla="*/ 0 w 117"/>
                <a:gd name="T1" fmla="*/ 0 h 272"/>
                <a:gd name="T2" fmla="*/ 0 w 117"/>
                <a:gd name="T3" fmla="*/ 0 h 272"/>
                <a:gd name="T4" fmla="*/ 0 w 117"/>
                <a:gd name="T5" fmla="*/ 0 h 272"/>
                <a:gd name="T6" fmla="*/ 0 w 117"/>
                <a:gd name="T7" fmla="*/ 0 h 272"/>
                <a:gd name="T8" fmla="*/ 0 w 117"/>
                <a:gd name="T9" fmla="*/ 0 h 272"/>
                <a:gd name="T10" fmla="*/ 0 w 117"/>
                <a:gd name="T11" fmla="*/ 0 h 272"/>
                <a:gd name="T12" fmla="*/ 0 w 117"/>
                <a:gd name="T13" fmla="*/ 0 h 272"/>
                <a:gd name="T14" fmla="*/ 0 w 117"/>
                <a:gd name="T15" fmla="*/ 0 h 272"/>
                <a:gd name="T16" fmla="*/ 0 w 117"/>
                <a:gd name="T17" fmla="*/ 0 h 272"/>
                <a:gd name="T18" fmla="*/ 0 w 117"/>
                <a:gd name="T19" fmla="*/ 0 h 272"/>
                <a:gd name="T20" fmla="*/ 0 w 117"/>
                <a:gd name="T21" fmla="*/ 0 h 272"/>
                <a:gd name="T22" fmla="*/ 0 w 117"/>
                <a:gd name="T23" fmla="*/ 0 h 272"/>
                <a:gd name="T24" fmla="*/ 0 w 117"/>
                <a:gd name="T25" fmla="*/ 0 h 272"/>
                <a:gd name="T26" fmla="*/ 0 w 117"/>
                <a:gd name="T27" fmla="*/ 0 h 272"/>
                <a:gd name="T28" fmla="*/ 0 w 117"/>
                <a:gd name="T29" fmla="*/ 0 h 272"/>
                <a:gd name="T30" fmla="*/ 0 w 117"/>
                <a:gd name="T31" fmla="*/ 0 h 272"/>
                <a:gd name="T32" fmla="*/ 0 w 117"/>
                <a:gd name="T33" fmla="*/ 0 h 272"/>
                <a:gd name="T34" fmla="*/ 0 w 117"/>
                <a:gd name="T35" fmla="*/ 0 h 272"/>
                <a:gd name="T36" fmla="*/ 0 w 117"/>
                <a:gd name="T37" fmla="*/ 0 h 272"/>
                <a:gd name="T38" fmla="*/ 0 w 117"/>
                <a:gd name="T39" fmla="*/ 0 h 272"/>
                <a:gd name="T40" fmla="*/ 0 w 117"/>
                <a:gd name="T41" fmla="*/ 0 h 272"/>
                <a:gd name="T42" fmla="*/ 0 w 117"/>
                <a:gd name="T43" fmla="*/ 0 h 272"/>
                <a:gd name="T44" fmla="*/ 0 w 117"/>
                <a:gd name="T45" fmla="*/ 0 h 272"/>
                <a:gd name="T46" fmla="*/ 0 w 117"/>
                <a:gd name="T47" fmla="*/ 0 h 272"/>
                <a:gd name="T48" fmla="*/ 0 w 117"/>
                <a:gd name="T49" fmla="*/ 0 h 272"/>
                <a:gd name="T50" fmla="*/ 0 w 117"/>
                <a:gd name="T51" fmla="*/ 0 h 272"/>
                <a:gd name="T52" fmla="*/ 0 w 117"/>
                <a:gd name="T53" fmla="*/ 0 h 272"/>
                <a:gd name="T54" fmla="*/ 0 w 117"/>
                <a:gd name="T55" fmla="*/ 0 h 272"/>
                <a:gd name="T56" fmla="*/ 0 w 117"/>
                <a:gd name="T57" fmla="*/ 0 h 272"/>
                <a:gd name="T58" fmla="*/ 0 w 117"/>
                <a:gd name="T59" fmla="*/ 0 h 272"/>
                <a:gd name="T60" fmla="*/ 0 w 117"/>
                <a:gd name="T61" fmla="*/ 0 h 272"/>
                <a:gd name="T62" fmla="*/ 0 w 117"/>
                <a:gd name="T63" fmla="*/ 0 h 272"/>
                <a:gd name="T64" fmla="*/ 0 w 117"/>
                <a:gd name="T65" fmla="*/ 0 h 272"/>
                <a:gd name="T66" fmla="*/ 0 w 117"/>
                <a:gd name="T67" fmla="*/ 0 h 272"/>
                <a:gd name="T68" fmla="*/ 0 w 117"/>
                <a:gd name="T69" fmla="*/ 0 h 272"/>
                <a:gd name="T70" fmla="*/ 0 w 117"/>
                <a:gd name="T71" fmla="*/ 0 h 272"/>
                <a:gd name="T72" fmla="*/ 0 w 117"/>
                <a:gd name="T73" fmla="*/ 0 h 272"/>
                <a:gd name="T74" fmla="*/ 0 w 117"/>
                <a:gd name="T75" fmla="*/ 0 h 272"/>
                <a:gd name="T76" fmla="*/ 0 w 117"/>
                <a:gd name="T77" fmla="*/ 0 h 272"/>
                <a:gd name="T78" fmla="*/ 0 w 117"/>
                <a:gd name="T79" fmla="*/ 0 h 272"/>
                <a:gd name="T80" fmla="*/ 0 w 117"/>
                <a:gd name="T81" fmla="*/ 0 h 272"/>
                <a:gd name="T82" fmla="*/ 0 w 117"/>
                <a:gd name="T83" fmla="*/ 0 h 272"/>
                <a:gd name="T84" fmla="*/ 0 w 117"/>
                <a:gd name="T85" fmla="*/ 0 h 272"/>
                <a:gd name="T86" fmla="*/ 0 w 117"/>
                <a:gd name="T87" fmla="*/ 0 h 272"/>
                <a:gd name="T88" fmla="*/ 0 w 117"/>
                <a:gd name="T89" fmla="*/ 0 h 272"/>
                <a:gd name="T90" fmla="*/ 0 w 117"/>
                <a:gd name="T91" fmla="*/ 0 h 2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7"/>
                <a:gd name="T139" fmla="*/ 0 h 272"/>
                <a:gd name="T140" fmla="*/ 117 w 117"/>
                <a:gd name="T141" fmla="*/ 272 h 2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7" h="272">
                  <a:moveTo>
                    <a:pt x="110" y="18"/>
                  </a:moveTo>
                  <a:lnTo>
                    <a:pt x="111" y="27"/>
                  </a:lnTo>
                  <a:lnTo>
                    <a:pt x="111" y="33"/>
                  </a:lnTo>
                  <a:lnTo>
                    <a:pt x="108" y="48"/>
                  </a:lnTo>
                  <a:lnTo>
                    <a:pt x="103" y="66"/>
                  </a:lnTo>
                  <a:lnTo>
                    <a:pt x="98" y="85"/>
                  </a:lnTo>
                  <a:lnTo>
                    <a:pt x="95" y="107"/>
                  </a:lnTo>
                  <a:lnTo>
                    <a:pt x="93" y="129"/>
                  </a:lnTo>
                  <a:lnTo>
                    <a:pt x="91" y="150"/>
                  </a:lnTo>
                  <a:lnTo>
                    <a:pt x="89" y="172"/>
                  </a:lnTo>
                  <a:lnTo>
                    <a:pt x="90" y="206"/>
                  </a:lnTo>
                  <a:lnTo>
                    <a:pt x="91" y="232"/>
                  </a:lnTo>
                  <a:lnTo>
                    <a:pt x="95" y="270"/>
                  </a:lnTo>
                  <a:lnTo>
                    <a:pt x="90" y="271"/>
                  </a:lnTo>
                  <a:lnTo>
                    <a:pt x="80" y="272"/>
                  </a:lnTo>
                  <a:lnTo>
                    <a:pt x="71" y="272"/>
                  </a:lnTo>
                  <a:lnTo>
                    <a:pt x="67" y="271"/>
                  </a:lnTo>
                  <a:lnTo>
                    <a:pt x="59" y="270"/>
                  </a:lnTo>
                  <a:lnTo>
                    <a:pt x="21" y="139"/>
                  </a:lnTo>
                  <a:lnTo>
                    <a:pt x="0" y="139"/>
                  </a:lnTo>
                  <a:lnTo>
                    <a:pt x="0" y="68"/>
                  </a:lnTo>
                  <a:lnTo>
                    <a:pt x="32" y="68"/>
                  </a:lnTo>
                  <a:lnTo>
                    <a:pt x="50" y="67"/>
                  </a:lnTo>
                  <a:lnTo>
                    <a:pt x="49" y="59"/>
                  </a:lnTo>
                  <a:lnTo>
                    <a:pt x="49" y="46"/>
                  </a:lnTo>
                  <a:lnTo>
                    <a:pt x="50" y="37"/>
                  </a:lnTo>
                  <a:lnTo>
                    <a:pt x="50" y="27"/>
                  </a:lnTo>
                  <a:lnTo>
                    <a:pt x="51" y="27"/>
                  </a:lnTo>
                  <a:lnTo>
                    <a:pt x="53" y="29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2" y="35"/>
                  </a:lnTo>
                  <a:lnTo>
                    <a:pt x="67" y="38"/>
                  </a:lnTo>
                  <a:lnTo>
                    <a:pt x="69" y="38"/>
                  </a:lnTo>
                  <a:lnTo>
                    <a:pt x="74" y="36"/>
                  </a:lnTo>
                  <a:lnTo>
                    <a:pt x="77" y="34"/>
                  </a:lnTo>
                  <a:lnTo>
                    <a:pt x="81" y="31"/>
                  </a:lnTo>
                  <a:lnTo>
                    <a:pt x="84" y="29"/>
                  </a:lnTo>
                  <a:lnTo>
                    <a:pt x="88" y="24"/>
                  </a:lnTo>
                  <a:lnTo>
                    <a:pt x="90" y="20"/>
                  </a:lnTo>
                  <a:lnTo>
                    <a:pt x="94" y="14"/>
                  </a:lnTo>
                  <a:lnTo>
                    <a:pt x="96" y="8"/>
                  </a:lnTo>
                  <a:lnTo>
                    <a:pt x="100" y="0"/>
                  </a:lnTo>
                  <a:lnTo>
                    <a:pt x="108" y="7"/>
                  </a:lnTo>
                  <a:lnTo>
                    <a:pt x="117" y="18"/>
                  </a:lnTo>
                  <a:lnTo>
                    <a:pt x="110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8" name="Freeform 125"/>
            <p:cNvSpPr>
              <a:spLocks/>
            </p:cNvSpPr>
            <p:nvPr/>
          </p:nvSpPr>
          <p:spPr bwMode="auto">
            <a:xfrm>
              <a:off x="2766" y="2567"/>
              <a:ext cx="9" cy="71"/>
            </a:xfrm>
            <a:custGeom>
              <a:avLst/>
              <a:gdLst>
                <a:gd name="T0" fmla="*/ 0 w 28"/>
                <a:gd name="T1" fmla="*/ 0 h 212"/>
                <a:gd name="T2" fmla="*/ 0 w 28"/>
                <a:gd name="T3" fmla="*/ 0 h 212"/>
                <a:gd name="T4" fmla="*/ 0 w 28"/>
                <a:gd name="T5" fmla="*/ 0 h 212"/>
                <a:gd name="T6" fmla="*/ 0 w 28"/>
                <a:gd name="T7" fmla="*/ 0 h 212"/>
                <a:gd name="T8" fmla="*/ 0 w 28"/>
                <a:gd name="T9" fmla="*/ 0 h 212"/>
                <a:gd name="T10" fmla="*/ 0 w 28"/>
                <a:gd name="T11" fmla="*/ 0 h 212"/>
                <a:gd name="T12" fmla="*/ 0 w 28"/>
                <a:gd name="T13" fmla="*/ 0 h 212"/>
                <a:gd name="T14" fmla="*/ 0 w 28"/>
                <a:gd name="T15" fmla="*/ 0 h 212"/>
                <a:gd name="T16" fmla="*/ 0 w 28"/>
                <a:gd name="T17" fmla="*/ 0 h 212"/>
                <a:gd name="T18" fmla="*/ 0 w 28"/>
                <a:gd name="T19" fmla="*/ 0 h 212"/>
                <a:gd name="T20" fmla="*/ 0 w 28"/>
                <a:gd name="T21" fmla="*/ 0 h 212"/>
                <a:gd name="T22" fmla="*/ 0 w 28"/>
                <a:gd name="T23" fmla="*/ 0 h 212"/>
                <a:gd name="T24" fmla="*/ 0 w 28"/>
                <a:gd name="T25" fmla="*/ 0 h 212"/>
                <a:gd name="T26" fmla="*/ 0 w 28"/>
                <a:gd name="T27" fmla="*/ 0 h 212"/>
                <a:gd name="T28" fmla="*/ 0 w 28"/>
                <a:gd name="T29" fmla="*/ 0 h 212"/>
                <a:gd name="T30" fmla="*/ 0 w 28"/>
                <a:gd name="T31" fmla="*/ 0 h 212"/>
                <a:gd name="T32" fmla="*/ 0 w 28"/>
                <a:gd name="T33" fmla="*/ 0 h 212"/>
                <a:gd name="T34" fmla="*/ 0 w 28"/>
                <a:gd name="T35" fmla="*/ 0 h 212"/>
                <a:gd name="T36" fmla="*/ 0 w 28"/>
                <a:gd name="T37" fmla="*/ 0 h 212"/>
                <a:gd name="T38" fmla="*/ 0 w 28"/>
                <a:gd name="T39" fmla="*/ 0 h 212"/>
                <a:gd name="T40" fmla="*/ 0 w 28"/>
                <a:gd name="T41" fmla="*/ 0 h 212"/>
                <a:gd name="T42" fmla="*/ 0 w 28"/>
                <a:gd name="T43" fmla="*/ 0 h 212"/>
                <a:gd name="T44" fmla="*/ 0 w 28"/>
                <a:gd name="T45" fmla="*/ 0 h 212"/>
                <a:gd name="T46" fmla="*/ 0 w 28"/>
                <a:gd name="T47" fmla="*/ 0 h 212"/>
                <a:gd name="T48" fmla="*/ 0 w 28"/>
                <a:gd name="T49" fmla="*/ 0 h 212"/>
                <a:gd name="T50" fmla="*/ 0 w 28"/>
                <a:gd name="T51" fmla="*/ 0 h 212"/>
                <a:gd name="T52" fmla="*/ 0 w 28"/>
                <a:gd name="T53" fmla="*/ 0 h 212"/>
                <a:gd name="T54" fmla="*/ 0 w 28"/>
                <a:gd name="T55" fmla="*/ 0 h 212"/>
                <a:gd name="T56" fmla="*/ 0 w 28"/>
                <a:gd name="T57" fmla="*/ 0 h 212"/>
                <a:gd name="T58" fmla="*/ 0 w 28"/>
                <a:gd name="T59" fmla="*/ 0 h 212"/>
                <a:gd name="T60" fmla="*/ 0 w 28"/>
                <a:gd name="T61" fmla="*/ 0 h 212"/>
                <a:gd name="T62" fmla="*/ 0 w 28"/>
                <a:gd name="T63" fmla="*/ 0 h 212"/>
                <a:gd name="T64" fmla="*/ 0 w 28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"/>
                <a:gd name="T100" fmla="*/ 0 h 212"/>
                <a:gd name="T101" fmla="*/ 28 w 28"/>
                <a:gd name="T102" fmla="*/ 212 h 2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" h="212">
                  <a:moveTo>
                    <a:pt x="0" y="178"/>
                  </a:moveTo>
                  <a:lnTo>
                    <a:pt x="4" y="82"/>
                  </a:lnTo>
                  <a:lnTo>
                    <a:pt x="7" y="60"/>
                  </a:lnTo>
                  <a:lnTo>
                    <a:pt x="13" y="31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10" y="8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8" y="5"/>
                  </a:lnTo>
                  <a:lnTo>
                    <a:pt x="22" y="12"/>
                  </a:lnTo>
                  <a:lnTo>
                    <a:pt x="26" y="20"/>
                  </a:lnTo>
                  <a:lnTo>
                    <a:pt x="21" y="31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1" y="48"/>
                  </a:lnTo>
                  <a:lnTo>
                    <a:pt x="20" y="54"/>
                  </a:lnTo>
                  <a:lnTo>
                    <a:pt x="21" y="63"/>
                  </a:lnTo>
                  <a:lnTo>
                    <a:pt x="23" y="83"/>
                  </a:lnTo>
                  <a:lnTo>
                    <a:pt x="25" y="106"/>
                  </a:lnTo>
                  <a:lnTo>
                    <a:pt x="27" y="137"/>
                  </a:lnTo>
                  <a:lnTo>
                    <a:pt x="28" y="156"/>
                  </a:lnTo>
                  <a:lnTo>
                    <a:pt x="27" y="186"/>
                  </a:lnTo>
                  <a:lnTo>
                    <a:pt x="27" y="194"/>
                  </a:lnTo>
                  <a:lnTo>
                    <a:pt x="26" y="196"/>
                  </a:lnTo>
                  <a:lnTo>
                    <a:pt x="25" y="202"/>
                  </a:lnTo>
                  <a:lnTo>
                    <a:pt x="22" y="206"/>
                  </a:lnTo>
                  <a:lnTo>
                    <a:pt x="17" y="212"/>
                  </a:lnTo>
                  <a:lnTo>
                    <a:pt x="12" y="210"/>
                  </a:lnTo>
                  <a:lnTo>
                    <a:pt x="7" y="207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29" name="Freeform 126"/>
            <p:cNvSpPr>
              <a:spLocks/>
            </p:cNvSpPr>
            <p:nvPr/>
          </p:nvSpPr>
          <p:spPr bwMode="auto">
            <a:xfrm>
              <a:off x="2725" y="2627"/>
              <a:ext cx="8" cy="11"/>
            </a:xfrm>
            <a:custGeom>
              <a:avLst/>
              <a:gdLst>
                <a:gd name="T0" fmla="*/ 0 w 23"/>
                <a:gd name="T1" fmla="*/ 0 h 34"/>
                <a:gd name="T2" fmla="*/ 0 w 23"/>
                <a:gd name="T3" fmla="*/ 0 h 34"/>
                <a:gd name="T4" fmla="*/ 0 w 23"/>
                <a:gd name="T5" fmla="*/ 0 h 34"/>
                <a:gd name="T6" fmla="*/ 0 w 23"/>
                <a:gd name="T7" fmla="*/ 0 h 34"/>
                <a:gd name="T8" fmla="*/ 0 w 23"/>
                <a:gd name="T9" fmla="*/ 0 h 34"/>
                <a:gd name="T10" fmla="*/ 0 w 23"/>
                <a:gd name="T11" fmla="*/ 0 h 34"/>
                <a:gd name="T12" fmla="*/ 0 w 23"/>
                <a:gd name="T13" fmla="*/ 0 h 34"/>
                <a:gd name="T14" fmla="*/ 0 w 23"/>
                <a:gd name="T15" fmla="*/ 0 h 34"/>
                <a:gd name="T16" fmla="*/ 0 w 23"/>
                <a:gd name="T17" fmla="*/ 0 h 34"/>
                <a:gd name="T18" fmla="*/ 0 w 23"/>
                <a:gd name="T19" fmla="*/ 0 h 34"/>
                <a:gd name="T20" fmla="*/ 0 w 23"/>
                <a:gd name="T21" fmla="*/ 0 h 34"/>
                <a:gd name="T22" fmla="*/ 0 w 23"/>
                <a:gd name="T23" fmla="*/ 0 h 34"/>
                <a:gd name="T24" fmla="*/ 0 w 23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34"/>
                <a:gd name="T41" fmla="*/ 23 w 23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34">
                  <a:moveTo>
                    <a:pt x="0" y="0"/>
                  </a:moveTo>
                  <a:lnTo>
                    <a:pt x="23" y="21"/>
                  </a:lnTo>
                  <a:lnTo>
                    <a:pt x="23" y="24"/>
                  </a:lnTo>
                  <a:lnTo>
                    <a:pt x="20" y="28"/>
                  </a:lnTo>
                  <a:lnTo>
                    <a:pt x="18" y="32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7" y="30"/>
                  </a:lnTo>
                  <a:lnTo>
                    <a:pt x="4" y="25"/>
                  </a:lnTo>
                  <a:lnTo>
                    <a:pt x="3" y="20"/>
                  </a:lnTo>
                  <a:lnTo>
                    <a:pt x="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8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30" name="Freeform 127"/>
            <p:cNvSpPr>
              <a:spLocks/>
            </p:cNvSpPr>
            <p:nvPr/>
          </p:nvSpPr>
          <p:spPr bwMode="auto">
            <a:xfrm>
              <a:off x="2702" y="2525"/>
              <a:ext cx="18" cy="74"/>
            </a:xfrm>
            <a:custGeom>
              <a:avLst/>
              <a:gdLst>
                <a:gd name="T0" fmla="*/ 0 w 54"/>
                <a:gd name="T1" fmla="*/ 0 h 222"/>
                <a:gd name="T2" fmla="*/ 0 w 54"/>
                <a:gd name="T3" fmla="*/ 0 h 222"/>
                <a:gd name="T4" fmla="*/ 0 w 54"/>
                <a:gd name="T5" fmla="*/ 0 h 222"/>
                <a:gd name="T6" fmla="*/ 0 w 54"/>
                <a:gd name="T7" fmla="*/ 0 h 222"/>
                <a:gd name="T8" fmla="*/ 0 w 54"/>
                <a:gd name="T9" fmla="*/ 0 h 222"/>
                <a:gd name="T10" fmla="*/ 0 w 54"/>
                <a:gd name="T11" fmla="*/ 0 h 222"/>
                <a:gd name="T12" fmla="*/ 0 w 54"/>
                <a:gd name="T13" fmla="*/ 0 h 222"/>
                <a:gd name="T14" fmla="*/ 0 w 54"/>
                <a:gd name="T15" fmla="*/ 0 h 222"/>
                <a:gd name="T16" fmla="*/ 0 w 54"/>
                <a:gd name="T17" fmla="*/ 0 h 222"/>
                <a:gd name="T18" fmla="*/ 0 w 54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22"/>
                <a:gd name="T32" fmla="*/ 54 w 54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22">
                  <a:moveTo>
                    <a:pt x="51" y="221"/>
                  </a:moveTo>
                  <a:lnTo>
                    <a:pt x="48" y="2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54" y="215"/>
                  </a:lnTo>
                  <a:lnTo>
                    <a:pt x="54" y="222"/>
                  </a:lnTo>
                  <a:lnTo>
                    <a:pt x="51" y="221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31" name="Freeform 128"/>
            <p:cNvSpPr>
              <a:spLocks/>
            </p:cNvSpPr>
            <p:nvPr/>
          </p:nvSpPr>
          <p:spPr bwMode="auto">
            <a:xfrm>
              <a:off x="2719" y="2597"/>
              <a:ext cx="3" cy="7"/>
            </a:xfrm>
            <a:custGeom>
              <a:avLst/>
              <a:gdLst>
                <a:gd name="T0" fmla="*/ 0 w 11"/>
                <a:gd name="T1" fmla="*/ 0 h 20"/>
                <a:gd name="T2" fmla="*/ 0 w 11"/>
                <a:gd name="T3" fmla="*/ 0 h 20"/>
                <a:gd name="T4" fmla="*/ 0 w 11"/>
                <a:gd name="T5" fmla="*/ 0 h 20"/>
                <a:gd name="T6" fmla="*/ 0 w 11"/>
                <a:gd name="T7" fmla="*/ 0 h 20"/>
                <a:gd name="T8" fmla="*/ 0 w 11"/>
                <a:gd name="T9" fmla="*/ 0 h 20"/>
                <a:gd name="T10" fmla="*/ 0 w 11"/>
                <a:gd name="T11" fmla="*/ 0 h 20"/>
                <a:gd name="T12" fmla="*/ 0 w 11"/>
                <a:gd name="T13" fmla="*/ 0 h 20"/>
                <a:gd name="T14" fmla="*/ 0 w 11"/>
                <a:gd name="T15" fmla="*/ 0 h 20"/>
                <a:gd name="T16" fmla="*/ 0 w 11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0"/>
                <a:gd name="T29" fmla="*/ 11 w 11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0">
                  <a:moveTo>
                    <a:pt x="1" y="0"/>
                  </a:moveTo>
                  <a:lnTo>
                    <a:pt x="0" y="6"/>
                  </a:lnTo>
                  <a:lnTo>
                    <a:pt x="3" y="20"/>
                  </a:lnTo>
                  <a:lnTo>
                    <a:pt x="6" y="19"/>
                  </a:lnTo>
                  <a:lnTo>
                    <a:pt x="8" y="18"/>
                  </a:lnTo>
                  <a:lnTo>
                    <a:pt x="11" y="19"/>
                  </a:lnTo>
                  <a:lnTo>
                    <a:pt x="8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32" name="Freeform 129"/>
            <p:cNvSpPr>
              <a:spLocks/>
            </p:cNvSpPr>
            <p:nvPr/>
          </p:nvSpPr>
          <p:spPr bwMode="auto">
            <a:xfrm>
              <a:off x="2714" y="2595"/>
              <a:ext cx="19" cy="39"/>
            </a:xfrm>
            <a:custGeom>
              <a:avLst/>
              <a:gdLst>
                <a:gd name="T0" fmla="*/ 0 w 59"/>
                <a:gd name="T1" fmla="*/ 0 h 117"/>
                <a:gd name="T2" fmla="*/ 0 w 59"/>
                <a:gd name="T3" fmla="*/ 0 h 117"/>
                <a:gd name="T4" fmla="*/ 0 w 59"/>
                <a:gd name="T5" fmla="*/ 0 h 117"/>
                <a:gd name="T6" fmla="*/ 0 w 59"/>
                <a:gd name="T7" fmla="*/ 0 h 117"/>
                <a:gd name="T8" fmla="*/ 0 w 59"/>
                <a:gd name="T9" fmla="*/ 0 h 117"/>
                <a:gd name="T10" fmla="*/ 0 w 59"/>
                <a:gd name="T11" fmla="*/ 0 h 117"/>
                <a:gd name="T12" fmla="*/ 0 w 59"/>
                <a:gd name="T13" fmla="*/ 0 h 117"/>
                <a:gd name="T14" fmla="*/ 0 w 59"/>
                <a:gd name="T15" fmla="*/ 0 h 117"/>
                <a:gd name="T16" fmla="*/ 0 w 59"/>
                <a:gd name="T17" fmla="*/ 0 h 117"/>
                <a:gd name="T18" fmla="*/ 0 w 59"/>
                <a:gd name="T19" fmla="*/ 0 h 117"/>
                <a:gd name="T20" fmla="*/ 0 w 59"/>
                <a:gd name="T21" fmla="*/ 0 h 117"/>
                <a:gd name="T22" fmla="*/ 0 w 59"/>
                <a:gd name="T23" fmla="*/ 0 h 117"/>
                <a:gd name="T24" fmla="*/ 0 w 59"/>
                <a:gd name="T25" fmla="*/ 0 h 117"/>
                <a:gd name="T26" fmla="*/ 0 w 59"/>
                <a:gd name="T27" fmla="*/ 0 h 117"/>
                <a:gd name="T28" fmla="*/ 0 w 59"/>
                <a:gd name="T29" fmla="*/ 0 h 117"/>
                <a:gd name="T30" fmla="*/ 0 w 59"/>
                <a:gd name="T31" fmla="*/ 0 h 117"/>
                <a:gd name="T32" fmla="*/ 0 w 59"/>
                <a:gd name="T33" fmla="*/ 0 h 117"/>
                <a:gd name="T34" fmla="*/ 0 w 59"/>
                <a:gd name="T35" fmla="*/ 0 h 117"/>
                <a:gd name="T36" fmla="*/ 0 w 59"/>
                <a:gd name="T37" fmla="*/ 0 h 117"/>
                <a:gd name="T38" fmla="*/ 0 w 59"/>
                <a:gd name="T39" fmla="*/ 0 h 117"/>
                <a:gd name="T40" fmla="*/ 0 w 59"/>
                <a:gd name="T41" fmla="*/ 0 h 117"/>
                <a:gd name="T42" fmla="*/ 0 w 59"/>
                <a:gd name="T43" fmla="*/ 0 h 117"/>
                <a:gd name="T44" fmla="*/ 0 w 59"/>
                <a:gd name="T45" fmla="*/ 0 h 117"/>
                <a:gd name="T46" fmla="*/ 0 w 59"/>
                <a:gd name="T47" fmla="*/ 0 h 117"/>
                <a:gd name="T48" fmla="*/ 0 w 59"/>
                <a:gd name="T49" fmla="*/ 0 h 117"/>
                <a:gd name="T50" fmla="*/ 0 w 59"/>
                <a:gd name="T51" fmla="*/ 0 h 117"/>
                <a:gd name="T52" fmla="*/ 0 w 59"/>
                <a:gd name="T53" fmla="*/ 0 h 117"/>
                <a:gd name="T54" fmla="*/ 0 w 59"/>
                <a:gd name="T55" fmla="*/ 0 h 117"/>
                <a:gd name="T56" fmla="*/ 0 w 59"/>
                <a:gd name="T57" fmla="*/ 0 h 117"/>
                <a:gd name="T58" fmla="*/ 0 w 59"/>
                <a:gd name="T59" fmla="*/ 0 h 117"/>
                <a:gd name="T60" fmla="*/ 0 w 59"/>
                <a:gd name="T61" fmla="*/ 0 h 117"/>
                <a:gd name="T62" fmla="*/ 0 w 59"/>
                <a:gd name="T63" fmla="*/ 0 h 117"/>
                <a:gd name="T64" fmla="*/ 0 w 59"/>
                <a:gd name="T65" fmla="*/ 0 h 117"/>
                <a:gd name="T66" fmla="*/ 0 w 59"/>
                <a:gd name="T67" fmla="*/ 0 h 117"/>
                <a:gd name="T68" fmla="*/ 0 w 59"/>
                <a:gd name="T69" fmla="*/ 0 h 117"/>
                <a:gd name="T70" fmla="*/ 0 w 59"/>
                <a:gd name="T71" fmla="*/ 0 h 117"/>
                <a:gd name="T72" fmla="*/ 0 w 59"/>
                <a:gd name="T73" fmla="*/ 0 h 117"/>
                <a:gd name="T74" fmla="*/ 0 w 59"/>
                <a:gd name="T75" fmla="*/ 0 h 117"/>
                <a:gd name="T76" fmla="*/ 0 w 59"/>
                <a:gd name="T77" fmla="*/ 0 h 1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9"/>
                <a:gd name="T118" fmla="*/ 0 h 117"/>
                <a:gd name="T119" fmla="*/ 59 w 59"/>
                <a:gd name="T120" fmla="*/ 117 h 1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9" h="117">
                  <a:moveTo>
                    <a:pt x="56" y="117"/>
                  </a:moveTo>
                  <a:lnTo>
                    <a:pt x="39" y="104"/>
                  </a:lnTo>
                  <a:lnTo>
                    <a:pt x="39" y="103"/>
                  </a:lnTo>
                  <a:lnTo>
                    <a:pt x="37" y="103"/>
                  </a:lnTo>
                  <a:lnTo>
                    <a:pt x="33" y="102"/>
                  </a:lnTo>
                  <a:lnTo>
                    <a:pt x="29" y="100"/>
                  </a:lnTo>
                  <a:lnTo>
                    <a:pt x="24" y="96"/>
                  </a:lnTo>
                  <a:lnTo>
                    <a:pt x="17" y="90"/>
                  </a:lnTo>
                  <a:lnTo>
                    <a:pt x="14" y="86"/>
                  </a:lnTo>
                  <a:lnTo>
                    <a:pt x="10" y="83"/>
                  </a:lnTo>
                  <a:lnTo>
                    <a:pt x="8" y="79"/>
                  </a:lnTo>
                  <a:lnTo>
                    <a:pt x="7" y="77"/>
                  </a:lnTo>
                  <a:lnTo>
                    <a:pt x="7" y="74"/>
                  </a:lnTo>
                  <a:lnTo>
                    <a:pt x="8" y="71"/>
                  </a:lnTo>
                  <a:lnTo>
                    <a:pt x="5" y="69"/>
                  </a:lnTo>
                  <a:lnTo>
                    <a:pt x="3" y="67"/>
                  </a:lnTo>
                  <a:lnTo>
                    <a:pt x="2" y="64"/>
                  </a:lnTo>
                  <a:lnTo>
                    <a:pt x="3" y="61"/>
                  </a:lnTo>
                  <a:lnTo>
                    <a:pt x="4" y="57"/>
                  </a:lnTo>
                  <a:lnTo>
                    <a:pt x="2" y="53"/>
                  </a:lnTo>
                  <a:lnTo>
                    <a:pt x="1" y="49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3" y="40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6"/>
                  </a:lnTo>
                  <a:lnTo>
                    <a:pt x="4" y="10"/>
                  </a:lnTo>
                  <a:lnTo>
                    <a:pt x="6" y="7"/>
                  </a:lnTo>
                  <a:lnTo>
                    <a:pt x="8" y="5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3"/>
                  </a:lnTo>
                  <a:lnTo>
                    <a:pt x="17" y="5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2" y="17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2" y="27"/>
                  </a:lnTo>
                  <a:lnTo>
                    <a:pt x="14" y="29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14" y="29"/>
                  </a:lnTo>
                  <a:lnTo>
                    <a:pt x="18" y="26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1" y="21"/>
                  </a:lnTo>
                  <a:lnTo>
                    <a:pt x="18" y="15"/>
                  </a:lnTo>
                  <a:lnTo>
                    <a:pt x="17" y="12"/>
                  </a:lnTo>
                  <a:lnTo>
                    <a:pt x="16" y="7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33" y="18"/>
                  </a:lnTo>
                  <a:lnTo>
                    <a:pt x="37" y="23"/>
                  </a:lnTo>
                  <a:lnTo>
                    <a:pt x="41" y="30"/>
                  </a:lnTo>
                  <a:lnTo>
                    <a:pt x="47" y="38"/>
                  </a:lnTo>
                  <a:lnTo>
                    <a:pt x="50" y="42"/>
                  </a:lnTo>
                  <a:lnTo>
                    <a:pt x="53" y="50"/>
                  </a:lnTo>
                  <a:lnTo>
                    <a:pt x="56" y="58"/>
                  </a:lnTo>
                  <a:lnTo>
                    <a:pt x="57" y="62"/>
                  </a:lnTo>
                  <a:lnTo>
                    <a:pt x="59" y="68"/>
                  </a:lnTo>
                  <a:lnTo>
                    <a:pt x="58" y="74"/>
                  </a:lnTo>
                  <a:lnTo>
                    <a:pt x="58" y="82"/>
                  </a:lnTo>
                  <a:lnTo>
                    <a:pt x="58" y="96"/>
                  </a:lnTo>
                  <a:lnTo>
                    <a:pt x="57" y="111"/>
                  </a:lnTo>
                  <a:lnTo>
                    <a:pt x="56" y="116"/>
                  </a:lnTo>
                  <a:lnTo>
                    <a:pt x="56" y="11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33" name="Rectangle 130"/>
            <p:cNvSpPr>
              <a:spLocks noChangeArrowheads="1"/>
            </p:cNvSpPr>
            <p:nvPr/>
          </p:nvSpPr>
          <p:spPr bwMode="auto">
            <a:xfrm>
              <a:off x="2449" y="2490"/>
              <a:ext cx="242" cy="20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34" name="Rectangle 131"/>
            <p:cNvSpPr>
              <a:spLocks noChangeArrowheads="1"/>
            </p:cNvSpPr>
            <p:nvPr/>
          </p:nvSpPr>
          <p:spPr bwMode="auto">
            <a:xfrm>
              <a:off x="2465" y="2518"/>
              <a:ext cx="98" cy="14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35" name="Rectangle 132"/>
            <p:cNvSpPr>
              <a:spLocks noChangeArrowheads="1"/>
            </p:cNvSpPr>
            <p:nvPr/>
          </p:nvSpPr>
          <p:spPr bwMode="auto">
            <a:xfrm>
              <a:off x="2542" y="2557"/>
              <a:ext cx="13" cy="10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36" name="Rectangle 133"/>
            <p:cNvSpPr>
              <a:spLocks noChangeArrowheads="1"/>
            </p:cNvSpPr>
            <p:nvPr/>
          </p:nvSpPr>
          <p:spPr bwMode="auto">
            <a:xfrm>
              <a:off x="2517" y="2576"/>
              <a:ext cx="14" cy="9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37" name="Rectangle 134"/>
            <p:cNvSpPr>
              <a:spLocks noChangeArrowheads="1"/>
            </p:cNvSpPr>
            <p:nvPr/>
          </p:nvSpPr>
          <p:spPr bwMode="auto">
            <a:xfrm>
              <a:off x="2494" y="2554"/>
              <a:ext cx="13" cy="11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38" name="Rectangle 135"/>
            <p:cNvSpPr>
              <a:spLocks noChangeArrowheads="1"/>
            </p:cNvSpPr>
            <p:nvPr/>
          </p:nvSpPr>
          <p:spPr bwMode="auto">
            <a:xfrm>
              <a:off x="2472" y="2528"/>
              <a:ext cx="13" cy="13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39" name="Rectangle 136"/>
            <p:cNvSpPr>
              <a:spLocks noChangeArrowheads="1"/>
            </p:cNvSpPr>
            <p:nvPr/>
          </p:nvSpPr>
          <p:spPr bwMode="auto">
            <a:xfrm>
              <a:off x="2445" y="2485"/>
              <a:ext cx="250" cy="21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440" name="Freeform 137"/>
            <p:cNvSpPr>
              <a:spLocks/>
            </p:cNvSpPr>
            <p:nvPr/>
          </p:nvSpPr>
          <p:spPr bwMode="auto">
            <a:xfrm>
              <a:off x="2445" y="2485"/>
              <a:ext cx="250" cy="217"/>
            </a:xfrm>
            <a:custGeom>
              <a:avLst/>
              <a:gdLst>
                <a:gd name="T0" fmla="*/ 0 w 750"/>
                <a:gd name="T1" fmla="*/ 0 h 653"/>
                <a:gd name="T2" fmla="*/ 0 w 750"/>
                <a:gd name="T3" fmla="*/ 0 h 653"/>
                <a:gd name="T4" fmla="*/ 0 w 750"/>
                <a:gd name="T5" fmla="*/ 0 h 653"/>
                <a:gd name="T6" fmla="*/ 0 w 750"/>
                <a:gd name="T7" fmla="*/ 0 h 653"/>
                <a:gd name="T8" fmla="*/ 0 w 750"/>
                <a:gd name="T9" fmla="*/ 0 h 653"/>
                <a:gd name="T10" fmla="*/ 0 w 750"/>
                <a:gd name="T11" fmla="*/ 0 h 653"/>
                <a:gd name="T12" fmla="*/ 0 w 750"/>
                <a:gd name="T13" fmla="*/ 0 h 653"/>
                <a:gd name="T14" fmla="*/ 0 w 750"/>
                <a:gd name="T15" fmla="*/ 0 h 653"/>
                <a:gd name="T16" fmla="*/ 0 w 750"/>
                <a:gd name="T17" fmla="*/ 0 h 653"/>
                <a:gd name="T18" fmla="*/ 0 w 750"/>
                <a:gd name="T19" fmla="*/ 0 h 653"/>
                <a:gd name="T20" fmla="*/ 0 w 750"/>
                <a:gd name="T21" fmla="*/ 0 h 6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0"/>
                <a:gd name="T34" fmla="*/ 0 h 653"/>
                <a:gd name="T35" fmla="*/ 750 w 750"/>
                <a:gd name="T36" fmla="*/ 653 h 6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0" h="653">
                  <a:moveTo>
                    <a:pt x="0" y="653"/>
                  </a:moveTo>
                  <a:lnTo>
                    <a:pt x="0" y="0"/>
                  </a:lnTo>
                  <a:lnTo>
                    <a:pt x="750" y="0"/>
                  </a:lnTo>
                  <a:lnTo>
                    <a:pt x="750" y="653"/>
                  </a:lnTo>
                  <a:lnTo>
                    <a:pt x="0" y="653"/>
                  </a:lnTo>
                  <a:lnTo>
                    <a:pt x="13" y="637"/>
                  </a:lnTo>
                  <a:lnTo>
                    <a:pt x="737" y="637"/>
                  </a:lnTo>
                  <a:lnTo>
                    <a:pt x="737" y="16"/>
                  </a:lnTo>
                  <a:lnTo>
                    <a:pt x="13" y="16"/>
                  </a:lnTo>
                  <a:lnTo>
                    <a:pt x="13" y="637"/>
                  </a:lnTo>
                  <a:lnTo>
                    <a:pt x="0" y="6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41" name="Freeform 138"/>
            <p:cNvSpPr>
              <a:spLocks/>
            </p:cNvSpPr>
            <p:nvPr/>
          </p:nvSpPr>
          <p:spPr bwMode="auto">
            <a:xfrm>
              <a:off x="2775" y="2560"/>
              <a:ext cx="10" cy="18"/>
            </a:xfrm>
            <a:custGeom>
              <a:avLst/>
              <a:gdLst>
                <a:gd name="T0" fmla="*/ 0 w 32"/>
                <a:gd name="T1" fmla="*/ 0 h 52"/>
                <a:gd name="T2" fmla="*/ 0 w 32"/>
                <a:gd name="T3" fmla="*/ 0 h 52"/>
                <a:gd name="T4" fmla="*/ 0 w 32"/>
                <a:gd name="T5" fmla="*/ 0 h 52"/>
                <a:gd name="T6" fmla="*/ 0 w 32"/>
                <a:gd name="T7" fmla="*/ 0 h 52"/>
                <a:gd name="T8" fmla="*/ 0 w 32"/>
                <a:gd name="T9" fmla="*/ 0 h 52"/>
                <a:gd name="T10" fmla="*/ 0 w 32"/>
                <a:gd name="T11" fmla="*/ 0 h 52"/>
                <a:gd name="T12" fmla="*/ 0 w 32"/>
                <a:gd name="T13" fmla="*/ 0 h 52"/>
                <a:gd name="T14" fmla="*/ 0 w 32"/>
                <a:gd name="T15" fmla="*/ 0 h 52"/>
                <a:gd name="T16" fmla="*/ 0 w 32"/>
                <a:gd name="T17" fmla="*/ 0 h 52"/>
                <a:gd name="T18" fmla="*/ 0 w 32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52"/>
                <a:gd name="T32" fmla="*/ 32 w 32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52">
                  <a:moveTo>
                    <a:pt x="0" y="39"/>
                  </a:moveTo>
                  <a:lnTo>
                    <a:pt x="6" y="49"/>
                  </a:lnTo>
                  <a:lnTo>
                    <a:pt x="8" y="52"/>
                  </a:lnTo>
                  <a:lnTo>
                    <a:pt x="12" y="45"/>
                  </a:lnTo>
                  <a:lnTo>
                    <a:pt x="16" y="38"/>
                  </a:lnTo>
                  <a:lnTo>
                    <a:pt x="19" y="29"/>
                  </a:lnTo>
                  <a:lnTo>
                    <a:pt x="24" y="18"/>
                  </a:lnTo>
                  <a:lnTo>
                    <a:pt x="26" y="12"/>
                  </a:lnTo>
                  <a:lnTo>
                    <a:pt x="29" y="5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42" name="Freeform 139"/>
            <p:cNvSpPr>
              <a:spLocks/>
            </p:cNvSpPr>
            <p:nvPr/>
          </p:nvSpPr>
          <p:spPr bwMode="auto">
            <a:xfrm>
              <a:off x="2770" y="2577"/>
              <a:ext cx="3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0" y="0"/>
                  </a:moveTo>
                  <a:lnTo>
                    <a:pt x="2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43" name="Line 140"/>
            <p:cNvSpPr>
              <a:spLocks noChangeShapeType="1"/>
            </p:cNvSpPr>
            <p:nvPr/>
          </p:nvSpPr>
          <p:spPr bwMode="auto">
            <a:xfrm flipH="1">
              <a:off x="2766" y="2571"/>
              <a:ext cx="3" cy="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44" name="Freeform 141"/>
            <p:cNvSpPr>
              <a:spLocks/>
            </p:cNvSpPr>
            <p:nvPr/>
          </p:nvSpPr>
          <p:spPr bwMode="auto">
            <a:xfrm>
              <a:off x="2771" y="2541"/>
              <a:ext cx="2" cy="4"/>
            </a:xfrm>
            <a:custGeom>
              <a:avLst/>
              <a:gdLst>
                <a:gd name="T0" fmla="*/ 1 w 4"/>
                <a:gd name="T1" fmla="*/ 0 h 12"/>
                <a:gd name="T2" fmla="*/ 1 w 4"/>
                <a:gd name="T3" fmla="*/ 0 h 12"/>
                <a:gd name="T4" fmla="*/ 0 w 4"/>
                <a:gd name="T5" fmla="*/ 0 h 12"/>
                <a:gd name="T6" fmla="*/ 0 60000 65536"/>
                <a:gd name="T7" fmla="*/ 0 60000 65536"/>
                <a:gd name="T8" fmla="*/ 0 60000 65536"/>
                <a:gd name="T9" fmla="*/ 0 w 4"/>
                <a:gd name="T10" fmla="*/ 0 h 12"/>
                <a:gd name="T11" fmla="*/ 4 w 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2">
                  <a:moveTo>
                    <a:pt x="4" y="0"/>
                  </a:moveTo>
                  <a:lnTo>
                    <a:pt x="2" y="7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45" name="Freeform 142"/>
            <p:cNvSpPr>
              <a:spLocks/>
            </p:cNvSpPr>
            <p:nvPr/>
          </p:nvSpPr>
          <p:spPr bwMode="auto">
            <a:xfrm>
              <a:off x="2778" y="2530"/>
              <a:ext cx="2" cy="4"/>
            </a:xfrm>
            <a:custGeom>
              <a:avLst/>
              <a:gdLst>
                <a:gd name="T0" fmla="*/ 0 w 8"/>
                <a:gd name="T1" fmla="*/ 0 h 12"/>
                <a:gd name="T2" fmla="*/ 0 w 8"/>
                <a:gd name="T3" fmla="*/ 0 h 12"/>
                <a:gd name="T4" fmla="*/ 0 w 8"/>
                <a:gd name="T5" fmla="*/ 0 h 12"/>
                <a:gd name="T6" fmla="*/ 0 w 8"/>
                <a:gd name="T7" fmla="*/ 0 h 12"/>
                <a:gd name="T8" fmla="*/ 0 w 8"/>
                <a:gd name="T9" fmla="*/ 0 h 12"/>
                <a:gd name="T10" fmla="*/ 0 w 8"/>
                <a:gd name="T11" fmla="*/ 0 h 12"/>
                <a:gd name="T12" fmla="*/ 0 w 8"/>
                <a:gd name="T13" fmla="*/ 0 h 12"/>
                <a:gd name="T14" fmla="*/ 0 w 8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0" y="12"/>
                  </a:moveTo>
                  <a:lnTo>
                    <a:pt x="1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46" name="Freeform 143"/>
            <p:cNvSpPr>
              <a:spLocks/>
            </p:cNvSpPr>
            <p:nvPr/>
          </p:nvSpPr>
          <p:spPr bwMode="auto">
            <a:xfrm>
              <a:off x="2759" y="2530"/>
              <a:ext cx="7" cy="4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0 h 12"/>
                <a:gd name="T4" fmla="*/ 0 w 22"/>
                <a:gd name="T5" fmla="*/ 0 h 12"/>
                <a:gd name="T6" fmla="*/ 0 w 22"/>
                <a:gd name="T7" fmla="*/ 0 h 12"/>
                <a:gd name="T8" fmla="*/ 0 w 22"/>
                <a:gd name="T9" fmla="*/ 0 h 12"/>
                <a:gd name="T10" fmla="*/ 0 w 22"/>
                <a:gd name="T11" fmla="*/ 0 h 12"/>
                <a:gd name="T12" fmla="*/ 0 w 22"/>
                <a:gd name="T13" fmla="*/ 0 h 12"/>
                <a:gd name="T14" fmla="*/ 0 w 22"/>
                <a:gd name="T15" fmla="*/ 0 h 12"/>
                <a:gd name="T16" fmla="*/ 0 w 22"/>
                <a:gd name="T17" fmla="*/ 0 h 12"/>
                <a:gd name="T18" fmla="*/ 0 w 22"/>
                <a:gd name="T19" fmla="*/ 0 h 12"/>
                <a:gd name="T20" fmla="*/ 0 w 22"/>
                <a:gd name="T21" fmla="*/ 0 h 12"/>
                <a:gd name="T22" fmla="*/ 0 w 22"/>
                <a:gd name="T23" fmla="*/ 0 h 12"/>
                <a:gd name="T24" fmla="*/ 0 w 22"/>
                <a:gd name="T25" fmla="*/ 0 h 12"/>
                <a:gd name="T26" fmla="*/ 0 w 22"/>
                <a:gd name="T27" fmla="*/ 0 h 12"/>
                <a:gd name="T28" fmla="*/ 0 w 22"/>
                <a:gd name="T29" fmla="*/ 0 h 12"/>
                <a:gd name="T30" fmla="*/ 0 w 22"/>
                <a:gd name="T31" fmla="*/ 0 h 12"/>
                <a:gd name="T32" fmla="*/ 0 w 22"/>
                <a:gd name="T33" fmla="*/ 0 h 12"/>
                <a:gd name="T34" fmla="*/ 0 w 22"/>
                <a:gd name="T35" fmla="*/ 0 h 12"/>
                <a:gd name="T36" fmla="*/ 0 w 22"/>
                <a:gd name="T37" fmla="*/ 0 h 12"/>
                <a:gd name="T38" fmla="*/ 0 w 22"/>
                <a:gd name="T39" fmla="*/ 0 h 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12"/>
                <a:gd name="T62" fmla="*/ 22 w 22"/>
                <a:gd name="T63" fmla="*/ 12 h 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12">
                  <a:moveTo>
                    <a:pt x="1" y="5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6" y="11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9" y="5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3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47" name="Freeform 144"/>
            <p:cNvSpPr>
              <a:spLocks/>
            </p:cNvSpPr>
            <p:nvPr/>
          </p:nvSpPr>
          <p:spPr bwMode="auto">
            <a:xfrm>
              <a:off x="2757" y="2549"/>
              <a:ext cx="8" cy="2"/>
            </a:xfrm>
            <a:custGeom>
              <a:avLst/>
              <a:gdLst>
                <a:gd name="T0" fmla="*/ 0 w 26"/>
                <a:gd name="T1" fmla="*/ 0 h 8"/>
                <a:gd name="T2" fmla="*/ 0 w 26"/>
                <a:gd name="T3" fmla="*/ 0 h 8"/>
                <a:gd name="T4" fmla="*/ 0 w 26"/>
                <a:gd name="T5" fmla="*/ 0 h 8"/>
                <a:gd name="T6" fmla="*/ 0 w 26"/>
                <a:gd name="T7" fmla="*/ 0 h 8"/>
                <a:gd name="T8" fmla="*/ 0 w 26"/>
                <a:gd name="T9" fmla="*/ 0 h 8"/>
                <a:gd name="T10" fmla="*/ 0 w 26"/>
                <a:gd name="T11" fmla="*/ 0 h 8"/>
                <a:gd name="T12" fmla="*/ 0 w 26"/>
                <a:gd name="T13" fmla="*/ 0 h 8"/>
                <a:gd name="T14" fmla="*/ 0 w 26"/>
                <a:gd name="T15" fmla="*/ 0 h 8"/>
                <a:gd name="T16" fmla="*/ 0 w 26"/>
                <a:gd name="T17" fmla="*/ 0 h 8"/>
                <a:gd name="T18" fmla="*/ 0 w 26"/>
                <a:gd name="T19" fmla="*/ 0 h 8"/>
                <a:gd name="T20" fmla="*/ 0 w 26"/>
                <a:gd name="T21" fmla="*/ 0 h 8"/>
                <a:gd name="T22" fmla="*/ 0 w 26"/>
                <a:gd name="T23" fmla="*/ 0 h 8"/>
                <a:gd name="T24" fmla="*/ 0 w 26"/>
                <a:gd name="T25" fmla="*/ 0 h 8"/>
                <a:gd name="T26" fmla="*/ 0 w 26"/>
                <a:gd name="T27" fmla="*/ 0 h 8"/>
                <a:gd name="T28" fmla="*/ 0 w 26"/>
                <a:gd name="T29" fmla="*/ 0 h 8"/>
                <a:gd name="T30" fmla="*/ 0 w 26"/>
                <a:gd name="T31" fmla="*/ 0 h 8"/>
                <a:gd name="T32" fmla="*/ 0 w 26"/>
                <a:gd name="T33" fmla="*/ 0 h 8"/>
                <a:gd name="T34" fmla="*/ 0 w 26"/>
                <a:gd name="T35" fmla="*/ 0 h 8"/>
                <a:gd name="T36" fmla="*/ 0 w 26"/>
                <a:gd name="T37" fmla="*/ 0 h 8"/>
                <a:gd name="T38" fmla="*/ 0 w 26"/>
                <a:gd name="T39" fmla="*/ 0 h 8"/>
                <a:gd name="T40" fmla="*/ 0 w 26"/>
                <a:gd name="T41" fmla="*/ 0 h 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"/>
                <a:gd name="T64" fmla="*/ 0 h 8"/>
                <a:gd name="T65" fmla="*/ 26 w 26"/>
                <a:gd name="T66" fmla="*/ 8 h 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" h="8">
                  <a:moveTo>
                    <a:pt x="0" y="6"/>
                  </a:moveTo>
                  <a:lnTo>
                    <a:pt x="1" y="5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8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7" y="7"/>
                  </a:lnTo>
                  <a:lnTo>
                    <a:pt x="4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D4D4D4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48" name="Freeform 145"/>
            <p:cNvSpPr>
              <a:spLocks/>
            </p:cNvSpPr>
            <p:nvPr/>
          </p:nvSpPr>
          <p:spPr bwMode="auto">
            <a:xfrm>
              <a:off x="2758" y="2552"/>
              <a:ext cx="5" cy="2"/>
            </a:xfrm>
            <a:custGeom>
              <a:avLst/>
              <a:gdLst>
                <a:gd name="T0" fmla="*/ 0 w 16"/>
                <a:gd name="T1" fmla="*/ 0 h 4"/>
                <a:gd name="T2" fmla="*/ 0 w 16"/>
                <a:gd name="T3" fmla="*/ 1 h 4"/>
                <a:gd name="T4" fmla="*/ 0 w 16"/>
                <a:gd name="T5" fmla="*/ 1 h 4"/>
                <a:gd name="T6" fmla="*/ 0 w 16"/>
                <a:gd name="T7" fmla="*/ 1 h 4"/>
                <a:gd name="T8" fmla="*/ 0 w 16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"/>
                <a:gd name="T17" fmla="*/ 16 w 1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">
                  <a:moveTo>
                    <a:pt x="0" y="0"/>
                  </a:moveTo>
                  <a:lnTo>
                    <a:pt x="3" y="3"/>
                  </a:lnTo>
                  <a:lnTo>
                    <a:pt x="6" y="4"/>
                  </a:lnTo>
                  <a:lnTo>
                    <a:pt x="11" y="3"/>
                  </a:lnTo>
                  <a:lnTo>
                    <a:pt x="16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49" name="Freeform 146"/>
            <p:cNvSpPr>
              <a:spLocks/>
            </p:cNvSpPr>
            <p:nvPr/>
          </p:nvSpPr>
          <p:spPr bwMode="auto">
            <a:xfrm>
              <a:off x="2722" y="2604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0 h 20"/>
                <a:gd name="T4" fmla="*/ 0 w 19"/>
                <a:gd name="T5" fmla="*/ 0 h 20"/>
                <a:gd name="T6" fmla="*/ 0 w 19"/>
                <a:gd name="T7" fmla="*/ 0 h 20"/>
                <a:gd name="T8" fmla="*/ 0 w 19"/>
                <a:gd name="T9" fmla="*/ 0 h 20"/>
                <a:gd name="T10" fmla="*/ 0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20"/>
                <a:gd name="T23" fmla="*/ 19 w 19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20">
                  <a:moveTo>
                    <a:pt x="0" y="0"/>
                  </a:moveTo>
                  <a:lnTo>
                    <a:pt x="9" y="6"/>
                  </a:lnTo>
                  <a:lnTo>
                    <a:pt x="13" y="8"/>
                  </a:lnTo>
                  <a:lnTo>
                    <a:pt x="15" y="10"/>
                  </a:lnTo>
                  <a:lnTo>
                    <a:pt x="18" y="12"/>
                  </a:lnTo>
                  <a:lnTo>
                    <a:pt x="19" y="15"/>
                  </a:lnTo>
                  <a:lnTo>
                    <a:pt x="19" y="2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0" name="Freeform 147"/>
            <p:cNvSpPr>
              <a:spLocks/>
            </p:cNvSpPr>
            <p:nvPr/>
          </p:nvSpPr>
          <p:spPr bwMode="auto">
            <a:xfrm>
              <a:off x="2716" y="2605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0" y="8"/>
                  </a:moveTo>
                  <a:lnTo>
                    <a:pt x="5" y="3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1" name="Freeform 148"/>
            <p:cNvSpPr>
              <a:spLocks/>
            </p:cNvSpPr>
            <p:nvPr/>
          </p:nvSpPr>
          <p:spPr bwMode="auto">
            <a:xfrm>
              <a:off x="2717" y="2607"/>
              <a:ext cx="12" cy="8"/>
            </a:xfrm>
            <a:custGeom>
              <a:avLst/>
              <a:gdLst>
                <a:gd name="T0" fmla="*/ 0 w 35"/>
                <a:gd name="T1" fmla="*/ 0 h 25"/>
                <a:gd name="T2" fmla="*/ 0 w 35"/>
                <a:gd name="T3" fmla="*/ 0 h 25"/>
                <a:gd name="T4" fmla="*/ 0 w 35"/>
                <a:gd name="T5" fmla="*/ 0 h 25"/>
                <a:gd name="T6" fmla="*/ 0 w 35"/>
                <a:gd name="T7" fmla="*/ 0 h 25"/>
                <a:gd name="T8" fmla="*/ 0 w 35"/>
                <a:gd name="T9" fmla="*/ 0 h 25"/>
                <a:gd name="T10" fmla="*/ 0 w 35"/>
                <a:gd name="T11" fmla="*/ 0 h 25"/>
                <a:gd name="T12" fmla="*/ 0 w 35"/>
                <a:gd name="T13" fmla="*/ 0 h 25"/>
                <a:gd name="T14" fmla="*/ 0 w 35"/>
                <a:gd name="T15" fmla="*/ 0 h 25"/>
                <a:gd name="T16" fmla="*/ 0 w 35"/>
                <a:gd name="T17" fmla="*/ 0 h 25"/>
                <a:gd name="T18" fmla="*/ 0 w 35"/>
                <a:gd name="T19" fmla="*/ 0 h 25"/>
                <a:gd name="T20" fmla="*/ 0 w 35"/>
                <a:gd name="T21" fmla="*/ 0 h 25"/>
                <a:gd name="T22" fmla="*/ 0 w 35"/>
                <a:gd name="T23" fmla="*/ 0 h 25"/>
                <a:gd name="T24" fmla="*/ 0 w 3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25"/>
                <a:gd name="T41" fmla="*/ 35 w 3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25">
                  <a:moveTo>
                    <a:pt x="0" y="10"/>
                  </a:move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8" y="7"/>
                  </a:lnTo>
                  <a:lnTo>
                    <a:pt x="32" y="9"/>
                  </a:lnTo>
                  <a:lnTo>
                    <a:pt x="34" y="12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2" name="Freeform 149"/>
            <p:cNvSpPr>
              <a:spLocks/>
            </p:cNvSpPr>
            <p:nvPr/>
          </p:nvSpPr>
          <p:spPr bwMode="auto">
            <a:xfrm>
              <a:off x="2722" y="2618"/>
              <a:ext cx="1" cy="3"/>
            </a:xfrm>
            <a:custGeom>
              <a:avLst/>
              <a:gdLst>
                <a:gd name="T0" fmla="*/ 1 w 2"/>
                <a:gd name="T1" fmla="*/ 0 h 10"/>
                <a:gd name="T2" fmla="*/ 1 w 2"/>
                <a:gd name="T3" fmla="*/ 0 h 10"/>
                <a:gd name="T4" fmla="*/ 1 w 2"/>
                <a:gd name="T5" fmla="*/ 0 h 10"/>
                <a:gd name="T6" fmla="*/ 1 w 2"/>
                <a:gd name="T7" fmla="*/ 0 h 10"/>
                <a:gd name="T8" fmla="*/ 0 w 2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0"/>
                <a:gd name="T17" fmla="*/ 2 w 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0">
                  <a:moveTo>
                    <a:pt x="1" y="0"/>
                  </a:moveTo>
                  <a:lnTo>
                    <a:pt x="2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3" name="Freeform 150"/>
            <p:cNvSpPr>
              <a:spLocks/>
            </p:cNvSpPr>
            <p:nvPr/>
          </p:nvSpPr>
          <p:spPr bwMode="auto">
            <a:xfrm>
              <a:off x="2765" y="2545"/>
              <a:ext cx="12" cy="16"/>
            </a:xfrm>
            <a:custGeom>
              <a:avLst/>
              <a:gdLst>
                <a:gd name="T0" fmla="*/ 0 w 35"/>
                <a:gd name="T1" fmla="*/ 0 h 47"/>
                <a:gd name="T2" fmla="*/ 0 w 35"/>
                <a:gd name="T3" fmla="*/ 0 h 47"/>
                <a:gd name="T4" fmla="*/ 0 w 35"/>
                <a:gd name="T5" fmla="*/ 0 h 47"/>
                <a:gd name="T6" fmla="*/ 0 w 35"/>
                <a:gd name="T7" fmla="*/ 0 h 47"/>
                <a:gd name="T8" fmla="*/ 0 w 35"/>
                <a:gd name="T9" fmla="*/ 0 h 47"/>
                <a:gd name="T10" fmla="*/ 0 w 35"/>
                <a:gd name="T11" fmla="*/ 0 h 47"/>
                <a:gd name="T12" fmla="*/ 0 w 35"/>
                <a:gd name="T13" fmla="*/ 0 h 47"/>
                <a:gd name="T14" fmla="*/ 0 w 35"/>
                <a:gd name="T15" fmla="*/ 0 h 47"/>
                <a:gd name="T16" fmla="*/ 0 w 35"/>
                <a:gd name="T17" fmla="*/ 0 h 47"/>
                <a:gd name="T18" fmla="*/ 0 w 35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7"/>
                <a:gd name="T32" fmla="*/ 35 w 35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7">
                  <a:moveTo>
                    <a:pt x="0" y="47"/>
                  </a:moveTo>
                  <a:lnTo>
                    <a:pt x="8" y="44"/>
                  </a:lnTo>
                  <a:lnTo>
                    <a:pt x="14" y="41"/>
                  </a:lnTo>
                  <a:lnTo>
                    <a:pt x="18" y="38"/>
                  </a:lnTo>
                  <a:lnTo>
                    <a:pt x="25" y="30"/>
                  </a:lnTo>
                  <a:lnTo>
                    <a:pt x="31" y="18"/>
                  </a:lnTo>
                  <a:lnTo>
                    <a:pt x="33" y="13"/>
                  </a:lnTo>
                  <a:lnTo>
                    <a:pt x="34" y="10"/>
                  </a:lnTo>
                  <a:lnTo>
                    <a:pt x="35" y="7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4" name="Line 151"/>
            <p:cNvSpPr>
              <a:spLocks noChangeShapeType="1"/>
            </p:cNvSpPr>
            <p:nvPr/>
          </p:nvSpPr>
          <p:spPr bwMode="auto">
            <a:xfrm flipV="1">
              <a:off x="2716" y="261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5" name="Freeform 152"/>
            <p:cNvSpPr>
              <a:spLocks/>
            </p:cNvSpPr>
            <p:nvPr/>
          </p:nvSpPr>
          <p:spPr bwMode="auto">
            <a:xfrm>
              <a:off x="2715" y="2611"/>
              <a:ext cx="1" cy="3"/>
            </a:xfrm>
            <a:custGeom>
              <a:avLst/>
              <a:gdLst>
                <a:gd name="T0" fmla="*/ 0 w 2"/>
                <a:gd name="T1" fmla="*/ 0 h 9"/>
                <a:gd name="T2" fmla="*/ 1 w 2"/>
                <a:gd name="T3" fmla="*/ 0 h 9"/>
                <a:gd name="T4" fmla="*/ 1 w 2"/>
                <a:gd name="T5" fmla="*/ 0 h 9"/>
                <a:gd name="T6" fmla="*/ 0 60000 65536"/>
                <a:gd name="T7" fmla="*/ 0 60000 65536"/>
                <a:gd name="T8" fmla="*/ 0 60000 65536"/>
                <a:gd name="T9" fmla="*/ 0 w 2"/>
                <a:gd name="T10" fmla="*/ 0 h 9"/>
                <a:gd name="T11" fmla="*/ 2 w 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9">
                  <a:moveTo>
                    <a:pt x="0" y="9"/>
                  </a:move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6" name="Freeform 153"/>
            <p:cNvSpPr>
              <a:spLocks/>
            </p:cNvSpPr>
            <p:nvPr/>
          </p:nvSpPr>
          <p:spPr bwMode="auto">
            <a:xfrm>
              <a:off x="2727" y="2630"/>
              <a:ext cx="3" cy="1"/>
            </a:xfrm>
            <a:custGeom>
              <a:avLst/>
              <a:gdLst>
                <a:gd name="T0" fmla="*/ 0 w 11"/>
                <a:gd name="T1" fmla="*/ 0 h 1"/>
                <a:gd name="T2" fmla="*/ 0 w 11"/>
                <a:gd name="T3" fmla="*/ 0 h 1"/>
                <a:gd name="T4" fmla="*/ 0 w 11"/>
                <a:gd name="T5" fmla="*/ 0 h 1"/>
                <a:gd name="T6" fmla="*/ 0 60000 65536"/>
                <a:gd name="T7" fmla="*/ 0 60000 65536"/>
                <a:gd name="T8" fmla="*/ 0 60000 65536"/>
                <a:gd name="T9" fmla="*/ 0 w 11"/>
                <a:gd name="T10" fmla="*/ 0 h 1"/>
                <a:gd name="T11" fmla="*/ 11 w 1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57" name="Freeform 154"/>
            <p:cNvSpPr>
              <a:spLocks/>
            </p:cNvSpPr>
            <p:nvPr/>
          </p:nvSpPr>
          <p:spPr bwMode="auto">
            <a:xfrm>
              <a:off x="2794" y="2839"/>
              <a:ext cx="28" cy="30"/>
            </a:xfrm>
            <a:custGeom>
              <a:avLst/>
              <a:gdLst>
                <a:gd name="T0" fmla="*/ 0 w 83"/>
                <a:gd name="T1" fmla="*/ 0 h 89"/>
                <a:gd name="T2" fmla="*/ 0 w 83"/>
                <a:gd name="T3" fmla="*/ 0 h 89"/>
                <a:gd name="T4" fmla="*/ 0 w 83"/>
                <a:gd name="T5" fmla="*/ 0 h 89"/>
                <a:gd name="T6" fmla="*/ 0 w 83"/>
                <a:gd name="T7" fmla="*/ 0 h 89"/>
                <a:gd name="T8" fmla="*/ 0 w 83"/>
                <a:gd name="T9" fmla="*/ 0 h 89"/>
                <a:gd name="T10" fmla="*/ 0 w 83"/>
                <a:gd name="T11" fmla="*/ 0 h 89"/>
                <a:gd name="T12" fmla="*/ 0 w 83"/>
                <a:gd name="T13" fmla="*/ 0 h 89"/>
                <a:gd name="T14" fmla="*/ 0 w 83"/>
                <a:gd name="T15" fmla="*/ 0 h 89"/>
                <a:gd name="T16" fmla="*/ 0 w 83"/>
                <a:gd name="T17" fmla="*/ 0 h 89"/>
                <a:gd name="T18" fmla="*/ 0 w 83"/>
                <a:gd name="T19" fmla="*/ 0 h 89"/>
                <a:gd name="T20" fmla="*/ 0 w 83"/>
                <a:gd name="T21" fmla="*/ 0 h 89"/>
                <a:gd name="T22" fmla="*/ 0 w 83"/>
                <a:gd name="T23" fmla="*/ 0 h 89"/>
                <a:gd name="T24" fmla="*/ 0 w 83"/>
                <a:gd name="T25" fmla="*/ 0 h 89"/>
                <a:gd name="T26" fmla="*/ 0 w 83"/>
                <a:gd name="T27" fmla="*/ 0 h 89"/>
                <a:gd name="T28" fmla="*/ 0 w 83"/>
                <a:gd name="T29" fmla="*/ 0 h 89"/>
                <a:gd name="T30" fmla="*/ 0 w 83"/>
                <a:gd name="T31" fmla="*/ 0 h 89"/>
                <a:gd name="T32" fmla="*/ 0 w 83"/>
                <a:gd name="T33" fmla="*/ 0 h 89"/>
                <a:gd name="T34" fmla="*/ 0 w 83"/>
                <a:gd name="T35" fmla="*/ 0 h 89"/>
                <a:gd name="T36" fmla="*/ 0 w 83"/>
                <a:gd name="T37" fmla="*/ 0 h 89"/>
                <a:gd name="T38" fmla="*/ 0 w 83"/>
                <a:gd name="T39" fmla="*/ 0 h 89"/>
                <a:gd name="T40" fmla="*/ 0 w 83"/>
                <a:gd name="T41" fmla="*/ 0 h 89"/>
                <a:gd name="T42" fmla="*/ 0 w 83"/>
                <a:gd name="T43" fmla="*/ 0 h 89"/>
                <a:gd name="T44" fmla="*/ 0 w 83"/>
                <a:gd name="T45" fmla="*/ 0 h 89"/>
                <a:gd name="T46" fmla="*/ 0 w 83"/>
                <a:gd name="T47" fmla="*/ 0 h 89"/>
                <a:gd name="T48" fmla="*/ 0 w 83"/>
                <a:gd name="T49" fmla="*/ 0 h 89"/>
                <a:gd name="T50" fmla="*/ 0 w 83"/>
                <a:gd name="T51" fmla="*/ 0 h 89"/>
                <a:gd name="T52" fmla="*/ 0 w 83"/>
                <a:gd name="T53" fmla="*/ 0 h 89"/>
                <a:gd name="T54" fmla="*/ 0 w 83"/>
                <a:gd name="T55" fmla="*/ 0 h 89"/>
                <a:gd name="T56" fmla="*/ 0 w 83"/>
                <a:gd name="T57" fmla="*/ 0 h 89"/>
                <a:gd name="T58" fmla="*/ 0 w 83"/>
                <a:gd name="T59" fmla="*/ 0 h 89"/>
                <a:gd name="T60" fmla="*/ 0 w 83"/>
                <a:gd name="T61" fmla="*/ 0 h 89"/>
                <a:gd name="T62" fmla="*/ 0 w 83"/>
                <a:gd name="T63" fmla="*/ 0 h 89"/>
                <a:gd name="T64" fmla="*/ 0 w 83"/>
                <a:gd name="T65" fmla="*/ 0 h 89"/>
                <a:gd name="T66" fmla="*/ 0 w 83"/>
                <a:gd name="T67" fmla="*/ 0 h 89"/>
                <a:gd name="T68" fmla="*/ 0 w 83"/>
                <a:gd name="T69" fmla="*/ 0 h 89"/>
                <a:gd name="T70" fmla="*/ 0 w 83"/>
                <a:gd name="T71" fmla="*/ 0 h 89"/>
                <a:gd name="T72" fmla="*/ 0 w 83"/>
                <a:gd name="T73" fmla="*/ 0 h 89"/>
                <a:gd name="T74" fmla="*/ 0 w 83"/>
                <a:gd name="T75" fmla="*/ 0 h 89"/>
                <a:gd name="T76" fmla="*/ 0 w 83"/>
                <a:gd name="T77" fmla="*/ 0 h 89"/>
                <a:gd name="T78" fmla="*/ 0 w 83"/>
                <a:gd name="T79" fmla="*/ 0 h 89"/>
                <a:gd name="T80" fmla="*/ 0 w 83"/>
                <a:gd name="T81" fmla="*/ 0 h 89"/>
                <a:gd name="T82" fmla="*/ 0 w 83"/>
                <a:gd name="T83" fmla="*/ 0 h 89"/>
                <a:gd name="T84" fmla="*/ 0 w 83"/>
                <a:gd name="T85" fmla="*/ 0 h 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3"/>
                <a:gd name="T130" fmla="*/ 0 h 89"/>
                <a:gd name="T131" fmla="*/ 83 w 83"/>
                <a:gd name="T132" fmla="*/ 89 h 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3" h="89">
                  <a:moveTo>
                    <a:pt x="44" y="0"/>
                  </a:moveTo>
                  <a:lnTo>
                    <a:pt x="45" y="8"/>
                  </a:lnTo>
                  <a:lnTo>
                    <a:pt x="47" y="12"/>
                  </a:lnTo>
                  <a:lnTo>
                    <a:pt x="49" y="17"/>
                  </a:lnTo>
                  <a:lnTo>
                    <a:pt x="52" y="23"/>
                  </a:lnTo>
                  <a:lnTo>
                    <a:pt x="55" y="29"/>
                  </a:lnTo>
                  <a:lnTo>
                    <a:pt x="62" y="36"/>
                  </a:lnTo>
                  <a:lnTo>
                    <a:pt x="66" y="39"/>
                  </a:lnTo>
                  <a:lnTo>
                    <a:pt x="69" y="43"/>
                  </a:lnTo>
                  <a:lnTo>
                    <a:pt x="73" y="50"/>
                  </a:lnTo>
                  <a:lnTo>
                    <a:pt x="76" y="58"/>
                  </a:lnTo>
                  <a:lnTo>
                    <a:pt x="81" y="68"/>
                  </a:lnTo>
                  <a:lnTo>
                    <a:pt x="83" y="75"/>
                  </a:lnTo>
                  <a:lnTo>
                    <a:pt x="83" y="80"/>
                  </a:lnTo>
                  <a:lnTo>
                    <a:pt x="82" y="82"/>
                  </a:lnTo>
                  <a:lnTo>
                    <a:pt x="80" y="85"/>
                  </a:lnTo>
                  <a:lnTo>
                    <a:pt x="78" y="87"/>
                  </a:lnTo>
                  <a:lnTo>
                    <a:pt x="75" y="88"/>
                  </a:lnTo>
                  <a:lnTo>
                    <a:pt x="71" y="89"/>
                  </a:lnTo>
                  <a:lnTo>
                    <a:pt x="66" y="89"/>
                  </a:lnTo>
                  <a:lnTo>
                    <a:pt x="56" y="87"/>
                  </a:lnTo>
                  <a:lnTo>
                    <a:pt x="51" y="86"/>
                  </a:lnTo>
                  <a:lnTo>
                    <a:pt x="46" y="84"/>
                  </a:lnTo>
                  <a:lnTo>
                    <a:pt x="43" y="82"/>
                  </a:lnTo>
                  <a:lnTo>
                    <a:pt x="40" y="80"/>
                  </a:lnTo>
                  <a:lnTo>
                    <a:pt x="37" y="77"/>
                  </a:lnTo>
                  <a:lnTo>
                    <a:pt x="33" y="74"/>
                  </a:lnTo>
                  <a:lnTo>
                    <a:pt x="31" y="70"/>
                  </a:lnTo>
                  <a:lnTo>
                    <a:pt x="26" y="62"/>
                  </a:lnTo>
                  <a:lnTo>
                    <a:pt x="24" y="58"/>
                  </a:lnTo>
                  <a:lnTo>
                    <a:pt x="22" y="55"/>
                  </a:lnTo>
                  <a:lnTo>
                    <a:pt x="20" y="52"/>
                  </a:lnTo>
                  <a:lnTo>
                    <a:pt x="18" y="51"/>
                  </a:lnTo>
                  <a:lnTo>
                    <a:pt x="16" y="55"/>
                  </a:lnTo>
                  <a:lnTo>
                    <a:pt x="2" y="43"/>
                  </a:lnTo>
                  <a:lnTo>
                    <a:pt x="1" y="25"/>
                  </a:lnTo>
                  <a:lnTo>
                    <a:pt x="0" y="9"/>
                  </a:lnTo>
                  <a:lnTo>
                    <a:pt x="1" y="8"/>
                  </a:lnTo>
                  <a:lnTo>
                    <a:pt x="7" y="5"/>
                  </a:lnTo>
                  <a:lnTo>
                    <a:pt x="16" y="3"/>
                  </a:lnTo>
                  <a:lnTo>
                    <a:pt x="29" y="1"/>
                  </a:lnTo>
                  <a:lnTo>
                    <a:pt x="37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58" name="Freeform 155"/>
            <p:cNvSpPr>
              <a:spLocks/>
            </p:cNvSpPr>
            <p:nvPr/>
          </p:nvSpPr>
          <p:spPr bwMode="auto">
            <a:xfrm>
              <a:off x="2742" y="2838"/>
              <a:ext cx="29" cy="27"/>
            </a:xfrm>
            <a:custGeom>
              <a:avLst/>
              <a:gdLst>
                <a:gd name="T0" fmla="*/ 0 w 87"/>
                <a:gd name="T1" fmla="*/ 0 h 80"/>
                <a:gd name="T2" fmla="*/ 0 w 87"/>
                <a:gd name="T3" fmla="*/ 0 h 80"/>
                <a:gd name="T4" fmla="*/ 0 w 87"/>
                <a:gd name="T5" fmla="*/ 0 h 80"/>
                <a:gd name="T6" fmla="*/ 0 w 87"/>
                <a:gd name="T7" fmla="*/ 0 h 80"/>
                <a:gd name="T8" fmla="*/ 0 w 87"/>
                <a:gd name="T9" fmla="*/ 0 h 80"/>
                <a:gd name="T10" fmla="*/ 0 w 87"/>
                <a:gd name="T11" fmla="*/ 0 h 80"/>
                <a:gd name="T12" fmla="*/ 0 w 87"/>
                <a:gd name="T13" fmla="*/ 0 h 80"/>
                <a:gd name="T14" fmla="*/ 0 w 87"/>
                <a:gd name="T15" fmla="*/ 0 h 80"/>
                <a:gd name="T16" fmla="*/ 0 w 87"/>
                <a:gd name="T17" fmla="*/ 0 h 80"/>
                <a:gd name="T18" fmla="*/ 0 w 87"/>
                <a:gd name="T19" fmla="*/ 0 h 80"/>
                <a:gd name="T20" fmla="*/ 0 w 87"/>
                <a:gd name="T21" fmla="*/ 0 h 80"/>
                <a:gd name="T22" fmla="*/ 0 w 87"/>
                <a:gd name="T23" fmla="*/ 0 h 80"/>
                <a:gd name="T24" fmla="*/ 0 w 87"/>
                <a:gd name="T25" fmla="*/ 0 h 80"/>
                <a:gd name="T26" fmla="*/ 0 w 87"/>
                <a:gd name="T27" fmla="*/ 0 h 80"/>
                <a:gd name="T28" fmla="*/ 0 w 87"/>
                <a:gd name="T29" fmla="*/ 0 h 80"/>
                <a:gd name="T30" fmla="*/ 0 w 87"/>
                <a:gd name="T31" fmla="*/ 0 h 80"/>
                <a:gd name="T32" fmla="*/ 0 w 87"/>
                <a:gd name="T33" fmla="*/ 0 h 80"/>
                <a:gd name="T34" fmla="*/ 0 w 87"/>
                <a:gd name="T35" fmla="*/ 0 h 80"/>
                <a:gd name="T36" fmla="*/ 0 w 87"/>
                <a:gd name="T37" fmla="*/ 0 h 80"/>
                <a:gd name="T38" fmla="*/ 0 w 87"/>
                <a:gd name="T39" fmla="*/ 0 h 80"/>
                <a:gd name="T40" fmla="*/ 0 w 87"/>
                <a:gd name="T41" fmla="*/ 0 h 80"/>
                <a:gd name="T42" fmla="*/ 0 w 87"/>
                <a:gd name="T43" fmla="*/ 0 h 80"/>
                <a:gd name="T44" fmla="*/ 0 w 87"/>
                <a:gd name="T45" fmla="*/ 0 h 80"/>
                <a:gd name="T46" fmla="*/ 0 w 87"/>
                <a:gd name="T47" fmla="*/ 0 h 80"/>
                <a:gd name="T48" fmla="*/ 0 w 87"/>
                <a:gd name="T49" fmla="*/ 0 h 80"/>
                <a:gd name="T50" fmla="*/ 0 w 87"/>
                <a:gd name="T51" fmla="*/ 0 h 80"/>
                <a:gd name="T52" fmla="*/ 0 w 87"/>
                <a:gd name="T53" fmla="*/ 0 h 80"/>
                <a:gd name="T54" fmla="*/ 0 w 87"/>
                <a:gd name="T55" fmla="*/ 0 h 80"/>
                <a:gd name="T56" fmla="*/ 0 w 87"/>
                <a:gd name="T57" fmla="*/ 0 h 80"/>
                <a:gd name="T58" fmla="*/ 0 w 87"/>
                <a:gd name="T59" fmla="*/ 0 h 80"/>
                <a:gd name="T60" fmla="*/ 0 w 87"/>
                <a:gd name="T61" fmla="*/ 0 h 80"/>
                <a:gd name="T62" fmla="*/ 0 w 87"/>
                <a:gd name="T63" fmla="*/ 0 h 80"/>
                <a:gd name="T64" fmla="*/ 0 w 87"/>
                <a:gd name="T65" fmla="*/ 0 h 80"/>
                <a:gd name="T66" fmla="*/ 0 w 87"/>
                <a:gd name="T67" fmla="*/ 0 h 80"/>
                <a:gd name="T68" fmla="*/ 0 w 87"/>
                <a:gd name="T69" fmla="*/ 0 h 80"/>
                <a:gd name="T70" fmla="*/ 0 w 87"/>
                <a:gd name="T71" fmla="*/ 0 h 80"/>
                <a:gd name="T72" fmla="*/ 0 w 87"/>
                <a:gd name="T73" fmla="*/ 0 h 80"/>
                <a:gd name="T74" fmla="*/ 0 w 87"/>
                <a:gd name="T75" fmla="*/ 0 h 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7"/>
                <a:gd name="T115" fmla="*/ 0 h 80"/>
                <a:gd name="T116" fmla="*/ 87 w 87"/>
                <a:gd name="T117" fmla="*/ 80 h 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7" h="80">
                  <a:moveTo>
                    <a:pt x="86" y="1"/>
                  </a:moveTo>
                  <a:lnTo>
                    <a:pt x="87" y="23"/>
                  </a:lnTo>
                  <a:lnTo>
                    <a:pt x="87" y="27"/>
                  </a:lnTo>
                  <a:lnTo>
                    <a:pt x="87" y="31"/>
                  </a:lnTo>
                  <a:lnTo>
                    <a:pt x="85" y="33"/>
                  </a:lnTo>
                  <a:lnTo>
                    <a:pt x="82" y="36"/>
                  </a:lnTo>
                  <a:lnTo>
                    <a:pt x="78" y="37"/>
                  </a:lnTo>
                  <a:lnTo>
                    <a:pt x="71" y="39"/>
                  </a:lnTo>
                  <a:lnTo>
                    <a:pt x="69" y="42"/>
                  </a:lnTo>
                  <a:lnTo>
                    <a:pt x="67" y="44"/>
                  </a:lnTo>
                  <a:lnTo>
                    <a:pt x="66" y="46"/>
                  </a:lnTo>
                  <a:lnTo>
                    <a:pt x="62" y="53"/>
                  </a:lnTo>
                  <a:lnTo>
                    <a:pt x="57" y="63"/>
                  </a:lnTo>
                  <a:lnTo>
                    <a:pt x="55" y="67"/>
                  </a:lnTo>
                  <a:lnTo>
                    <a:pt x="51" y="70"/>
                  </a:lnTo>
                  <a:lnTo>
                    <a:pt x="44" y="74"/>
                  </a:lnTo>
                  <a:lnTo>
                    <a:pt x="35" y="77"/>
                  </a:lnTo>
                  <a:lnTo>
                    <a:pt x="25" y="79"/>
                  </a:lnTo>
                  <a:lnTo>
                    <a:pt x="14" y="80"/>
                  </a:lnTo>
                  <a:lnTo>
                    <a:pt x="10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1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3" y="59"/>
                  </a:lnTo>
                  <a:lnTo>
                    <a:pt x="6" y="49"/>
                  </a:lnTo>
                  <a:lnTo>
                    <a:pt x="12" y="39"/>
                  </a:lnTo>
                  <a:lnTo>
                    <a:pt x="16" y="33"/>
                  </a:lnTo>
                  <a:lnTo>
                    <a:pt x="23" y="27"/>
                  </a:lnTo>
                  <a:lnTo>
                    <a:pt x="29" y="21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59" name="Freeform 156"/>
            <p:cNvSpPr>
              <a:spLocks/>
            </p:cNvSpPr>
            <p:nvPr/>
          </p:nvSpPr>
          <p:spPr bwMode="auto">
            <a:xfrm>
              <a:off x="2754" y="2648"/>
              <a:ext cx="58" cy="194"/>
            </a:xfrm>
            <a:custGeom>
              <a:avLst/>
              <a:gdLst>
                <a:gd name="T0" fmla="*/ 0 w 174"/>
                <a:gd name="T1" fmla="*/ 0 h 584"/>
                <a:gd name="T2" fmla="*/ 0 w 174"/>
                <a:gd name="T3" fmla="*/ 0 h 584"/>
                <a:gd name="T4" fmla="*/ 0 w 174"/>
                <a:gd name="T5" fmla="*/ 0 h 584"/>
                <a:gd name="T6" fmla="*/ 0 w 174"/>
                <a:gd name="T7" fmla="*/ 0 h 584"/>
                <a:gd name="T8" fmla="*/ 0 w 174"/>
                <a:gd name="T9" fmla="*/ 0 h 584"/>
                <a:gd name="T10" fmla="*/ 0 w 174"/>
                <a:gd name="T11" fmla="*/ 0 h 584"/>
                <a:gd name="T12" fmla="*/ 0 w 174"/>
                <a:gd name="T13" fmla="*/ 0 h 584"/>
                <a:gd name="T14" fmla="*/ 0 w 174"/>
                <a:gd name="T15" fmla="*/ 0 h 584"/>
                <a:gd name="T16" fmla="*/ 0 w 174"/>
                <a:gd name="T17" fmla="*/ 0 h 584"/>
                <a:gd name="T18" fmla="*/ 0 w 174"/>
                <a:gd name="T19" fmla="*/ 0 h 584"/>
                <a:gd name="T20" fmla="*/ 0 w 174"/>
                <a:gd name="T21" fmla="*/ 0 h 584"/>
                <a:gd name="T22" fmla="*/ 0 w 174"/>
                <a:gd name="T23" fmla="*/ 0 h 584"/>
                <a:gd name="T24" fmla="*/ 0 w 174"/>
                <a:gd name="T25" fmla="*/ 0 h 584"/>
                <a:gd name="T26" fmla="*/ 0 w 174"/>
                <a:gd name="T27" fmla="*/ 0 h 584"/>
                <a:gd name="T28" fmla="*/ 0 w 174"/>
                <a:gd name="T29" fmla="*/ 0 h 584"/>
                <a:gd name="T30" fmla="*/ 0 w 174"/>
                <a:gd name="T31" fmla="*/ 0 h 584"/>
                <a:gd name="T32" fmla="*/ 0 w 174"/>
                <a:gd name="T33" fmla="*/ 0 h 584"/>
                <a:gd name="T34" fmla="*/ 0 w 174"/>
                <a:gd name="T35" fmla="*/ 0 h 584"/>
                <a:gd name="T36" fmla="*/ 0 w 174"/>
                <a:gd name="T37" fmla="*/ 0 h 584"/>
                <a:gd name="T38" fmla="*/ 0 w 174"/>
                <a:gd name="T39" fmla="*/ 0 h 584"/>
                <a:gd name="T40" fmla="*/ 0 w 174"/>
                <a:gd name="T41" fmla="*/ 0 h 584"/>
                <a:gd name="T42" fmla="*/ 0 w 174"/>
                <a:gd name="T43" fmla="*/ 0 h 584"/>
                <a:gd name="T44" fmla="*/ 0 w 174"/>
                <a:gd name="T45" fmla="*/ 0 h 584"/>
                <a:gd name="T46" fmla="*/ 0 w 174"/>
                <a:gd name="T47" fmla="*/ 0 h 584"/>
                <a:gd name="T48" fmla="*/ 0 w 174"/>
                <a:gd name="T49" fmla="*/ 0 h 584"/>
                <a:gd name="T50" fmla="*/ 0 w 174"/>
                <a:gd name="T51" fmla="*/ 0 h 584"/>
                <a:gd name="T52" fmla="*/ 0 w 174"/>
                <a:gd name="T53" fmla="*/ 0 h 584"/>
                <a:gd name="T54" fmla="*/ 0 w 174"/>
                <a:gd name="T55" fmla="*/ 0 h 584"/>
                <a:gd name="T56" fmla="*/ 0 w 174"/>
                <a:gd name="T57" fmla="*/ 0 h 584"/>
                <a:gd name="T58" fmla="*/ 0 w 174"/>
                <a:gd name="T59" fmla="*/ 0 h 584"/>
                <a:gd name="T60" fmla="*/ 0 w 174"/>
                <a:gd name="T61" fmla="*/ 0 h 584"/>
                <a:gd name="T62" fmla="*/ 0 w 174"/>
                <a:gd name="T63" fmla="*/ 0 h 584"/>
                <a:gd name="T64" fmla="*/ 0 w 174"/>
                <a:gd name="T65" fmla="*/ 0 h 584"/>
                <a:gd name="T66" fmla="*/ 0 w 174"/>
                <a:gd name="T67" fmla="*/ 0 h 584"/>
                <a:gd name="T68" fmla="*/ 0 w 174"/>
                <a:gd name="T69" fmla="*/ 0 h 584"/>
                <a:gd name="T70" fmla="*/ 0 w 174"/>
                <a:gd name="T71" fmla="*/ 0 h 584"/>
                <a:gd name="T72" fmla="*/ 0 w 174"/>
                <a:gd name="T73" fmla="*/ 0 h 584"/>
                <a:gd name="T74" fmla="*/ 0 w 174"/>
                <a:gd name="T75" fmla="*/ 0 h 584"/>
                <a:gd name="T76" fmla="*/ 0 w 174"/>
                <a:gd name="T77" fmla="*/ 0 h 584"/>
                <a:gd name="T78" fmla="*/ 0 w 174"/>
                <a:gd name="T79" fmla="*/ 0 h 584"/>
                <a:gd name="T80" fmla="*/ 0 w 174"/>
                <a:gd name="T81" fmla="*/ 0 h 584"/>
                <a:gd name="T82" fmla="*/ 0 w 174"/>
                <a:gd name="T83" fmla="*/ 0 h 584"/>
                <a:gd name="T84" fmla="*/ 0 w 174"/>
                <a:gd name="T85" fmla="*/ 0 h 584"/>
                <a:gd name="T86" fmla="*/ 0 w 174"/>
                <a:gd name="T87" fmla="*/ 0 h 584"/>
                <a:gd name="T88" fmla="*/ 0 w 174"/>
                <a:gd name="T89" fmla="*/ 0 h 584"/>
                <a:gd name="T90" fmla="*/ 0 w 174"/>
                <a:gd name="T91" fmla="*/ 0 h 584"/>
                <a:gd name="T92" fmla="*/ 0 w 174"/>
                <a:gd name="T93" fmla="*/ 0 h 584"/>
                <a:gd name="T94" fmla="*/ 0 w 174"/>
                <a:gd name="T95" fmla="*/ 0 h 584"/>
                <a:gd name="T96" fmla="*/ 0 w 174"/>
                <a:gd name="T97" fmla="*/ 0 h 584"/>
                <a:gd name="T98" fmla="*/ 0 w 174"/>
                <a:gd name="T99" fmla="*/ 0 h 584"/>
                <a:gd name="T100" fmla="*/ 0 w 174"/>
                <a:gd name="T101" fmla="*/ 0 h 584"/>
                <a:gd name="T102" fmla="*/ 0 w 174"/>
                <a:gd name="T103" fmla="*/ 0 h 584"/>
                <a:gd name="T104" fmla="*/ 0 w 174"/>
                <a:gd name="T105" fmla="*/ 0 h 584"/>
                <a:gd name="T106" fmla="*/ 0 w 174"/>
                <a:gd name="T107" fmla="*/ 0 h 5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4"/>
                <a:gd name="T163" fmla="*/ 0 h 584"/>
                <a:gd name="T164" fmla="*/ 174 w 174"/>
                <a:gd name="T165" fmla="*/ 584 h 5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4" h="584">
                  <a:moveTo>
                    <a:pt x="169" y="158"/>
                  </a:moveTo>
                  <a:lnTo>
                    <a:pt x="169" y="235"/>
                  </a:lnTo>
                  <a:lnTo>
                    <a:pt x="168" y="308"/>
                  </a:lnTo>
                  <a:lnTo>
                    <a:pt x="167" y="340"/>
                  </a:lnTo>
                  <a:lnTo>
                    <a:pt x="167" y="370"/>
                  </a:lnTo>
                  <a:lnTo>
                    <a:pt x="168" y="397"/>
                  </a:lnTo>
                  <a:lnTo>
                    <a:pt x="171" y="428"/>
                  </a:lnTo>
                  <a:lnTo>
                    <a:pt x="172" y="455"/>
                  </a:lnTo>
                  <a:lnTo>
                    <a:pt x="172" y="486"/>
                  </a:lnTo>
                  <a:lnTo>
                    <a:pt x="173" y="505"/>
                  </a:lnTo>
                  <a:lnTo>
                    <a:pt x="174" y="528"/>
                  </a:lnTo>
                  <a:lnTo>
                    <a:pt x="173" y="551"/>
                  </a:lnTo>
                  <a:lnTo>
                    <a:pt x="173" y="564"/>
                  </a:lnTo>
                  <a:lnTo>
                    <a:pt x="173" y="570"/>
                  </a:lnTo>
                  <a:lnTo>
                    <a:pt x="174" y="576"/>
                  </a:lnTo>
                  <a:lnTo>
                    <a:pt x="166" y="575"/>
                  </a:lnTo>
                  <a:lnTo>
                    <a:pt x="159" y="575"/>
                  </a:lnTo>
                  <a:lnTo>
                    <a:pt x="151" y="576"/>
                  </a:lnTo>
                  <a:lnTo>
                    <a:pt x="139" y="578"/>
                  </a:lnTo>
                  <a:lnTo>
                    <a:pt x="130" y="580"/>
                  </a:lnTo>
                  <a:lnTo>
                    <a:pt x="123" y="583"/>
                  </a:lnTo>
                  <a:lnTo>
                    <a:pt x="121" y="584"/>
                  </a:lnTo>
                  <a:lnTo>
                    <a:pt x="115" y="514"/>
                  </a:lnTo>
                  <a:lnTo>
                    <a:pt x="111" y="497"/>
                  </a:lnTo>
                  <a:lnTo>
                    <a:pt x="110" y="490"/>
                  </a:lnTo>
                  <a:lnTo>
                    <a:pt x="108" y="475"/>
                  </a:lnTo>
                  <a:lnTo>
                    <a:pt x="105" y="463"/>
                  </a:lnTo>
                  <a:lnTo>
                    <a:pt x="104" y="448"/>
                  </a:lnTo>
                  <a:lnTo>
                    <a:pt x="103" y="433"/>
                  </a:lnTo>
                  <a:lnTo>
                    <a:pt x="102" y="414"/>
                  </a:lnTo>
                  <a:lnTo>
                    <a:pt x="102" y="396"/>
                  </a:lnTo>
                  <a:lnTo>
                    <a:pt x="101" y="389"/>
                  </a:lnTo>
                  <a:lnTo>
                    <a:pt x="101" y="381"/>
                  </a:lnTo>
                  <a:lnTo>
                    <a:pt x="100" y="370"/>
                  </a:lnTo>
                  <a:lnTo>
                    <a:pt x="100" y="359"/>
                  </a:lnTo>
                  <a:lnTo>
                    <a:pt x="98" y="349"/>
                  </a:lnTo>
                  <a:lnTo>
                    <a:pt x="93" y="300"/>
                  </a:lnTo>
                  <a:lnTo>
                    <a:pt x="92" y="289"/>
                  </a:lnTo>
                  <a:lnTo>
                    <a:pt x="90" y="271"/>
                  </a:lnTo>
                  <a:lnTo>
                    <a:pt x="88" y="256"/>
                  </a:lnTo>
                  <a:lnTo>
                    <a:pt x="84" y="237"/>
                  </a:lnTo>
                  <a:lnTo>
                    <a:pt x="79" y="261"/>
                  </a:lnTo>
                  <a:lnTo>
                    <a:pt x="76" y="278"/>
                  </a:lnTo>
                  <a:lnTo>
                    <a:pt x="72" y="299"/>
                  </a:lnTo>
                  <a:lnTo>
                    <a:pt x="70" y="320"/>
                  </a:lnTo>
                  <a:lnTo>
                    <a:pt x="68" y="362"/>
                  </a:lnTo>
                  <a:lnTo>
                    <a:pt x="67" y="404"/>
                  </a:lnTo>
                  <a:lnTo>
                    <a:pt x="66" y="463"/>
                  </a:lnTo>
                  <a:lnTo>
                    <a:pt x="66" y="485"/>
                  </a:lnTo>
                  <a:lnTo>
                    <a:pt x="65" y="503"/>
                  </a:lnTo>
                  <a:lnTo>
                    <a:pt x="61" y="569"/>
                  </a:lnTo>
                  <a:lnTo>
                    <a:pt x="60" y="574"/>
                  </a:lnTo>
                  <a:lnTo>
                    <a:pt x="57" y="573"/>
                  </a:lnTo>
                  <a:lnTo>
                    <a:pt x="50" y="572"/>
                  </a:lnTo>
                  <a:lnTo>
                    <a:pt x="40" y="570"/>
                  </a:lnTo>
                  <a:lnTo>
                    <a:pt x="31" y="570"/>
                  </a:lnTo>
                  <a:lnTo>
                    <a:pt x="21" y="570"/>
                  </a:lnTo>
                  <a:lnTo>
                    <a:pt x="10" y="570"/>
                  </a:lnTo>
                  <a:lnTo>
                    <a:pt x="5" y="572"/>
                  </a:lnTo>
                  <a:lnTo>
                    <a:pt x="4" y="572"/>
                  </a:lnTo>
                  <a:lnTo>
                    <a:pt x="3" y="568"/>
                  </a:lnTo>
                  <a:lnTo>
                    <a:pt x="1" y="399"/>
                  </a:lnTo>
                  <a:lnTo>
                    <a:pt x="1" y="348"/>
                  </a:lnTo>
                  <a:lnTo>
                    <a:pt x="1" y="309"/>
                  </a:lnTo>
                  <a:lnTo>
                    <a:pt x="0" y="276"/>
                  </a:lnTo>
                  <a:lnTo>
                    <a:pt x="0" y="205"/>
                  </a:lnTo>
                  <a:lnTo>
                    <a:pt x="1" y="150"/>
                  </a:lnTo>
                  <a:lnTo>
                    <a:pt x="2" y="150"/>
                  </a:lnTo>
                  <a:lnTo>
                    <a:pt x="5" y="148"/>
                  </a:lnTo>
                  <a:lnTo>
                    <a:pt x="9" y="146"/>
                  </a:lnTo>
                  <a:lnTo>
                    <a:pt x="13" y="143"/>
                  </a:lnTo>
                  <a:lnTo>
                    <a:pt x="16" y="141"/>
                  </a:lnTo>
                  <a:lnTo>
                    <a:pt x="19" y="138"/>
                  </a:lnTo>
                  <a:lnTo>
                    <a:pt x="21" y="134"/>
                  </a:lnTo>
                  <a:lnTo>
                    <a:pt x="23" y="129"/>
                  </a:lnTo>
                  <a:lnTo>
                    <a:pt x="25" y="123"/>
                  </a:lnTo>
                  <a:lnTo>
                    <a:pt x="26" y="110"/>
                  </a:lnTo>
                  <a:lnTo>
                    <a:pt x="38" y="26"/>
                  </a:lnTo>
                  <a:lnTo>
                    <a:pt x="41" y="15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8" y="2"/>
                  </a:lnTo>
                  <a:lnTo>
                    <a:pt x="64" y="2"/>
                  </a:lnTo>
                  <a:lnTo>
                    <a:pt x="75" y="1"/>
                  </a:lnTo>
                  <a:lnTo>
                    <a:pt x="75" y="5"/>
                  </a:lnTo>
                  <a:lnTo>
                    <a:pt x="79" y="6"/>
                  </a:lnTo>
                  <a:lnTo>
                    <a:pt x="81" y="6"/>
                  </a:lnTo>
                  <a:lnTo>
                    <a:pt x="82" y="5"/>
                  </a:lnTo>
                  <a:lnTo>
                    <a:pt x="83" y="10"/>
                  </a:lnTo>
                  <a:lnTo>
                    <a:pt x="84" y="13"/>
                  </a:lnTo>
                  <a:lnTo>
                    <a:pt x="86" y="18"/>
                  </a:lnTo>
                  <a:lnTo>
                    <a:pt x="106" y="111"/>
                  </a:lnTo>
                  <a:lnTo>
                    <a:pt x="109" y="119"/>
                  </a:lnTo>
                  <a:lnTo>
                    <a:pt x="111" y="127"/>
                  </a:lnTo>
                  <a:lnTo>
                    <a:pt x="115" y="134"/>
                  </a:lnTo>
                  <a:lnTo>
                    <a:pt x="118" y="138"/>
                  </a:lnTo>
                  <a:lnTo>
                    <a:pt x="121" y="141"/>
                  </a:lnTo>
                  <a:lnTo>
                    <a:pt x="128" y="147"/>
                  </a:lnTo>
                  <a:lnTo>
                    <a:pt x="134" y="150"/>
                  </a:lnTo>
                  <a:lnTo>
                    <a:pt x="140" y="153"/>
                  </a:lnTo>
                  <a:lnTo>
                    <a:pt x="145" y="155"/>
                  </a:lnTo>
                  <a:lnTo>
                    <a:pt x="150" y="157"/>
                  </a:lnTo>
                  <a:lnTo>
                    <a:pt x="158" y="158"/>
                  </a:lnTo>
                  <a:lnTo>
                    <a:pt x="165" y="158"/>
                  </a:lnTo>
                  <a:lnTo>
                    <a:pt x="169" y="157"/>
                  </a:lnTo>
                  <a:lnTo>
                    <a:pt x="169" y="158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0" name="Line 157"/>
            <p:cNvSpPr>
              <a:spLocks noChangeShapeType="1"/>
            </p:cNvSpPr>
            <p:nvPr/>
          </p:nvSpPr>
          <p:spPr bwMode="auto">
            <a:xfrm flipV="1">
              <a:off x="2763" y="2564"/>
              <a:ext cx="2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61" name="Freeform 158"/>
            <p:cNvSpPr>
              <a:spLocks/>
            </p:cNvSpPr>
            <p:nvPr/>
          </p:nvSpPr>
          <p:spPr bwMode="auto">
            <a:xfrm>
              <a:off x="2747" y="2510"/>
              <a:ext cx="35" cy="27"/>
            </a:xfrm>
            <a:custGeom>
              <a:avLst/>
              <a:gdLst>
                <a:gd name="T0" fmla="*/ 0 w 106"/>
                <a:gd name="T1" fmla="*/ 0 h 81"/>
                <a:gd name="T2" fmla="*/ 0 w 106"/>
                <a:gd name="T3" fmla="*/ 0 h 81"/>
                <a:gd name="T4" fmla="*/ 0 w 106"/>
                <a:gd name="T5" fmla="*/ 0 h 81"/>
                <a:gd name="T6" fmla="*/ 0 w 106"/>
                <a:gd name="T7" fmla="*/ 0 h 81"/>
                <a:gd name="T8" fmla="*/ 0 w 106"/>
                <a:gd name="T9" fmla="*/ 0 h 81"/>
                <a:gd name="T10" fmla="*/ 0 w 106"/>
                <a:gd name="T11" fmla="*/ 0 h 81"/>
                <a:gd name="T12" fmla="*/ 0 w 106"/>
                <a:gd name="T13" fmla="*/ 0 h 81"/>
                <a:gd name="T14" fmla="*/ 0 w 106"/>
                <a:gd name="T15" fmla="*/ 0 h 81"/>
                <a:gd name="T16" fmla="*/ 0 w 106"/>
                <a:gd name="T17" fmla="*/ 0 h 81"/>
                <a:gd name="T18" fmla="*/ 0 w 106"/>
                <a:gd name="T19" fmla="*/ 0 h 81"/>
                <a:gd name="T20" fmla="*/ 0 w 106"/>
                <a:gd name="T21" fmla="*/ 0 h 81"/>
                <a:gd name="T22" fmla="*/ 0 w 106"/>
                <a:gd name="T23" fmla="*/ 0 h 81"/>
                <a:gd name="T24" fmla="*/ 0 w 106"/>
                <a:gd name="T25" fmla="*/ 0 h 81"/>
                <a:gd name="T26" fmla="*/ 0 w 106"/>
                <a:gd name="T27" fmla="*/ 0 h 81"/>
                <a:gd name="T28" fmla="*/ 0 w 106"/>
                <a:gd name="T29" fmla="*/ 0 h 81"/>
                <a:gd name="T30" fmla="*/ 0 w 106"/>
                <a:gd name="T31" fmla="*/ 0 h 81"/>
                <a:gd name="T32" fmla="*/ 0 w 106"/>
                <a:gd name="T33" fmla="*/ 0 h 81"/>
                <a:gd name="T34" fmla="*/ 0 w 106"/>
                <a:gd name="T35" fmla="*/ 0 h 81"/>
                <a:gd name="T36" fmla="*/ 0 w 106"/>
                <a:gd name="T37" fmla="*/ 0 h 81"/>
                <a:gd name="T38" fmla="*/ 0 w 106"/>
                <a:gd name="T39" fmla="*/ 0 h 81"/>
                <a:gd name="T40" fmla="*/ 0 w 106"/>
                <a:gd name="T41" fmla="*/ 0 h 81"/>
                <a:gd name="T42" fmla="*/ 0 w 106"/>
                <a:gd name="T43" fmla="*/ 0 h 81"/>
                <a:gd name="T44" fmla="*/ 0 w 106"/>
                <a:gd name="T45" fmla="*/ 0 h 81"/>
                <a:gd name="T46" fmla="*/ 0 w 106"/>
                <a:gd name="T47" fmla="*/ 0 h 81"/>
                <a:gd name="T48" fmla="*/ 0 w 106"/>
                <a:gd name="T49" fmla="*/ 0 h 81"/>
                <a:gd name="T50" fmla="*/ 0 w 106"/>
                <a:gd name="T51" fmla="*/ 0 h 81"/>
                <a:gd name="T52" fmla="*/ 0 w 106"/>
                <a:gd name="T53" fmla="*/ 0 h 81"/>
                <a:gd name="T54" fmla="*/ 0 w 106"/>
                <a:gd name="T55" fmla="*/ 0 h 81"/>
                <a:gd name="T56" fmla="*/ 0 w 106"/>
                <a:gd name="T57" fmla="*/ 0 h 81"/>
                <a:gd name="T58" fmla="*/ 0 w 106"/>
                <a:gd name="T59" fmla="*/ 0 h 81"/>
                <a:gd name="T60" fmla="*/ 0 w 106"/>
                <a:gd name="T61" fmla="*/ 0 h 81"/>
                <a:gd name="T62" fmla="*/ 0 w 106"/>
                <a:gd name="T63" fmla="*/ 0 h 81"/>
                <a:gd name="T64" fmla="*/ 0 w 106"/>
                <a:gd name="T65" fmla="*/ 0 h 81"/>
                <a:gd name="T66" fmla="*/ 0 w 106"/>
                <a:gd name="T67" fmla="*/ 0 h 81"/>
                <a:gd name="T68" fmla="*/ 0 w 106"/>
                <a:gd name="T69" fmla="*/ 0 h 81"/>
                <a:gd name="T70" fmla="*/ 0 w 106"/>
                <a:gd name="T71" fmla="*/ 0 h 81"/>
                <a:gd name="T72" fmla="*/ 0 w 106"/>
                <a:gd name="T73" fmla="*/ 0 h 81"/>
                <a:gd name="T74" fmla="*/ 0 w 106"/>
                <a:gd name="T75" fmla="*/ 0 h 81"/>
                <a:gd name="T76" fmla="*/ 0 w 106"/>
                <a:gd name="T77" fmla="*/ 0 h 81"/>
                <a:gd name="T78" fmla="*/ 0 w 106"/>
                <a:gd name="T79" fmla="*/ 0 h 81"/>
                <a:gd name="T80" fmla="*/ 0 w 106"/>
                <a:gd name="T81" fmla="*/ 0 h 81"/>
                <a:gd name="T82" fmla="*/ 0 w 106"/>
                <a:gd name="T83" fmla="*/ 0 h 81"/>
                <a:gd name="T84" fmla="*/ 0 w 106"/>
                <a:gd name="T85" fmla="*/ 0 h 81"/>
                <a:gd name="T86" fmla="*/ 0 w 106"/>
                <a:gd name="T87" fmla="*/ 0 h 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6"/>
                <a:gd name="T133" fmla="*/ 0 h 81"/>
                <a:gd name="T134" fmla="*/ 106 w 106"/>
                <a:gd name="T135" fmla="*/ 81 h 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6" h="81">
                  <a:moveTo>
                    <a:pt x="15" y="51"/>
                  </a:moveTo>
                  <a:lnTo>
                    <a:pt x="15" y="46"/>
                  </a:lnTo>
                  <a:lnTo>
                    <a:pt x="17" y="44"/>
                  </a:lnTo>
                  <a:lnTo>
                    <a:pt x="18" y="44"/>
                  </a:lnTo>
                  <a:lnTo>
                    <a:pt x="23" y="45"/>
                  </a:lnTo>
                  <a:lnTo>
                    <a:pt x="27" y="45"/>
                  </a:lnTo>
                  <a:lnTo>
                    <a:pt x="31" y="42"/>
                  </a:lnTo>
                  <a:lnTo>
                    <a:pt x="37" y="39"/>
                  </a:lnTo>
                  <a:lnTo>
                    <a:pt x="43" y="37"/>
                  </a:lnTo>
                  <a:lnTo>
                    <a:pt x="47" y="39"/>
                  </a:lnTo>
                  <a:lnTo>
                    <a:pt x="49" y="39"/>
                  </a:lnTo>
                  <a:lnTo>
                    <a:pt x="53" y="41"/>
                  </a:lnTo>
                  <a:lnTo>
                    <a:pt x="57" y="42"/>
                  </a:lnTo>
                  <a:lnTo>
                    <a:pt x="61" y="44"/>
                  </a:lnTo>
                  <a:lnTo>
                    <a:pt x="66" y="45"/>
                  </a:lnTo>
                  <a:lnTo>
                    <a:pt x="67" y="50"/>
                  </a:lnTo>
                  <a:lnTo>
                    <a:pt x="70" y="55"/>
                  </a:lnTo>
                  <a:lnTo>
                    <a:pt x="76" y="61"/>
                  </a:lnTo>
                  <a:lnTo>
                    <a:pt x="80" y="65"/>
                  </a:lnTo>
                  <a:lnTo>
                    <a:pt x="82" y="67"/>
                  </a:lnTo>
                  <a:lnTo>
                    <a:pt x="82" y="69"/>
                  </a:lnTo>
                  <a:lnTo>
                    <a:pt x="81" y="74"/>
                  </a:lnTo>
                  <a:lnTo>
                    <a:pt x="82" y="79"/>
                  </a:lnTo>
                  <a:lnTo>
                    <a:pt x="83" y="81"/>
                  </a:lnTo>
                  <a:lnTo>
                    <a:pt x="85" y="81"/>
                  </a:lnTo>
                  <a:lnTo>
                    <a:pt x="87" y="81"/>
                  </a:lnTo>
                  <a:lnTo>
                    <a:pt x="88" y="78"/>
                  </a:lnTo>
                  <a:lnTo>
                    <a:pt x="89" y="77"/>
                  </a:lnTo>
                  <a:lnTo>
                    <a:pt x="89" y="70"/>
                  </a:lnTo>
                  <a:lnTo>
                    <a:pt x="89" y="65"/>
                  </a:lnTo>
                  <a:lnTo>
                    <a:pt x="91" y="62"/>
                  </a:lnTo>
                  <a:lnTo>
                    <a:pt x="93" y="59"/>
                  </a:lnTo>
                  <a:lnTo>
                    <a:pt x="96" y="57"/>
                  </a:lnTo>
                  <a:lnTo>
                    <a:pt x="100" y="58"/>
                  </a:lnTo>
                  <a:lnTo>
                    <a:pt x="103" y="61"/>
                  </a:lnTo>
                  <a:lnTo>
                    <a:pt x="104" y="65"/>
                  </a:lnTo>
                  <a:lnTo>
                    <a:pt x="104" y="64"/>
                  </a:lnTo>
                  <a:lnTo>
                    <a:pt x="105" y="61"/>
                  </a:lnTo>
                  <a:lnTo>
                    <a:pt x="106" y="57"/>
                  </a:lnTo>
                  <a:lnTo>
                    <a:pt x="105" y="52"/>
                  </a:lnTo>
                  <a:lnTo>
                    <a:pt x="105" y="47"/>
                  </a:lnTo>
                  <a:lnTo>
                    <a:pt x="104" y="42"/>
                  </a:lnTo>
                  <a:lnTo>
                    <a:pt x="103" y="36"/>
                  </a:lnTo>
                  <a:lnTo>
                    <a:pt x="102" y="32"/>
                  </a:lnTo>
                  <a:lnTo>
                    <a:pt x="100" y="28"/>
                  </a:lnTo>
                  <a:lnTo>
                    <a:pt x="98" y="25"/>
                  </a:lnTo>
                  <a:lnTo>
                    <a:pt x="95" y="22"/>
                  </a:lnTo>
                  <a:lnTo>
                    <a:pt x="92" y="19"/>
                  </a:lnTo>
                  <a:lnTo>
                    <a:pt x="90" y="17"/>
                  </a:lnTo>
                  <a:lnTo>
                    <a:pt x="89" y="14"/>
                  </a:lnTo>
                  <a:lnTo>
                    <a:pt x="88" y="12"/>
                  </a:lnTo>
                  <a:lnTo>
                    <a:pt x="86" y="10"/>
                  </a:lnTo>
                  <a:lnTo>
                    <a:pt x="82" y="8"/>
                  </a:lnTo>
                  <a:lnTo>
                    <a:pt x="78" y="7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3" y="0"/>
                  </a:lnTo>
                  <a:lnTo>
                    <a:pt x="59" y="1"/>
                  </a:lnTo>
                  <a:lnTo>
                    <a:pt x="53" y="2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5" y="1"/>
                  </a:lnTo>
                  <a:lnTo>
                    <a:pt x="43" y="1"/>
                  </a:lnTo>
                  <a:lnTo>
                    <a:pt x="38" y="4"/>
                  </a:lnTo>
                  <a:lnTo>
                    <a:pt x="30" y="8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1" y="22"/>
                  </a:lnTo>
                  <a:lnTo>
                    <a:pt x="9" y="26"/>
                  </a:lnTo>
                  <a:lnTo>
                    <a:pt x="7" y="28"/>
                  </a:lnTo>
                  <a:lnTo>
                    <a:pt x="3" y="31"/>
                  </a:lnTo>
                  <a:lnTo>
                    <a:pt x="1" y="35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3" y="53"/>
                  </a:lnTo>
                  <a:lnTo>
                    <a:pt x="14" y="52"/>
                  </a:lnTo>
                  <a:lnTo>
                    <a:pt x="15" y="51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2" name="Freeform 159"/>
            <p:cNvSpPr>
              <a:spLocks/>
            </p:cNvSpPr>
            <p:nvPr/>
          </p:nvSpPr>
          <p:spPr bwMode="auto">
            <a:xfrm>
              <a:off x="2764" y="2535"/>
              <a:ext cx="2" cy="2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6"/>
                <a:gd name="T23" fmla="*/ 6 w 6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6">
                  <a:moveTo>
                    <a:pt x="0" y="6"/>
                  </a:moveTo>
                  <a:lnTo>
                    <a:pt x="4" y="4"/>
                  </a:lnTo>
                  <a:lnTo>
                    <a:pt x="6" y="2"/>
                  </a:lnTo>
                  <a:lnTo>
                    <a:pt x="4" y="1"/>
                  </a:lnTo>
                  <a:lnTo>
                    <a:pt x="0" y="0"/>
                  </a:lnTo>
                  <a:lnTo>
                    <a:pt x="1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4D4D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3" name="Freeform 160"/>
            <p:cNvSpPr>
              <a:spLocks/>
            </p:cNvSpPr>
            <p:nvPr/>
          </p:nvSpPr>
          <p:spPr bwMode="auto">
            <a:xfrm>
              <a:off x="2761" y="2535"/>
              <a:ext cx="2" cy="2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6"/>
                <a:gd name="T32" fmla="*/ 6 w 6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6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4D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4" name="Freeform 161"/>
            <p:cNvSpPr>
              <a:spLocks/>
            </p:cNvSpPr>
            <p:nvPr/>
          </p:nvSpPr>
          <p:spPr bwMode="auto">
            <a:xfrm>
              <a:off x="2753" y="2537"/>
              <a:ext cx="2" cy="2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1" y="6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D4D4D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5" name="Freeform 162"/>
            <p:cNvSpPr>
              <a:spLocks/>
            </p:cNvSpPr>
            <p:nvPr/>
          </p:nvSpPr>
          <p:spPr bwMode="auto">
            <a:xfrm>
              <a:off x="2755" y="2535"/>
              <a:ext cx="7" cy="12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0 h 36"/>
                <a:gd name="T8" fmla="*/ 0 w 21"/>
                <a:gd name="T9" fmla="*/ 0 h 36"/>
                <a:gd name="T10" fmla="*/ 0 w 21"/>
                <a:gd name="T11" fmla="*/ 0 h 36"/>
                <a:gd name="T12" fmla="*/ 0 w 21"/>
                <a:gd name="T13" fmla="*/ 0 h 36"/>
                <a:gd name="T14" fmla="*/ 0 w 21"/>
                <a:gd name="T15" fmla="*/ 0 h 36"/>
                <a:gd name="T16" fmla="*/ 0 w 21"/>
                <a:gd name="T17" fmla="*/ 0 h 36"/>
                <a:gd name="T18" fmla="*/ 0 w 21"/>
                <a:gd name="T19" fmla="*/ 0 h 36"/>
                <a:gd name="T20" fmla="*/ 0 w 21"/>
                <a:gd name="T21" fmla="*/ 0 h 36"/>
                <a:gd name="T22" fmla="*/ 0 w 21"/>
                <a:gd name="T23" fmla="*/ 0 h 36"/>
                <a:gd name="T24" fmla="*/ 0 w 21"/>
                <a:gd name="T25" fmla="*/ 0 h 36"/>
                <a:gd name="T26" fmla="*/ 0 w 21"/>
                <a:gd name="T27" fmla="*/ 0 h 36"/>
                <a:gd name="T28" fmla="*/ 0 w 21"/>
                <a:gd name="T29" fmla="*/ 0 h 36"/>
                <a:gd name="T30" fmla="*/ 0 w 21"/>
                <a:gd name="T31" fmla="*/ 0 h 36"/>
                <a:gd name="T32" fmla="*/ 0 w 21"/>
                <a:gd name="T33" fmla="*/ 0 h 36"/>
                <a:gd name="T34" fmla="*/ 0 w 21"/>
                <a:gd name="T35" fmla="*/ 0 h 36"/>
                <a:gd name="T36" fmla="*/ 0 w 21"/>
                <a:gd name="T37" fmla="*/ 0 h 36"/>
                <a:gd name="T38" fmla="*/ 0 w 21"/>
                <a:gd name="T39" fmla="*/ 0 h 36"/>
                <a:gd name="T40" fmla="*/ 0 w 21"/>
                <a:gd name="T41" fmla="*/ 0 h 36"/>
                <a:gd name="T42" fmla="*/ 0 w 21"/>
                <a:gd name="T43" fmla="*/ 0 h 36"/>
                <a:gd name="T44" fmla="*/ 0 w 21"/>
                <a:gd name="T45" fmla="*/ 0 h 36"/>
                <a:gd name="T46" fmla="*/ 0 w 21"/>
                <a:gd name="T47" fmla="*/ 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"/>
                <a:gd name="T73" fmla="*/ 0 h 36"/>
                <a:gd name="T74" fmla="*/ 21 w 21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" h="36">
                  <a:moveTo>
                    <a:pt x="18" y="23"/>
                  </a:moveTo>
                  <a:lnTo>
                    <a:pt x="20" y="26"/>
                  </a:lnTo>
                  <a:lnTo>
                    <a:pt x="21" y="27"/>
                  </a:lnTo>
                  <a:lnTo>
                    <a:pt x="20" y="30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5" y="32"/>
                  </a:lnTo>
                  <a:lnTo>
                    <a:pt x="14" y="31"/>
                  </a:lnTo>
                  <a:lnTo>
                    <a:pt x="12" y="32"/>
                  </a:lnTo>
                  <a:lnTo>
                    <a:pt x="10" y="33"/>
                  </a:lnTo>
                  <a:lnTo>
                    <a:pt x="9" y="35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2" y="35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4" y="15"/>
                  </a:lnTo>
                  <a:lnTo>
                    <a:pt x="5" y="10"/>
                  </a:lnTo>
                  <a:lnTo>
                    <a:pt x="4" y="7"/>
                  </a:lnTo>
                  <a:lnTo>
                    <a:pt x="4" y="5"/>
                  </a:lnTo>
                  <a:lnTo>
                    <a:pt x="3" y="3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66" name="Freeform 163"/>
            <p:cNvSpPr>
              <a:spLocks/>
            </p:cNvSpPr>
            <p:nvPr/>
          </p:nvSpPr>
          <p:spPr bwMode="auto">
            <a:xfrm>
              <a:off x="2751" y="2534"/>
              <a:ext cx="4" cy="2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0 w 12"/>
                <a:gd name="T5" fmla="*/ 0 h 6"/>
                <a:gd name="T6" fmla="*/ 0 w 12"/>
                <a:gd name="T7" fmla="*/ 0 h 6"/>
                <a:gd name="T8" fmla="*/ 0 w 12"/>
                <a:gd name="T9" fmla="*/ 0 h 6"/>
                <a:gd name="T10" fmla="*/ 0 w 12"/>
                <a:gd name="T11" fmla="*/ 0 h 6"/>
                <a:gd name="T12" fmla="*/ 0 w 12"/>
                <a:gd name="T13" fmla="*/ 0 h 6"/>
                <a:gd name="T14" fmla="*/ 0 w 12"/>
                <a:gd name="T15" fmla="*/ 0 h 6"/>
                <a:gd name="T16" fmla="*/ 0 w 12"/>
                <a:gd name="T17" fmla="*/ 0 h 6"/>
                <a:gd name="T18" fmla="*/ 0 w 12"/>
                <a:gd name="T19" fmla="*/ 0 h 6"/>
                <a:gd name="T20" fmla="*/ 0 w 12"/>
                <a:gd name="T21" fmla="*/ 0 h 6"/>
                <a:gd name="T22" fmla="*/ 0 w 1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6"/>
                <a:gd name="T38" fmla="*/ 12 w 1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6">
                  <a:moveTo>
                    <a:pt x="0" y="6"/>
                  </a:moveTo>
                  <a:lnTo>
                    <a:pt x="4" y="6"/>
                  </a:lnTo>
                  <a:lnTo>
                    <a:pt x="6" y="6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7" name="Freeform 164"/>
            <p:cNvSpPr>
              <a:spLocks/>
            </p:cNvSpPr>
            <p:nvPr/>
          </p:nvSpPr>
          <p:spPr bwMode="auto">
            <a:xfrm>
              <a:off x="2727" y="2620"/>
              <a:ext cx="6" cy="10"/>
            </a:xfrm>
            <a:custGeom>
              <a:avLst/>
              <a:gdLst>
                <a:gd name="T0" fmla="*/ 0 w 17"/>
                <a:gd name="T1" fmla="*/ 0 h 28"/>
                <a:gd name="T2" fmla="*/ 0 w 17"/>
                <a:gd name="T3" fmla="*/ 0 h 28"/>
                <a:gd name="T4" fmla="*/ 0 w 17"/>
                <a:gd name="T5" fmla="*/ 0 h 28"/>
                <a:gd name="T6" fmla="*/ 0 w 17"/>
                <a:gd name="T7" fmla="*/ 0 h 28"/>
                <a:gd name="T8" fmla="*/ 0 w 17"/>
                <a:gd name="T9" fmla="*/ 0 h 28"/>
                <a:gd name="T10" fmla="*/ 0 w 17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8"/>
                <a:gd name="T20" fmla="*/ 17 w 1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8">
                  <a:moveTo>
                    <a:pt x="0" y="28"/>
                  </a:moveTo>
                  <a:lnTo>
                    <a:pt x="3" y="28"/>
                  </a:lnTo>
                  <a:lnTo>
                    <a:pt x="7" y="25"/>
                  </a:lnTo>
                  <a:lnTo>
                    <a:pt x="9" y="21"/>
                  </a:lnTo>
                  <a:lnTo>
                    <a:pt x="13" y="14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68" name="Freeform 165"/>
            <p:cNvSpPr>
              <a:spLocks/>
            </p:cNvSpPr>
            <p:nvPr/>
          </p:nvSpPr>
          <p:spPr bwMode="auto">
            <a:xfrm>
              <a:off x="2725" y="2618"/>
              <a:ext cx="10" cy="23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0 h 68"/>
                <a:gd name="T6" fmla="*/ 0 w 29"/>
                <a:gd name="T7" fmla="*/ 0 h 68"/>
                <a:gd name="T8" fmla="*/ 0 w 29"/>
                <a:gd name="T9" fmla="*/ 0 h 68"/>
                <a:gd name="T10" fmla="*/ 0 w 29"/>
                <a:gd name="T11" fmla="*/ 0 h 68"/>
                <a:gd name="T12" fmla="*/ 0 w 29"/>
                <a:gd name="T13" fmla="*/ 0 h 68"/>
                <a:gd name="T14" fmla="*/ 0 w 29"/>
                <a:gd name="T15" fmla="*/ 0 h 68"/>
                <a:gd name="T16" fmla="*/ 0 w 29"/>
                <a:gd name="T17" fmla="*/ 0 h 68"/>
                <a:gd name="T18" fmla="*/ 0 w 29"/>
                <a:gd name="T19" fmla="*/ 0 h 68"/>
                <a:gd name="T20" fmla="*/ 0 w 29"/>
                <a:gd name="T21" fmla="*/ 0 h 68"/>
                <a:gd name="T22" fmla="*/ 0 w 29"/>
                <a:gd name="T23" fmla="*/ 0 h 68"/>
                <a:gd name="T24" fmla="*/ 0 w 29"/>
                <a:gd name="T25" fmla="*/ 0 h 68"/>
                <a:gd name="T26" fmla="*/ 0 w 29"/>
                <a:gd name="T27" fmla="*/ 0 h 68"/>
                <a:gd name="T28" fmla="*/ 0 w 29"/>
                <a:gd name="T29" fmla="*/ 0 h 68"/>
                <a:gd name="T30" fmla="*/ 0 w 29"/>
                <a:gd name="T31" fmla="*/ 0 h 68"/>
                <a:gd name="T32" fmla="*/ 0 w 29"/>
                <a:gd name="T33" fmla="*/ 0 h 68"/>
                <a:gd name="T34" fmla="*/ 0 w 29"/>
                <a:gd name="T35" fmla="*/ 0 h 68"/>
                <a:gd name="T36" fmla="*/ 0 w 29"/>
                <a:gd name="T37" fmla="*/ 0 h 68"/>
                <a:gd name="T38" fmla="*/ 0 w 29"/>
                <a:gd name="T39" fmla="*/ 0 h 68"/>
                <a:gd name="T40" fmla="*/ 0 w 29"/>
                <a:gd name="T41" fmla="*/ 0 h 68"/>
                <a:gd name="T42" fmla="*/ 0 w 29"/>
                <a:gd name="T43" fmla="*/ 0 h 68"/>
                <a:gd name="T44" fmla="*/ 0 w 29"/>
                <a:gd name="T45" fmla="*/ 0 h 68"/>
                <a:gd name="T46" fmla="*/ 0 w 29"/>
                <a:gd name="T47" fmla="*/ 0 h 68"/>
                <a:gd name="T48" fmla="*/ 0 w 29"/>
                <a:gd name="T49" fmla="*/ 0 h 68"/>
                <a:gd name="T50" fmla="*/ 0 w 29"/>
                <a:gd name="T51" fmla="*/ 0 h 68"/>
                <a:gd name="T52" fmla="*/ 0 w 29"/>
                <a:gd name="T53" fmla="*/ 0 h 68"/>
                <a:gd name="T54" fmla="*/ 0 w 29"/>
                <a:gd name="T55" fmla="*/ 0 h 68"/>
                <a:gd name="T56" fmla="*/ 0 w 29"/>
                <a:gd name="T57" fmla="*/ 0 h 68"/>
                <a:gd name="T58" fmla="*/ 0 w 29"/>
                <a:gd name="T59" fmla="*/ 0 h 68"/>
                <a:gd name="T60" fmla="*/ 0 w 29"/>
                <a:gd name="T61" fmla="*/ 0 h 68"/>
                <a:gd name="T62" fmla="*/ 0 w 29"/>
                <a:gd name="T63" fmla="*/ 0 h 68"/>
                <a:gd name="T64" fmla="*/ 0 w 29"/>
                <a:gd name="T65" fmla="*/ 0 h 68"/>
                <a:gd name="T66" fmla="*/ 0 w 29"/>
                <a:gd name="T67" fmla="*/ 0 h 68"/>
                <a:gd name="T68" fmla="*/ 0 w 29"/>
                <a:gd name="T69" fmla="*/ 0 h 68"/>
                <a:gd name="T70" fmla="*/ 0 w 29"/>
                <a:gd name="T71" fmla="*/ 0 h 68"/>
                <a:gd name="T72" fmla="*/ 0 w 29"/>
                <a:gd name="T73" fmla="*/ 0 h 68"/>
                <a:gd name="T74" fmla="*/ 0 w 29"/>
                <a:gd name="T75" fmla="*/ 0 h 68"/>
                <a:gd name="T76" fmla="*/ 0 w 29"/>
                <a:gd name="T77" fmla="*/ 0 h 68"/>
                <a:gd name="T78" fmla="*/ 0 w 29"/>
                <a:gd name="T79" fmla="*/ 0 h 68"/>
                <a:gd name="T80" fmla="*/ 0 w 29"/>
                <a:gd name="T81" fmla="*/ 0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"/>
                <a:gd name="T124" fmla="*/ 0 h 68"/>
                <a:gd name="T125" fmla="*/ 29 w 29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" h="68">
                  <a:moveTo>
                    <a:pt x="24" y="5"/>
                  </a:moveTo>
                  <a:lnTo>
                    <a:pt x="24" y="14"/>
                  </a:lnTo>
                  <a:lnTo>
                    <a:pt x="24" y="28"/>
                  </a:lnTo>
                  <a:lnTo>
                    <a:pt x="23" y="43"/>
                  </a:lnTo>
                  <a:lnTo>
                    <a:pt x="22" y="47"/>
                  </a:lnTo>
                  <a:lnTo>
                    <a:pt x="22" y="50"/>
                  </a:lnTo>
                  <a:lnTo>
                    <a:pt x="20" y="55"/>
                  </a:lnTo>
                  <a:lnTo>
                    <a:pt x="18" y="58"/>
                  </a:lnTo>
                  <a:lnTo>
                    <a:pt x="15" y="60"/>
                  </a:lnTo>
                  <a:lnTo>
                    <a:pt x="12" y="61"/>
                  </a:lnTo>
                  <a:lnTo>
                    <a:pt x="10" y="60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41"/>
                  </a:lnTo>
                  <a:lnTo>
                    <a:pt x="0" y="46"/>
                  </a:lnTo>
                  <a:lnTo>
                    <a:pt x="1" y="51"/>
                  </a:lnTo>
                  <a:lnTo>
                    <a:pt x="2" y="57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7" y="66"/>
                  </a:lnTo>
                  <a:lnTo>
                    <a:pt x="11" y="68"/>
                  </a:lnTo>
                  <a:lnTo>
                    <a:pt x="13" y="68"/>
                  </a:lnTo>
                  <a:lnTo>
                    <a:pt x="16" y="68"/>
                  </a:lnTo>
                  <a:lnTo>
                    <a:pt x="19" y="67"/>
                  </a:lnTo>
                  <a:lnTo>
                    <a:pt x="22" y="65"/>
                  </a:lnTo>
                  <a:lnTo>
                    <a:pt x="24" y="62"/>
                  </a:lnTo>
                  <a:lnTo>
                    <a:pt x="26" y="60"/>
                  </a:lnTo>
                  <a:lnTo>
                    <a:pt x="27" y="57"/>
                  </a:lnTo>
                  <a:lnTo>
                    <a:pt x="27" y="58"/>
                  </a:lnTo>
                  <a:lnTo>
                    <a:pt x="29" y="43"/>
                  </a:lnTo>
                  <a:lnTo>
                    <a:pt x="29" y="25"/>
                  </a:lnTo>
                  <a:lnTo>
                    <a:pt x="29" y="19"/>
                  </a:lnTo>
                  <a:lnTo>
                    <a:pt x="28" y="9"/>
                  </a:lnTo>
                  <a:lnTo>
                    <a:pt x="26" y="2"/>
                  </a:lnTo>
                  <a:lnTo>
                    <a:pt x="25" y="0"/>
                  </a:lnTo>
                  <a:lnTo>
                    <a:pt x="24" y="4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A8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69" name="Freeform 166"/>
            <p:cNvSpPr>
              <a:spLocks/>
            </p:cNvSpPr>
            <p:nvPr/>
          </p:nvSpPr>
          <p:spPr bwMode="auto">
            <a:xfrm>
              <a:off x="2725" y="2632"/>
              <a:ext cx="9" cy="14"/>
            </a:xfrm>
            <a:custGeom>
              <a:avLst/>
              <a:gdLst>
                <a:gd name="T0" fmla="*/ 0 w 27"/>
                <a:gd name="T1" fmla="*/ 0 h 43"/>
                <a:gd name="T2" fmla="*/ 0 w 27"/>
                <a:gd name="T3" fmla="*/ 0 h 43"/>
                <a:gd name="T4" fmla="*/ 0 w 27"/>
                <a:gd name="T5" fmla="*/ 0 h 43"/>
                <a:gd name="T6" fmla="*/ 0 w 27"/>
                <a:gd name="T7" fmla="*/ 0 h 43"/>
                <a:gd name="T8" fmla="*/ 0 w 27"/>
                <a:gd name="T9" fmla="*/ 0 h 43"/>
                <a:gd name="T10" fmla="*/ 0 w 27"/>
                <a:gd name="T11" fmla="*/ 0 h 43"/>
                <a:gd name="T12" fmla="*/ 0 w 27"/>
                <a:gd name="T13" fmla="*/ 0 h 43"/>
                <a:gd name="T14" fmla="*/ 0 w 27"/>
                <a:gd name="T15" fmla="*/ 0 h 43"/>
                <a:gd name="T16" fmla="*/ 0 w 27"/>
                <a:gd name="T17" fmla="*/ 0 h 43"/>
                <a:gd name="T18" fmla="*/ 0 w 27"/>
                <a:gd name="T19" fmla="*/ 0 h 43"/>
                <a:gd name="T20" fmla="*/ 0 w 27"/>
                <a:gd name="T21" fmla="*/ 0 h 43"/>
                <a:gd name="T22" fmla="*/ 0 w 27"/>
                <a:gd name="T23" fmla="*/ 0 h 43"/>
                <a:gd name="T24" fmla="*/ 0 w 27"/>
                <a:gd name="T25" fmla="*/ 0 h 43"/>
                <a:gd name="T26" fmla="*/ 0 w 27"/>
                <a:gd name="T27" fmla="*/ 0 h 43"/>
                <a:gd name="T28" fmla="*/ 0 w 27"/>
                <a:gd name="T29" fmla="*/ 0 h 43"/>
                <a:gd name="T30" fmla="*/ 0 w 27"/>
                <a:gd name="T31" fmla="*/ 0 h 43"/>
                <a:gd name="T32" fmla="*/ 0 w 27"/>
                <a:gd name="T33" fmla="*/ 0 h 43"/>
                <a:gd name="T34" fmla="*/ 0 w 27"/>
                <a:gd name="T35" fmla="*/ 0 h 43"/>
                <a:gd name="T36" fmla="*/ 0 w 27"/>
                <a:gd name="T37" fmla="*/ 0 h 43"/>
                <a:gd name="T38" fmla="*/ 0 w 27"/>
                <a:gd name="T39" fmla="*/ 0 h 43"/>
                <a:gd name="T40" fmla="*/ 0 w 27"/>
                <a:gd name="T41" fmla="*/ 0 h 43"/>
                <a:gd name="T42" fmla="*/ 0 w 27"/>
                <a:gd name="T43" fmla="*/ 0 h 43"/>
                <a:gd name="T44" fmla="*/ 0 w 27"/>
                <a:gd name="T45" fmla="*/ 0 h 43"/>
                <a:gd name="T46" fmla="*/ 0 w 27"/>
                <a:gd name="T47" fmla="*/ 0 h 43"/>
                <a:gd name="T48" fmla="*/ 0 w 27"/>
                <a:gd name="T49" fmla="*/ 0 h 43"/>
                <a:gd name="T50" fmla="*/ 0 w 27"/>
                <a:gd name="T51" fmla="*/ 0 h 43"/>
                <a:gd name="T52" fmla="*/ 0 w 27"/>
                <a:gd name="T53" fmla="*/ 0 h 43"/>
                <a:gd name="T54" fmla="*/ 0 w 27"/>
                <a:gd name="T55" fmla="*/ 0 h 43"/>
                <a:gd name="T56" fmla="*/ 0 w 27"/>
                <a:gd name="T57" fmla="*/ 0 h 43"/>
                <a:gd name="T58" fmla="*/ 0 w 27"/>
                <a:gd name="T59" fmla="*/ 0 h 43"/>
                <a:gd name="T60" fmla="*/ 0 w 27"/>
                <a:gd name="T61" fmla="*/ 0 h 43"/>
                <a:gd name="T62" fmla="*/ 0 w 27"/>
                <a:gd name="T63" fmla="*/ 0 h 43"/>
                <a:gd name="T64" fmla="*/ 0 w 27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43"/>
                <a:gd name="T101" fmla="*/ 27 w 27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43">
                  <a:moveTo>
                    <a:pt x="11" y="43"/>
                  </a:moveTo>
                  <a:lnTo>
                    <a:pt x="13" y="42"/>
                  </a:lnTo>
                  <a:lnTo>
                    <a:pt x="16" y="40"/>
                  </a:lnTo>
                  <a:lnTo>
                    <a:pt x="19" y="36"/>
                  </a:lnTo>
                  <a:lnTo>
                    <a:pt x="21" y="33"/>
                  </a:lnTo>
                  <a:lnTo>
                    <a:pt x="22" y="30"/>
                  </a:lnTo>
                  <a:lnTo>
                    <a:pt x="25" y="24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2" y="24"/>
                  </a:lnTo>
                  <a:lnTo>
                    <a:pt x="19" y="26"/>
                  </a:lnTo>
                  <a:lnTo>
                    <a:pt x="15" y="27"/>
                  </a:lnTo>
                  <a:lnTo>
                    <a:pt x="13" y="28"/>
                  </a:lnTo>
                  <a:lnTo>
                    <a:pt x="11" y="27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0"/>
                  </a:lnTo>
                  <a:lnTo>
                    <a:pt x="1" y="9"/>
                  </a:lnTo>
                  <a:lnTo>
                    <a:pt x="2" y="18"/>
                  </a:lnTo>
                  <a:lnTo>
                    <a:pt x="3" y="29"/>
                  </a:lnTo>
                  <a:lnTo>
                    <a:pt x="4" y="36"/>
                  </a:lnTo>
                  <a:lnTo>
                    <a:pt x="5" y="40"/>
                  </a:lnTo>
                  <a:lnTo>
                    <a:pt x="7" y="41"/>
                  </a:lnTo>
                  <a:lnTo>
                    <a:pt x="10" y="43"/>
                  </a:lnTo>
                  <a:lnTo>
                    <a:pt x="11" y="43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70" name="Freeform 167"/>
            <p:cNvSpPr>
              <a:spLocks/>
            </p:cNvSpPr>
            <p:nvPr/>
          </p:nvSpPr>
          <p:spPr bwMode="auto">
            <a:xfrm>
              <a:off x="2723" y="2616"/>
              <a:ext cx="4" cy="9"/>
            </a:xfrm>
            <a:custGeom>
              <a:avLst/>
              <a:gdLst>
                <a:gd name="T0" fmla="*/ 0 w 14"/>
                <a:gd name="T1" fmla="*/ 0 h 28"/>
                <a:gd name="T2" fmla="*/ 0 w 14"/>
                <a:gd name="T3" fmla="*/ 0 h 28"/>
                <a:gd name="T4" fmla="*/ 0 w 14"/>
                <a:gd name="T5" fmla="*/ 0 h 28"/>
                <a:gd name="T6" fmla="*/ 0 w 14"/>
                <a:gd name="T7" fmla="*/ 0 h 28"/>
                <a:gd name="T8" fmla="*/ 0 w 14"/>
                <a:gd name="T9" fmla="*/ 0 h 28"/>
                <a:gd name="T10" fmla="*/ 0 w 14"/>
                <a:gd name="T11" fmla="*/ 0 h 28"/>
                <a:gd name="T12" fmla="*/ 0 w 14"/>
                <a:gd name="T13" fmla="*/ 0 h 28"/>
                <a:gd name="T14" fmla="*/ 0 w 14"/>
                <a:gd name="T15" fmla="*/ 0 h 28"/>
                <a:gd name="T16" fmla="*/ 0 w 14"/>
                <a:gd name="T17" fmla="*/ 0 h 28"/>
                <a:gd name="T18" fmla="*/ 0 w 14"/>
                <a:gd name="T19" fmla="*/ 0 h 28"/>
                <a:gd name="T20" fmla="*/ 0 w 14"/>
                <a:gd name="T21" fmla="*/ 0 h 28"/>
                <a:gd name="T22" fmla="*/ 0 w 14"/>
                <a:gd name="T23" fmla="*/ 0 h 28"/>
                <a:gd name="T24" fmla="*/ 0 w 14"/>
                <a:gd name="T25" fmla="*/ 0 h 28"/>
                <a:gd name="T26" fmla="*/ 0 w 14"/>
                <a:gd name="T27" fmla="*/ 0 h 28"/>
                <a:gd name="T28" fmla="*/ 0 w 14"/>
                <a:gd name="T29" fmla="*/ 0 h 28"/>
                <a:gd name="T30" fmla="*/ 0 w 14"/>
                <a:gd name="T31" fmla="*/ 0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28"/>
                <a:gd name="T50" fmla="*/ 14 w 14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28">
                  <a:moveTo>
                    <a:pt x="7" y="4"/>
                  </a:moveTo>
                  <a:lnTo>
                    <a:pt x="14" y="24"/>
                  </a:lnTo>
                  <a:lnTo>
                    <a:pt x="14" y="26"/>
                  </a:lnTo>
                  <a:lnTo>
                    <a:pt x="13" y="27"/>
                  </a:lnTo>
                  <a:lnTo>
                    <a:pt x="12" y="27"/>
                  </a:lnTo>
                  <a:lnTo>
                    <a:pt x="11" y="28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6" y="25"/>
                  </a:lnTo>
                  <a:lnTo>
                    <a:pt x="5" y="2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0"/>
                  </a:lnTo>
                  <a:lnTo>
                    <a:pt x="3" y="2"/>
                  </a:lnTo>
                  <a:lnTo>
                    <a:pt x="7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71" name="Freeform 168"/>
            <p:cNvSpPr>
              <a:spLocks/>
            </p:cNvSpPr>
            <p:nvPr/>
          </p:nvSpPr>
          <p:spPr bwMode="auto">
            <a:xfrm>
              <a:off x="2719" y="2611"/>
              <a:ext cx="11" cy="9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0 h 25"/>
                <a:gd name="T4" fmla="*/ 0 w 33"/>
                <a:gd name="T5" fmla="*/ 0 h 25"/>
                <a:gd name="T6" fmla="*/ 0 w 33"/>
                <a:gd name="T7" fmla="*/ 0 h 25"/>
                <a:gd name="T8" fmla="*/ 0 w 33"/>
                <a:gd name="T9" fmla="*/ 0 h 25"/>
                <a:gd name="T10" fmla="*/ 0 w 33"/>
                <a:gd name="T11" fmla="*/ 0 h 25"/>
                <a:gd name="T12" fmla="*/ 0 w 33"/>
                <a:gd name="T13" fmla="*/ 0 h 25"/>
                <a:gd name="T14" fmla="*/ 0 w 33"/>
                <a:gd name="T15" fmla="*/ 0 h 25"/>
                <a:gd name="T16" fmla="*/ 0 w 33"/>
                <a:gd name="T17" fmla="*/ 0 h 25"/>
                <a:gd name="T18" fmla="*/ 0 w 33"/>
                <a:gd name="T19" fmla="*/ 0 h 25"/>
                <a:gd name="T20" fmla="*/ 0 w 33"/>
                <a:gd name="T21" fmla="*/ 0 h 25"/>
                <a:gd name="T22" fmla="*/ 0 w 33"/>
                <a:gd name="T23" fmla="*/ 0 h 25"/>
                <a:gd name="T24" fmla="*/ 0 w 33"/>
                <a:gd name="T25" fmla="*/ 0 h 25"/>
                <a:gd name="T26" fmla="*/ 0 w 33"/>
                <a:gd name="T27" fmla="*/ 0 h 25"/>
                <a:gd name="T28" fmla="*/ 0 w 33"/>
                <a:gd name="T29" fmla="*/ 0 h 25"/>
                <a:gd name="T30" fmla="*/ 0 w 33"/>
                <a:gd name="T31" fmla="*/ 0 h 25"/>
                <a:gd name="T32" fmla="*/ 0 w 33"/>
                <a:gd name="T33" fmla="*/ 0 h 25"/>
                <a:gd name="T34" fmla="*/ 0 w 33"/>
                <a:gd name="T35" fmla="*/ 0 h 25"/>
                <a:gd name="T36" fmla="*/ 0 w 33"/>
                <a:gd name="T37" fmla="*/ 0 h 25"/>
                <a:gd name="T38" fmla="*/ 0 w 33"/>
                <a:gd name="T39" fmla="*/ 0 h 25"/>
                <a:gd name="T40" fmla="*/ 0 w 33"/>
                <a:gd name="T41" fmla="*/ 0 h 25"/>
                <a:gd name="T42" fmla="*/ 0 w 33"/>
                <a:gd name="T43" fmla="*/ 0 h 25"/>
                <a:gd name="T44" fmla="*/ 0 w 33"/>
                <a:gd name="T45" fmla="*/ 0 h 25"/>
                <a:gd name="T46" fmla="*/ 0 w 33"/>
                <a:gd name="T47" fmla="*/ 0 h 25"/>
                <a:gd name="T48" fmla="*/ 0 w 33"/>
                <a:gd name="T49" fmla="*/ 0 h 25"/>
                <a:gd name="T50" fmla="*/ 0 w 33"/>
                <a:gd name="T51" fmla="*/ 0 h 25"/>
                <a:gd name="T52" fmla="*/ 0 w 33"/>
                <a:gd name="T53" fmla="*/ 0 h 25"/>
                <a:gd name="T54" fmla="*/ 0 w 33"/>
                <a:gd name="T55" fmla="*/ 0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"/>
                <a:gd name="T85" fmla="*/ 0 h 25"/>
                <a:gd name="T86" fmla="*/ 33 w 33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" h="25">
                  <a:moveTo>
                    <a:pt x="5" y="25"/>
                  </a:moveTo>
                  <a:lnTo>
                    <a:pt x="8" y="23"/>
                  </a:lnTo>
                  <a:lnTo>
                    <a:pt x="9" y="20"/>
                  </a:lnTo>
                  <a:lnTo>
                    <a:pt x="10" y="18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0" y="9"/>
                  </a:lnTo>
                  <a:lnTo>
                    <a:pt x="28" y="6"/>
                  </a:lnTo>
                  <a:lnTo>
                    <a:pt x="25" y="5"/>
                  </a:lnTo>
                  <a:lnTo>
                    <a:pt x="21" y="4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72" name="Freeform 169"/>
            <p:cNvSpPr>
              <a:spLocks/>
            </p:cNvSpPr>
            <p:nvPr/>
          </p:nvSpPr>
          <p:spPr bwMode="auto">
            <a:xfrm>
              <a:off x="2778" y="2556"/>
              <a:ext cx="66" cy="144"/>
            </a:xfrm>
            <a:custGeom>
              <a:avLst/>
              <a:gdLst>
                <a:gd name="T0" fmla="*/ 0 w 198"/>
                <a:gd name="T1" fmla="*/ 0 h 432"/>
                <a:gd name="T2" fmla="*/ 0 w 198"/>
                <a:gd name="T3" fmla="*/ 0 h 432"/>
                <a:gd name="T4" fmla="*/ 0 w 198"/>
                <a:gd name="T5" fmla="*/ 0 h 432"/>
                <a:gd name="T6" fmla="*/ 0 w 198"/>
                <a:gd name="T7" fmla="*/ 0 h 432"/>
                <a:gd name="T8" fmla="*/ 0 w 198"/>
                <a:gd name="T9" fmla="*/ 0 h 432"/>
                <a:gd name="T10" fmla="*/ 0 w 198"/>
                <a:gd name="T11" fmla="*/ 0 h 432"/>
                <a:gd name="T12" fmla="*/ 0 w 198"/>
                <a:gd name="T13" fmla="*/ 0 h 432"/>
                <a:gd name="T14" fmla="*/ 0 w 198"/>
                <a:gd name="T15" fmla="*/ 0 h 432"/>
                <a:gd name="T16" fmla="*/ 0 w 198"/>
                <a:gd name="T17" fmla="*/ 0 h 432"/>
                <a:gd name="T18" fmla="*/ 0 w 198"/>
                <a:gd name="T19" fmla="*/ 0 h 432"/>
                <a:gd name="T20" fmla="*/ 0 w 198"/>
                <a:gd name="T21" fmla="*/ 0 h 432"/>
                <a:gd name="T22" fmla="*/ 0 w 198"/>
                <a:gd name="T23" fmla="*/ 0 h 432"/>
                <a:gd name="T24" fmla="*/ 0 w 198"/>
                <a:gd name="T25" fmla="*/ 0 h 432"/>
                <a:gd name="T26" fmla="*/ 0 w 198"/>
                <a:gd name="T27" fmla="*/ 0 h 432"/>
                <a:gd name="T28" fmla="*/ 0 w 198"/>
                <a:gd name="T29" fmla="*/ 0 h 432"/>
                <a:gd name="T30" fmla="*/ 0 w 198"/>
                <a:gd name="T31" fmla="*/ 0 h 432"/>
                <a:gd name="T32" fmla="*/ 0 w 198"/>
                <a:gd name="T33" fmla="*/ 0 h 432"/>
                <a:gd name="T34" fmla="*/ 0 w 198"/>
                <a:gd name="T35" fmla="*/ 0 h 432"/>
                <a:gd name="T36" fmla="*/ 0 w 198"/>
                <a:gd name="T37" fmla="*/ 0 h 432"/>
                <a:gd name="T38" fmla="*/ 0 w 198"/>
                <a:gd name="T39" fmla="*/ 0 h 432"/>
                <a:gd name="T40" fmla="*/ 0 w 198"/>
                <a:gd name="T41" fmla="*/ 0 h 432"/>
                <a:gd name="T42" fmla="*/ 0 w 198"/>
                <a:gd name="T43" fmla="*/ 0 h 432"/>
                <a:gd name="T44" fmla="*/ 0 w 198"/>
                <a:gd name="T45" fmla="*/ 0 h 432"/>
                <a:gd name="T46" fmla="*/ 0 w 198"/>
                <a:gd name="T47" fmla="*/ 0 h 432"/>
                <a:gd name="T48" fmla="*/ 0 w 198"/>
                <a:gd name="T49" fmla="*/ 0 h 432"/>
                <a:gd name="T50" fmla="*/ 0 w 198"/>
                <a:gd name="T51" fmla="*/ 0 h 432"/>
                <a:gd name="T52" fmla="*/ 0 w 198"/>
                <a:gd name="T53" fmla="*/ 0 h 432"/>
                <a:gd name="T54" fmla="*/ 0 w 198"/>
                <a:gd name="T55" fmla="*/ 0 h 432"/>
                <a:gd name="T56" fmla="*/ 0 w 198"/>
                <a:gd name="T57" fmla="*/ 0 h 432"/>
                <a:gd name="T58" fmla="*/ 0 w 198"/>
                <a:gd name="T59" fmla="*/ 0 h 432"/>
                <a:gd name="T60" fmla="*/ 0 w 198"/>
                <a:gd name="T61" fmla="*/ 0 h 432"/>
                <a:gd name="T62" fmla="*/ 0 w 198"/>
                <a:gd name="T63" fmla="*/ 0 h 432"/>
                <a:gd name="T64" fmla="*/ 0 w 198"/>
                <a:gd name="T65" fmla="*/ 0 h 432"/>
                <a:gd name="T66" fmla="*/ 0 w 198"/>
                <a:gd name="T67" fmla="*/ 0 h 432"/>
                <a:gd name="T68" fmla="*/ 0 w 198"/>
                <a:gd name="T69" fmla="*/ 0 h 432"/>
                <a:gd name="T70" fmla="*/ 0 w 198"/>
                <a:gd name="T71" fmla="*/ 0 h 432"/>
                <a:gd name="T72" fmla="*/ 0 w 198"/>
                <a:gd name="T73" fmla="*/ 0 h 432"/>
                <a:gd name="T74" fmla="*/ 0 w 198"/>
                <a:gd name="T75" fmla="*/ 0 h 432"/>
                <a:gd name="T76" fmla="*/ 0 w 198"/>
                <a:gd name="T77" fmla="*/ 0 h 432"/>
                <a:gd name="T78" fmla="*/ 0 w 198"/>
                <a:gd name="T79" fmla="*/ 0 h 432"/>
                <a:gd name="T80" fmla="*/ 0 w 198"/>
                <a:gd name="T81" fmla="*/ 0 h 432"/>
                <a:gd name="T82" fmla="*/ 0 w 198"/>
                <a:gd name="T83" fmla="*/ 0 h 432"/>
                <a:gd name="T84" fmla="*/ 0 w 198"/>
                <a:gd name="T85" fmla="*/ 0 h 432"/>
                <a:gd name="T86" fmla="*/ 0 w 198"/>
                <a:gd name="T87" fmla="*/ 0 h 432"/>
                <a:gd name="T88" fmla="*/ 0 w 198"/>
                <a:gd name="T89" fmla="*/ 0 h 432"/>
                <a:gd name="T90" fmla="*/ 0 w 198"/>
                <a:gd name="T91" fmla="*/ 0 h 432"/>
                <a:gd name="T92" fmla="*/ 0 w 198"/>
                <a:gd name="T93" fmla="*/ 0 h 432"/>
                <a:gd name="T94" fmla="*/ 0 w 198"/>
                <a:gd name="T95" fmla="*/ 0 h 432"/>
                <a:gd name="T96" fmla="*/ 0 w 198"/>
                <a:gd name="T97" fmla="*/ 0 h 432"/>
                <a:gd name="T98" fmla="*/ 0 w 198"/>
                <a:gd name="T99" fmla="*/ 0 h 432"/>
                <a:gd name="T100" fmla="*/ 0 w 198"/>
                <a:gd name="T101" fmla="*/ 0 h 432"/>
                <a:gd name="T102" fmla="*/ 0 w 198"/>
                <a:gd name="T103" fmla="*/ 0 h 432"/>
                <a:gd name="T104" fmla="*/ 0 w 198"/>
                <a:gd name="T105" fmla="*/ 0 h 432"/>
                <a:gd name="T106" fmla="*/ 0 w 198"/>
                <a:gd name="T107" fmla="*/ 0 h 4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8"/>
                <a:gd name="T163" fmla="*/ 0 h 432"/>
                <a:gd name="T164" fmla="*/ 198 w 198"/>
                <a:gd name="T165" fmla="*/ 432 h 4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8" h="432">
                  <a:moveTo>
                    <a:pt x="7" y="278"/>
                  </a:moveTo>
                  <a:lnTo>
                    <a:pt x="7" y="275"/>
                  </a:lnTo>
                  <a:lnTo>
                    <a:pt x="6" y="271"/>
                  </a:lnTo>
                  <a:lnTo>
                    <a:pt x="5" y="264"/>
                  </a:lnTo>
                  <a:lnTo>
                    <a:pt x="2" y="226"/>
                  </a:lnTo>
                  <a:lnTo>
                    <a:pt x="1" y="200"/>
                  </a:lnTo>
                  <a:lnTo>
                    <a:pt x="0" y="165"/>
                  </a:lnTo>
                  <a:lnTo>
                    <a:pt x="2" y="144"/>
                  </a:lnTo>
                  <a:lnTo>
                    <a:pt x="3" y="122"/>
                  </a:lnTo>
                  <a:lnTo>
                    <a:pt x="6" y="101"/>
                  </a:lnTo>
                  <a:lnTo>
                    <a:pt x="9" y="79"/>
                  </a:lnTo>
                  <a:lnTo>
                    <a:pt x="14" y="60"/>
                  </a:lnTo>
                  <a:lnTo>
                    <a:pt x="19" y="41"/>
                  </a:lnTo>
                  <a:lnTo>
                    <a:pt x="22" y="27"/>
                  </a:lnTo>
                  <a:lnTo>
                    <a:pt x="22" y="20"/>
                  </a:lnTo>
                  <a:lnTo>
                    <a:pt x="21" y="12"/>
                  </a:lnTo>
                  <a:lnTo>
                    <a:pt x="21" y="7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25" y="6"/>
                  </a:lnTo>
                  <a:lnTo>
                    <a:pt x="32" y="10"/>
                  </a:lnTo>
                  <a:lnTo>
                    <a:pt x="39" y="14"/>
                  </a:lnTo>
                  <a:lnTo>
                    <a:pt x="46" y="17"/>
                  </a:lnTo>
                  <a:lnTo>
                    <a:pt x="67" y="23"/>
                  </a:lnTo>
                  <a:lnTo>
                    <a:pt x="79" y="27"/>
                  </a:lnTo>
                  <a:lnTo>
                    <a:pt x="89" y="33"/>
                  </a:lnTo>
                  <a:lnTo>
                    <a:pt x="98" y="37"/>
                  </a:lnTo>
                  <a:lnTo>
                    <a:pt x="105" y="42"/>
                  </a:lnTo>
                  <a:lnTo>
                    <a:pt x="114" y="52"/>
                  </a:lnTo>
                  <a:lnTo>
                    <a:pt x="128" y="74"/>
                  </a:lnTo>
                  <a:lnTo>
                    <a:pt x="159" y="127"/>
                  </a:lnTo>
                  <a:lnTo>
                    <a:pt x="174" y="154"/>
                  </a:lnTo>
                  <a:lnTo>
                    <a:pt x="181" y="169"/>
                  </a:lnTo>
                  <a:lnTo>
                    <a:pt x="190" y="194"/>
                  </a:lnTo>
                  <a:lnTo>
                    <a:pt x="197" y="216"/>
                  </a:lnTo>
                  <a:lnTo>
                    <a:pt x="198" y="223"/>
                  </a:lnTo>
                  <a:lnTo>
                    <a:pt x="198" y="226"/>
                  </a:lnTo>
                  <a:lnTo>
                    <a:pt x="197" y="229"/>
                  </a:lnTo>
                  <a:lnTo>
                    <a:pt x="195" y="233"/>
                  </a:lnTo>
                  <a:lnTo>
                    <a:pt x="193" y="237"/>
                  </a:lnTo>
                  <a:lnTo>
                    <a:pt x="135" y="328"/>
                  </a:lnTo>
                  <a:lnTo>
                    <a:pt x="134" y="326"/>
                  </a:lnTo>
                  <a:lnTo>
                    <a:pt x="120" y="313"/>
                  </a:lnTo>
                  <a:lnTo>
                    <a:pt x="107" y="301"/>
                  </a:lnTo>
                  <a:lnTo>
                    <a:pt x="100" y="294"/>
                  </a:lnTo>
                  <a:lnTo>
                    <a:pt x="97" y="293"/>
                  </a:lnTo>
                  <a:lnTo>
                    <a:pt x="97" y="291"/>
                  </a:lnTo>
                  <a:lnTo>
                    <a:pt x="98" y="290"/>
                  </a:lnTo>
                  <a:lnTo>
                    <a:pt x="98" y="287"/>
                  </a:lnTo>
                  <a:lnTo>
                    <a:pt x="100" y="285"/>
                  </a:lnTo>
                  <a:lnTo>
                    <a:pt x="104" y="279"/>
                  </a:lnTo>
                  <a:lnTo>
                    <a:pt x="108" y="274"/>
                  </a:lnTo>
                  <a:lnTo>
                    <a:pt x="111" y="269"/>
                  </a:lnTo>
                  <a:lnTo>
                    <a:pt x="114" y="262"/>
                  </a:lnTo>
                  <a:lnTo>
                    <a:pt x="120" y="251"/>
                  </a:lnTo>
                  <a:lnTo>
                    <a:pt x="124" y="240"/>
                  </a:lnTo>
                  <a:lnTo>
                    <a:pt x="129" y="231"/>
                  </a:lnTo>
                  <a:lnTo>
                    <a:pt x="133" y="225"/>
                  </a:lnTo>
                  <a:lnTo>
                    <a:pt x="136" y="222"/>
                  </a:lnTo>
                  <a:lnTo>
                    <a:pt x="135" y="219"/>
                  </a:lnTo>
                  <a:lnTo>
                    <a:pt x="135" y="216"/>
                  </a:lnTo>
                  <a:lnTo>
                    <a:pt x="136" y="214"/>
                  </a:lnTo>
                  <a:lnTo>
                    <a:pt x="139" y="210"/>
                  </a:lnTo>
                  <a:lnTo>
                    <a:pt x="137" y="208"/>
                  </a:lnTo>
                  <a:lnTo>
                    <a:pt x="132" y="203"/>
                  </a:lnTo>
                  <a:lnTo>
                    <a:pt x="124" y="193"/>
                  </a:lnTo>
                  <a:lnTo>
                    <a:pt x="114" y="184"/>
                  </a:lnTo>
                  <a:lnTo>
                    <a:pt x="104" y="174"/>
                  </a:lnTo>
                  <a:lnTo>
                    <a:pt x="99" y="166"/>
                  </a:lnTo>
                  <a:lnTo>
                    <a:pt x="96" y="161"/>
                  </a:lnTo>
                  <a:lnTo>
                    <a:pt x="94" y="171"/>
                  </a:lnTo>
                  <a:lnTo>
                    <a:pt x="91" y="183"/>
                  </a:lnTo>
                  <a:lnTo>
                    <a:pt x="90" y="191"/>
                  </a:lnTo>
                  <a:lnTo>
                    <a:pt x="89" y="200"/>
                  </a:lnTo>
                  <a:lnTo>
                    <a:pt x="84" y="236"/>
                  </a:lnTo>
                  <a:lnTo>
                    <a:pt x="83" y="251"/>
                  </a:lnTo>
                  <a:lnTo>
                    <a:pt x="82" y="269"/>
                  </a:lnTo>
                  <a:lnTo>
                    <a:pt x="84" y="274"/>
                  </a:lnTo>
                  <a:lnTo>
                    <a:pt x="88" y="284"/>
                  </a:lnTo>
                  <a:lnTo>
                    <a:pt x="90" y="293"/>
                  </a:lnTo>
                  <a:lnTo>
                    <a:pt x="92" y="302"/>
                  </a:lnTo>
                  <a:lnTo>
                    <a:pt x="102" y="342"/>
                  </a:lnTo>
                  <a:lnTo>
                    <a:pt x="102" y="352"/>
                  </a:lnTo>
                  <a:lnTo>
                    <a:pt x="103" y="375"/>
                  </a:lnTo>
                  <a:lnTo>
                    <a:pt x="104" y="389"/>
                  </a:lnTo>
                  <a:lnTo>
                    <a:pt x="107" y="428"/>
                  </a:lnTo>
                  <a:lnTo>
                    <a:pt x="102" y="430"/>
                  </a:lnTo>
                  <a:lnTo>
                    <a:pt x="95" y="431"/>
                  </a:lnTo>
                  <a:lnTo>
                    <a:pt x="90" y="432"/>
                  </a:lnTo>
                  <a:lnTo>
                    <a:pt x="84" y="431"/>
                  </a:lnTo>
                  <a:lnTo>
                    <a:pt x="76" y="431"/>
                  </a:lnTo>
                  <a:lnTo>
                    <a:pt x="70" y="429"/>
                  </a:lnTo>
                  <a:lnTo>
                    <a:pt x="65" y="427"/>
                  </a:lnTo>
                  <a:lnTo>
                    <a:pt x="59" y="424"/>
                  </a:lnTo>
                  <a:lnTo>
                    <a:pt x="53" y="420"/>
                  </a:lnTo>
                  <a:lnTo>
                    <a:pt x="46" y="414"/>
                  </a:lnTo>
                  <a:lnTo>
                    <a:pt x="43" y="412"/>
                  </a:lnTo>
                  <a:lnTo>
                    <a:pt x="40" y="407"/>
                  </a:lnTo>
                  <a:lnTo>
                    <a:pt x="37" y="401"/>
                  </a:lnTo>
                  <a:lnTo>
                    <a:pt x="34" y="393"/>
                  </a:lnTo>
                  <a:lnTo>
                    <a:pt x="31" y="384"/>
                  </a:lnTo>
                  <a:lnTo>
                    <a:pt x="21" y="336"/>
                  </a:lnTo>
                  <a:lnTo>
                    <a:pt x="18" y="324"/>
                  </a:lnTo>
                  <a:lnTo>
                    <a:pt x="15" y="311"/>
                  </a:lnTo>
                  <a:lnTo>
                    <a:pt x="10" y="291"/>
                  </a:lnTo>
                  <a:lnTo>
                    <a:pt x="11" y="291"/>
                  </a:lnTo>
                  <a:lnTo>
                    <a:pt x="9" y="284"/>
                  </a:lnTo>
                  <a:lnTo>
                    <a:pt x="7" y="278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73" name="Freeform 170"/>
            <p:cNvSpPr>
              <a:spLocks/>
            </p:cNvSpPr>
            <p:nvPr/>
          </p:nvSpPr>
          <p:spPr bwMode="auto">
            <a:xfrm>
              <a:off x="2770" y="2645"/>
              <a:ext cx="2" cy="3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0 h 10"/>
                <a:gd name="T4" fmla="*/ 0 w 5"/>
                <a:gd name="T5" fmla="*/ 0 h 10"/>
                <a:gd name="T6" fmla="*/ 0 w 5"/>
                <a:gd name="T7" fmla="*/ 0 h 10"/>
                <a:gd name="T8" fmla="*/ 0 w 5"/>
                <a:gd name="T9" fmla="*/ 0 h 10"/>
                <a:gd name="T10" fmla="*/ 0 w 5"/>
                <a:gd name="T11" fmla="*/ 0 h 10"/>
                <a:gd name="T12" fmla="*/ 0 w 5"/>
                <a:gd name="T13" fmla="*/ 0 h 10"/>
                <a:gd name="T14" fmla="*/ 0 w 5"/>
                <a:gd name="T15" fmla="*/ 0 h 10"/>
                <a:gd name="T16" fmla="*/ 0 w 5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0"/>
                <a:gd name="T29" fmla="*/ 5 w 5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0">
                  <a:moveTo>
                    <a:pt x="3" y="10"/>
                  </a:moveTo>
                  <a:lnTo>
                    <a:pt x="3" y="7"/>
                  </a:lnTo>
                  <a:lnTo>
                    <a:pt x="4" y="3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74" name="Freeform 171"/>
            <p:cNvSpPr>
              <a:spLocks/>
            </p:cNvSpPr>
            <p:nvPr/>
          </p:nvSpPr>
          <p:spPr bwMode="auto">
            <a:xfrm>
              <a:off x="2729" y="2563"/>
              <a:ext cx="40" cy="135"/>
            </a:xfrm>
            <a:custGeom>
              <a:avLst/>
              <a:gdLst>
                <a:gd name="T0" fmla="*/ 0 w 122"/>
                <a:gd name="T1" fmla="*/ 0 h 404"/>
                <a:gd name="T2" fmla="*/ 0 w 122"/>
                <a:gd name="T3" fmla="*/ 0 h 404"/>
                <a:gd name="T4" fmla="*/ 0 w 122"/>
                <a:gd name="T5" fmla="*/ 0 h 404"/>
                <a:gd name="T6" fmla="*/ 0 w 122"/>
                <a:gd name="T7" fmla="*/ 0 h 404"/>
                <a:gd name="T8" fmla="*/ 0 w 122"/>
                <a:gd name="T9" fmla="*/ 0 h 404"/>
                <a:gd name="T10" fmla="*/ 0 w 122"/>
                <a:gd name="T11" fmla="*/ 0 h 404"/>
                <a:gd name="T12" fmla="*/ 0 w 122"/>
                <a:gd name="T13" fmla="*/ 0 h 404"/>
                <a:gd name="T14" fmla="*/ 0 w 122"/>
                <a:gd name="T15" fmla="*/ 0 h 404"/>
                <a:gd name="T16" fmla="*/ 0 w 122"/>
                <a:gd name="T17" fmla="*/ 0 h 404"/>
                <a:gd name="T18" fmla="*/ 0 w 122"/>
                <a:gd name="T19" fmla="*/ 0 h 404"/>
                <a:gd name="T20" fmla="*/ 0 w 122"/>
                <a:gd name="T21" fmla="*/ 0 h 404"/>
                <a:gd name="T22" fmla="*/ 0 w 122"/>
                <a:gd name="T23" fmla="*/ 0 h 404"/>
                <a:gd name="T24" fmla="*/ 0 w 122"/>
                <a:gd name="T25" fmla="*/ 0 h 404"/>
                <a:gd name="T26" fmla="*/ 0 w 122"/>
                <a:gd name="T27" fmla="*/ 0 h 404"/>
                <a:gd name="T28" fmla="*/ 0 w 122"/>
                <a:gd name="T29" fmla="*/ 0 h 404"/>
                <a:gd name="T30" fmla="*/ 0 w 122"/>
                <a:gd name="T31" fmla="*/ 0 h 404"/>
                <a:gd name="T32" fmla="*/ 0 w 122"/>
                <a:gd name="T33" fmla="*/ 0 h 404"/>
                <a:gd name="T34" fmla="*/ 0 w 122"/>
                <a:gd name="T35" fmla="*/ 0 h 404"/>
                <a:gd name="T36" fmla="*/ 0 w 122"/>
                <a:gd name="T37" fmla="*/ 0 h 404"/>
                <a:gd name="T38" fmla="*/ 0 w 122"/>
                <a:gd name="T39" fmla="*/ 0 h 404"/>
                <a:gd name="T40" fmla="*/ 0 w 122"/>
                <a:gd name="T41" fmla="*/ 0 h 404"/>
                <a:gd name="T42" fmla="*/ 0 w 122"/>
                <a:gd name="T43" fmla="*/ 0 h 404"/>
                <a:gd name="T44" fmla="*/ 0 w 122"/>
                <a:gd name="T45" fmla="*/ 0 h 404"/>
                <a:gd name="T46" fmla="*/ 0 w 122"/>
                <a:gd name="T47" fmla="*/ 0 h 404"/>
                <a:gd name="T48" fmla="*/ 0 w 122"/>
                <a:gd name="T49" fmla="*/ 0 h 404"/>
                <a:gd name="T50" fmla="*/ 0 w 122"/>
                <a:gd name="T51" fmla="*/ 0 h 404"/>
                <a:gd name="T52" fmla="*/ 0 w 122"/>
                <a:gd name="T53" fmla="*/ 0 h 404"/>
                <a:gd name="T54" fmla="*/ 0 w 122"/>
                <a:gd name="T55" fmla="*/ 0 h 404"/>
                <a:gd name="T56" fmla="*/ 0 w 122"/>
                <a:gd name="T57" fmla="*/ 0 h 404"/>
                <a:gd name="T58" fmla="*/ 0 w 122"/>
                <a:gd name="T59" fmla="*/ 0 h 404"/>
                <a:gd name="T60" fmla="*/ 0 w 122"/>
                <a:gd name="T61" fmla="*/ 0 h 404"/>
                <a:gd name="T62" fmla="*/ 0 w 122"/>
                <a:gd name="T63" fmla="*/ 0 h 404"/>
                <a:gd name="T64" fmla="*/ 0 w 122"/>
                <a:gd name="T65" fmla="*/ 0 h 404"/>
                <a:gd name="T66" fmla="*/ 0 w 122"/>
                <a:gd name="T67" fmla="*/ 0 h 404"/>
                <a:gd name="T68" fmla="*/ 0 w 122"/>
                <a:gd name="T69" fmla="*/ 0 h 404"/>
                <a:gd name="T70" fmla="*/ 0 w 122"/>
                <a:gd name="T71" fmla="*/ 0 h 404"/>
                <a:gd name="T72" fmla="*/ 0 w 122"/>
                <a:gd name="T73" fmla="*/ 0 h 404"/>
                <a:gd name="T74" fmla="*/ 0 w 122"/>
                <a:gd name="T75" fmla="*/ 0 h 404"/>
                <a:gd name="T76" fmla="*/ 0 w 122"/>
                <a:gd name="T77" fmla="*/ 0 h 404"/>
                <a:gd name="T78" fmla="*/ 0 w 122"/>
                <a:gd name="T79" fmla="*/ 0 h 404"/>
                <a:gd name="T80" fmla="*/ 0 w 122"/>
                <a:gd name="T81" fmla="*/ 0 h 404"/>
                <a:gd name="T82" fmla="*/ 0 w 122"/>
                <a:gd name="T83" fmla="*/ 0 h 404"/>
                <a:gd name="T84" fmla="*/ 0 w 122"/>
                <a:gd name="T85" fmla="*/ 0 h 404"/>
                <a:gd name="T86" fmla="*/ 0 w 122"/>
                <a:gd name="T87" fmla="*/ 0 h 404"/>
                <a:gd name="T88" fmla="*/ 0 w 122"/>
                <a:gd name="T89" fmla="*/ 0 h 404"/>
                <a:gd name="T90" fmla="*/ 0 w 122"/>
                <a:gd name="T91" fmla="*/ 0 h 404"/>
                <a:gd name="T92" fmla="*/ 0 w 122"/>
                <a:gd name="T93" fmla="*/ 0 h 404"/>
                <a:gd name="T94" fmla="*/ 0 w 122"/>
                <a:gd name="T95" fmla="*/ 0 h 404"/>
                <a:gd name="T96" fmla="*/ 0 w 122"/>
                <a:gd name="T97" fmla="*/ 0 h 404"/>
                <a:gd name="T98" fmla="*/ 0 w 122"/>
                <a:gd name="T99" fmla="*/ 0 h 404"/>
                <a:gd name="T100" fmla="*/ 0 w 122"/>
                <a:gd name="T101" fmla="*/ 0 h 40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2"/>
                <a:gd name="T154" fmla="*/ 0 h 404"/>
                <a:gd name="T155" fmla="*/ 122 w 122"/>
                <a:gd name="T156" fmla="*/ 404 h 40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2" h="404">
                  <a:moveTo>
                    <a:pt x="118" y="244"/>
                  </a:moveTo>
                  <a:lnTo>
                    <a:pt x="118" y="253"/>
                  </a:lnTo>
                  <a:lnTo>
                    <a:pt x="118" y="254"/>
                  </a:lnTo>
                  <a:lnTo>
                    <a:pt x="116" y="269"/>
                  </a:lnTo>
                  <a:lnTo>
                    <a:pt x="114" y="278"/>
                  </a:lnTo>
                  <a:lnTo>
                    <a:pt x="111" y="291"/>
                  </a:lnTo>
                  <a:lnTo>
                    <a:pt x="110" y="297"/>
                  </a:lnTo>
                  <a:lnTo>
                    <a:pt x="107" y="321"/>
                  </a:lnTo>
                  <a:lnTo>
                    <a:pt x="105" y="336"/>
                  </a:lnTo>
                  <a:lnTo>
                    <a:pt x="103" y="351"/>
                  </a:lnTo>
                  <a:lnTo>
                    <a:pt x="102" y="364"/>
                  </a:lnTo>
                  <a:lnTo>
                    <a:pt x="99" y="377"/>
                  </a:lnTo>
                  <a:lnTo>
                    <a:pt x="97" y="383"/>
                  </a:lnTo>
                  <a:lnTo>
                    <a:pt x="95" y="388"/>
                  </a:lnTo>
                  <a:lnTo>
                    <a:pt x="93" y="392"/>
                  </a:lnTo>
                  <a:lnTo>
                    <a:pt x="91" y="394"/>
                  </a:lnTo>
                  <a:lnTo>
                    <a:pt x="87" y="397"/>
                  </a:lnTo>
                  <a:lnTo>
                    <a:pt x="83" y="400"/>
                  </a:lnTo>
                  <a:lnTo>
                    <a:pt x="80" y="402"/>
                  </a:lnTo>
                  <a:lnTo>
                    <a:pt x="77" y="404"/>
                  </a:lnTo>
                  <a:lnTo>
                    <a:pt x="74" y="404"/>
                  </a:lnTo>
                  <a:lnTo>
                    <a:pt x="71" y="403"/>
                  </a:lnTo>
                  <a:lnTo>
                    <a:pt x="70" y="402"/>
                  </a:lnTo>
                  <a:lnTo>
                    <a:pt x="70" y="401"/>
                  </a:lnTo>
                  <a:lnTo>
                    <a:pt x="70" y="398"/>
                  </a:lnTo>
                  <a:lnTo>
                    <a:pt x="71" y="395"/>
                  </a:lnTo>
                  <a:lnTo>
                    <a:pt x="71" y="356"/>
                  </a:lnTo>
                  <a:lnTo>
                    <a:pt x="73" y="331"/>
                  </a:lnTo>
                  <a:lnTo>
                    <a:pt x="75" y="316"/>
                  </a:lnTo>
                  <a:lnTo>
                    <a:pt x="76" y="303"/>
                  </a:lnTo>
                  <a:lnTo>
                    <a:pt x="78" y="291"/>
                  </a:lnTo>
                  <a:lnTo>
                    <a:pt x="82" y="277"/>
                  </a:lnTo>
                  <a:lnTo>
                    <a:pt x="84" y="270"/>
                  </a:lnTo>
                  <a:lnTo>
                    <a:pt x="86" y="263"/>
                  </a:lnTo>
                  <a:lnTo>
                    <a:pt x="88" y="256"/>
                  </a:lnTo>
                  <a:lnTo>
                    <a:pt x="88" y="251"/>
                  </a:lnTo>
                  <a:lnTo>
                    <a:pt x="88" y="245"/>
                  </a:lnTo>
                  <a:lnTo>
                    <a:pt x="87" y="237"/>
                  </a:lnTo>
                  <a:lnTo>
                    <a:pt x="84" y="226"/>
                  </a:lnTo>
                  <a:lnTo>
                    <a:pt x="80" y="238"/>
                  </a:lnTo>
                  <a:lnTo>
                    <a:pt x="77" y="245"/>
                  </a:lnTo>
                  <a:lnTo>
                    <a:pt x="74" y="251"/>
                  </a:lnTo>
                  <a:lnTo>
                    <a:pt x="70" y="255"/>
                  </a:lnTo>
                  <a:lnTo>
                    <a:pt x="66" y="259"/>
                  </a:lnTo>
                  <a:lnTo>
                    <a:pt x="59" y="261"/>
                  </a:lnTo>
                  <a:lnTo>
                    <a:pt x="49" y="262"/>
                  </a:lnTo>
                  <a:lnTo>
                    <a:pt x="43" y="263"/>
                  </a:lnTo>
                  <a:lnTo>
                    <a:pt x="40" y="263"/>
                  </a:lnTo>
                  <a:lnTo>
                    <a:pt x="37" y="262"/>
                  </a:lnTo>
                  <a:lnTo>
                    <a:pt x="28" y="260"/>
                  </a:lnTo>
                  <a:lnTo>
                    <a:pt x="23" y="257"/>
                  </a:lnTo>
                  <a:lnTo>
                    <a:pt x="19" y="255"/>
                  </a:lnTo>
                  <a:lnTo>
                    <a:pt x="8" y="251"/>
                  </a:lnTo>
                  <a:lnTo>
                    <a:pt x="0" y="248"/>
                  </a:lnTo>
                  <a:lnTo>
                    <a:pt x="2" y="247"/>
                  </a:lnTo>
                  <a:lnTo>
                    <a:pt x="5" y="245"/>
                  </a:lnTo>
                  <a:lnTo>
                    <a:pt x="8" y="241"/>
                  </a:lnTo>
                  <a:lnTo>
                    <a:pt x="10" y="238"/>
                  </a:lnTo>
                  <a:lnTo>
                    <a:pt x="11" y="235"/>
                  </a:lnTo>
                  <a:lnTo>
                    <a:pt x="14" y="229"/>
                  </a:lnTo>
                  <a:lnTo>
                    <a:pt x="16" y="222"/>
                  </a:lnTo>
                  <a:lnTo>
                    <a:pt x="18" y="207"/>
                  </a:lnTo>
                  <a:lnTo>
                    <a:pt x="18" y="189"/>
                  </a:lnTo>
                  <a:lnTo>
                    <a:pt x="18" y="183"/>
                  </a:lnTo>
                  <a:lnTo>
                    <a:pt x="17" y="173"/>
                  </a:lnTo>
                  <a:lnTo>
                    <a:pt x="15" y="167"/>
                  </a:lnTo>
                  <a:lnTo>
                    <a:pt x="14" y="164"/>
                  </a:lnTo>
                  <a:lnTo>
                    <a:pt x="20" y="164"/>
                  </a:lnTo>
                  <a:lnTo>
                    <a:pt x="22" y="165"/>
                  </a:lnTo>
                  <a:lnTo>
                    <a:pt x="25" y="165"/>
                  </a:lnTo>
                  <a:lnTo>
                    <a:pt x="27" y="162"/>
                  </a:lnTo>
                  <a:lnTo>
                    <a:pt x="30" y="143"/>
                  </a:lnTo>
                  <a:lnTo>
                    <a:pt x="33" y="121"/>
                  </a:lnTo>
                  <a:lnTo>
                    <a:pt x="36" y="102"/>
                  </a:lnTo>
                  <a:lnTo>
                    <a:pt x="41" y="77"/>
                  </a:lnTo>
                  <a:lnTo>
                    <a:pt x="46" y="57"/>
                  </a:lnTo>
                  <a:lnTo>
                    <a:pt x="51" y="43"/>
                  </a:lnTo>
                  <a:lnTo>
                    <a:pt x="57" y="36"/>
                  </a:lnTo>
                  <a:lnTo>
                    <a:pt x="62" y="32"/>
                  </a:lnTo>
                  <a:lnTo>
                    <a:pt x="77" y="22"/>
                  </a:lnTo>
                  <a:lnTo>
                    <a:pt x="93" y="12"/>
                  </a:lnTo>
                  <a:lnTo>
                    <a:pt x="102" y="5"/>
                  </a:lnTo>
                  <a:lnTo>
                    <a:pt x="110" y="0"/>
                  </a:lnTo>
                  <a:lnTo>
                    <a:pt x="110" y="10"/>
                  </a:lnTo>
                  <a:lnTo>
                    <a:pt x="109" y="20"/>
                  </a:lnTo>
                  <a:lnTo>
                    <a:pt x="109" y="33"/>
                  </a:lnTo>
                  <a:lnTo>
                    <a:pt x="110" y="40"/>
                  </a:lnTo>
                  <a:lnTo>
                    <a:pt x="112" y="56"/>
                  </a:lnTo>
                  <a:lnTo>
                    <a:pt x="116" y="93"/>
                  </a:lnTo>
                  <a:lnTo>
                    <a:pt x="118" y="105"/>
                  </a:lnTo>
                  <a:lnTo>
                    <a:pt x="119" y="124"/>
                  </a:lnTo>
                  <a:lnTo>
                    <a:pt x="120" y="144"/>
                  </a:lnTo>
                  <a:lnTo>
                    <a:pt x="121" y="168"/>
                  </a:lnTo>
                  <a:lnTo>
                    <a:pt x="122" y="184"/>
                  </a:lnTo>
                  <a:lnTo>
                    <a:pt x="122" y="196"/>
                  </a:lnTo>
                  <a:lnTo>
                    <a:pt x="121" y="203"/>
                  </a:lnTo>
                  <a:lnTo>
                    <a:pt x="120" y="210"/>
                  </a:lnTo>
                  <a:lnTo>
                    <a:pt x="119" y="218"/>
                  </a:lnTo>
                  <a:lnTo>
                    <a:pt x="118" y="218"/>
                  </a:lnTo>
                  <a:lnTo>
                    <a:pt x="119" y="225"/>
                  </a:lnTo>
                  <a:lnTo>
                    <a:pt x="119" y="232"/>
                  </a:lnTo>
                  <a:lnTo>
                    <a:pt x="118" y="24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75" name="Freeform 172"/>
            <p:cNvSpPr>
              <a:spLocks/>
            </p:cNvSpPr>
            <p:nvPr/>
          </p:nvSpPr>
          <p:spPr bwMode="auto">
            <a:xfrm>
              <a:off x="2759" y="2565"/>
              <a:ext cx="9" cy="71"/>
            </a:xfrm>
            <a:custGeom>
              <a:avLst/>
              <a:gdLst>
                <a:gd name="T0" fmla="*/ 0 w 28"/>
                <a:gd name="T1" fmla="*/ 0 h 213"/>
                <a:gd name="T2" fmla="*/ 0 w 28"/>
                <a:gd name="T3" fmla="*/ 0 h 213"/>
                <a:gd name="T4" fmla="*/ 0 w 28"/>
                <a:gd name="T5" fmla="*/ 0 h 213"/>
                <a:gd name="T6" fmla="*/ 0 w 28"/>
                <a:gd name="T7" fmla="*/ 0 h 213"/>
                <a:gd name="T8" fmla="*/ 0 w 28"/>
                <a:gd name="T9" fmla="*/ 0 h 213"/>
                <a:gd name="T10" fmla="*/ 0 w 28"/>
                <a:gd name="T11" fmla="*/ 0 h 213"/>
                <a:gd name="T12" fmla="*/ 0 w 28"/>
                <a:gd name="T13" fmla="*/ 0 h 213"/>
                <a:gd name="T14" fmla="*/ 0 w 28"/>
                <a:gd name="T15" fmla="*/ 0 h 213"/>
                <a:gd name="T16" fmla="*/ 0 w 28"/>
                <a:gd name="T17" fmla="*/ 0 h 213"/>
                <a:gd name="T18" fmla="*/ 0 w 28"/>
                <a:gd name="T19" fmla="*/ 0 h 213"/>
                <a:gd name="T20" fmla="*/ 0 w 28"/>
                <a:gd name="T21" fmla="*/ 0 h 213"/>
                <a:gd name="T22" fmla="*/ 0 w 28"/>
                <a:gd name="T23" fmla="*/ 0 h 213"/>
                <a:gd name="T24" fmla="*/ 0 w 28"/>
                <a:gd name="T25" fmla="*/ 0 h 213"/>
                <a:gd name="T26" fmla="*/ 0 w 28"/>
                <a:gd name="T27" fmla="*/ 0 h 213"/>
                <a:gd name="T28" fmla="*/ 0 w 28"/>
                <a:gd name="T29" fmla="*/ 0 h 213"/>
                <a:gd name="T30" fmla="*/ 0 w 28"/>
                <a:gd name="T31" fmla="*/ 0 h 213"/>
                <a:gd name="T32" fmla="*/ 0 w 28"/>
                <a:gd name="T33" fmla="*/ 0 h 213"/>
                <a:gd name="T34" fmla="*/ 0 w 28"/>
                <a:gd name="T35" fmla="*/ 0 h 213"/>
                <a:gd name="T36" fmla="*/ 0 w 28"/>
                <a:gd name="T37" fmla="*/ 0 h 213"/>
                <a:gd name="T38" fmla="*/ 0 w 28"/>
                <a:gd name="T39" fmla="*/ 0 h 213"/>
                <a:gd name="T40" fmla="*/ 0 w 28"/>
                <a:gd name="T41" fmla="*/ 0 h 2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"/>
                <a:gd name="T64" fmla="*/ 0 h 213"/>
                <a:gd name="T65" fmla="*/ 28 w 28"/>
                <a:gd name="T66" fmla="*/ 213 h 2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" h="213">
                  <a:moveTo>
                    <a:pt x="12" y="0"/>
                  </a:moveTo>
                  <a:lnTo>
                    <a:pt x="0" y="53"/>
                  </a:lnTo>
                  <a:lnTo>
                    <a:pt x="1" y="57"/>
                  </a:lnTo>
                  <a:lnTo>
                    <a:pt x="5" y="62"/>
                  </a:lnTo>
                  <a:lnTo>
                    <a:pt x="13" y="75"/>
                  </a:lnTo>
                  <a:lnTo>
                    <a:pt x="14" y="76"/>
                  </a:lnTo>
                  <a:lnTo>
                    <a:pt x="14" y="80"/>
                  </a:lnTo>
                  <a:lnTo>
                    <a:pt x="14" y="82"/>
                  </a:lnTo>
                  <a:lnTo>
                    <a:pt x="14" y="84"/>
                  </a:lnTo>
                  <a:lnTo>
                    <a:pt x="13" y="87"/>
                  </a:lnTo>
                  <a:lnTo>
                    <a:pt x="3" y="103"/>
                  </a:lnTo>
                  <a:lnTo>
                    <a:pt x="3" y="106"/>
                  </a:lnTo>
                  <a:lnTo>
                    <a:pt x="3" y="110"/>
                  </a:lnTo>
                  <a:lnTo>
                    <a:pt x="5" y="121"/>
                  </a:lnTo>
                  <a:lnTo>
                    <a:pt x="7" y="136"/>
                  </a:lnTo>
                  <a:lnTo>
                    <a:pt x="13" y="159"/>
                  </a:lnTo>
                  <a:lnTo>
                    <a:pt x="18" y="173"/>
                  </a:lnTo>
                  <a:lnTo>
                    <a:pt x="22" y="184"/>
                  </a:lnTo>
                  <a:lnTo>
                    <a:pt x="26" y="197"/>
                  </a:lnTo>
                  <a:lnTo>
                    <a:pt x="27" y="204"/>
                  </a:lnTo>
                  <a:lnTo>
                    <a:pt x="28" y="21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76" name="Freeform 173"/>
            <p:cNvSpPr>
              <a:spLocks/>
            </p:cNvSpPr>
            <p:nvPr/>
          </p:nvSpPr>
          <p:spPr bwMode="auto">
            <a:xfrm>
              <a:off x="2790" y="2604"/>
              <a:ext cx="14" cy="8"/>
            </a:xfrm>
            <a:custGeom>
              <a:avLst/>
              <a:gdLst>
                <a:gd name="T0" fmla="*/ 0 w 44"/>
                <a:gd name="T1" fmla="*/ 0 h 24"/>
                <a:gd name="T2" fmla="*/ 0 w 44"/>
                <a:gd name="T3" fmla="*/ 0 h 24"/>
                <a:gd name="T4" fmla="*/ 0 w 44"/>
                <a:gd name="T5" fmla="*/ 0 h 24"/>
                <a:gd name="T6" fmla="*/ 0 w 44"/>
                <a:gd name="T7" fmla="*/ 0 h 24"/>
                <a:gd name="T8" fmla="*/ 0 w 44"/>
                <a:gd name="T9" fmla="*/ 0 h 24"/>
                <a:gd name="T10" fmla="*/ 0 w 44"/>
                <a:gd name="T11" fmla="*/ 0 h 24"/>
                <a:gd name="T12" fmla="*/ 0 w 44"/>
                <a:gd name="T13" fmla="*/ 0 h 24"/>
                <a:gd name="T14" fmla="*/ 0 w 44"/>
                <a:gd name="T15" fmla="*/ 0 h 24"/>
                <a:gd name="T16" fmla="*/ 0 w 44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24"/>
                <a:gd name="T29" fmla="*/ 44 w 44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24">
                  <a:moveTo>
                    <a:pt x="5" y="8"/>
                  </a:moveTo>
                  <a:lnTo>
                    <a:pt x="19" y="7"/>
                  </a:lnTo>
                  <a:lnTo>
                    <a:pt x="33" y="4"/>
                  </a:lnTo>
                  <a:lnTo>
                    <a:pt x="44" y="0"/>
                  </a:lnTo>
                  <a:lnTo>
                    <a:pt x="44" y="15"/>
                  </a:lnTo>
                  <a:lnTo>
                    <a:pt x="35" y="19"/>
                  </a:lnTo>
                  <a:lnTo>
                    <a:pt x="22" y="22"/>
                  </a:lnTo>
                  <a:lnTo>
                    <a:pt x="10" y="24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77" name="Freeform 174"/>
            <p:cNvSpPr>
              <a:spLocks/>
            </p:cNvSpPr>
            <p:nvPr/>
          </p:nvSpPr>
          <p:spPr bwMode="auto">
            <a:xfrm>
              <a:off x="2781" y="2562"/>
              <a:ext cx="13" cy="91"/>
            </a:xfrm>
            <a:custGeom>
              <a:avLst/>
              <a:gdLst>
                <a:gd name="T0" fmla="*/ 0 w 39"/>
                <a:gd name="T1" fmla="*/ 0 h 275"/>
                <a:gd name="T2" fmla="*/ 0 w 39"/>
                <a:gd name="T3" fmla="*/ 0 h 275"/>
                <a:gd name="T4" fmla="*/ 0 w 39"/>
                <a:gd name="T5" fmla="*/ 0 h 275"/>
                <a:gd name="T6" fmla="*/ 0 w 39"/>
                <a:gd name="T7" fmla="*/ 0 h 275"/>
                <a:gd name="T8" fmla="*/ 0 w 39"/>
                <a:gd name="T9" fmla="*/ 0 h 275"/>
                <a:gd name="T10" fmla="*/ 0 w 39"/>
                <a:gd name="T11" fmla="*/ 0 h 275"/>
                <a:gd name="T12" fmla="*/ 0 w 39"/>
                <a:gd name="T13" fmla="*/ 0 h 275"/>
                <a:gd name="T14" fmla="*/ 0 w 39"/>
                <a:gd name="T15" fmla="*/ 0 h 275"/>
                <a:gd name="T16" fmla="*/ 0 w 39"/>
                <a:gd name="T17" fmla="*/ 0 h 275"/>
                <a:gd name="T18" fmla="*/ 0 w 39"/>
                <a:gd name="T19" fmla="*/ 0 h 275"/>
                <a:gd name="T20" fmla="*/ 0 w 39"/>
                <a:gd name="T21" fmla="*/ 0 h 275"/>
                <a:gd name="T22" fmla="*/ 0 w 39"/>
                <a:gd name="T23" fmla="*/ 0 h 275"/>
                <a:gd name="T24" fmla="*/ 0 w 39"/>
                <a:gd name="T25" fmla="*/ 0 h 275"/>
                <a:gd name="T26" fmla="*/ 0 w 39"/>
                <a:gd name="T27" fmla="*/ 0 h 275"/>
                <a:gd name="T28" fmla="*/ 0 w 39"/>
                <a:gd name="T29" fmla="*/ 0 h 275"/>
                <a:gd name="T30" fmla="*/ 0 w 39"/>
                <a:gd name="T31" fmla="*/ 0 h 275"/>
                <a:gd name="T32" fmla="*/ 0 w 39"/>
                <a:gd name="T33" fmla="*/ 0 h 275"/>
                <a:gd name="T34" fmla="*/ 0 w 39"/>
                <a:gd name="T35" fmla="*/ 0 h 275"/>
                <a:gd name="T36" fmla="*/ 0 w 39"/>
                <a:gd name="T37" fmla="*/ 0 h 275"/>
                <a:gd name="T38" fmla="*/ 0 w 39"/>
                <a:gd name="T39" fmla="*/ 0 h 275"/>
                <a:gd name="T40" fmla="*/ 0 w 39"/>
                <a:gd name="T41" fmla="*/ 0 h 275"/>
                <a:gd name="T42" fmla="*/ 0 w 39"/>
                <a:gd name="T43" fmla="*/ 0 h 275"/>
                <a:gd name="T44" fmla="*/ 0 w 39"/>
                <a:gd name="T45" fmla="*/ 0 h 275"/>
                <a:gd name="T46" fmla="*/ 0 w 39"/>
                <a:gd name="T47" fmla="*/ 0 h 275"/>
                <a:gd name="T48" fmla="*/ 0 w 39"/>
                <a:gd name="T49" fmla="*/ 0 h 275"/>
                <a:gd name="T50" fmla="*/ 0 w 39"/>
                <a:gd name="T51" fmla="*/ 0 h 2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275"/>
                <a:gd name="T80" fmla="*/ 39 w 39"/>
                <a:gd name="T81" fmla="*/ 275 h 27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275">
                  <a:moveTo>
                    <a:pt x="38" y="0"/>
                  </a:moveTo>
                  <a:lnTo>
                    <a:pt x="39" y="22"/>
                  </a:lnTo>
                  <a:lnTo>
                    <a:pt x="39" y="60"/>
                  </a:lnTo>
                  <a:lnTo>
                    <a:pt x="21" y="78"/>
                  </a:lnTo>
                  <a:lnTo>
                    <a:pt x="20" y="80"/>
                  </a:lnTo>
                  <a:lnTo>
                    <a:pt x="21" y="82"/>
                  </a:lnTo>
                  <a:lnTo>
                    <a:pt x="23" y="83"/>
                  </a:lnTo>
                  <a:lnTo>
                    <a:pt x="31" y="89"/>
                  </a:lnTo>
                  <a:lnTo>
                    <a:pt x="36" y="93"/>
                  </a:lnTo>
                  <a:lnTo>
                    <a:pt x="38" y="97"/>
                  </a:lnTo>
                  <a:lnTo>
                    <a:pt x="37" y="107"/>
                  </a:lnTo>
                  <a:lnTo>
                    <a:pt x="34" y="118"/>
                  </a:lnTo>
                  <a:lnTo>
                    <a:pt x="29" y="137"/>
                  </a:lnTo>
                  <a:lnTo>
                    <a:pt x="25" y="153"/>
                  </a:lnTo>
                  <a:lnTo>
                    <a:pt x="19" y="173"/>
                  </a:lnTo>
                  <a:lnTo>
                    <a:pt x="16" y="186"/>
                  </a:lnTo>
                  <a:lnTo>
                    <a:pt x="13" y="199"/>
                  </a:lnTo>
                  <a:lnTo>
                    <a:pt x="9" y="212"/>
                  </a:lnTo>
                  <a:lnTo>
                    <a:pt x="5" y="224"/>
                  </a:lnTo>
                  <a:lnTo>
                    <a:pt x="4" y="231"/>
                  </a:lnTo>
                  <a:lnTo>
                    <a:pt x="2" y="238"/>
                  </a:lnTo>
                  <a:lnTo>
                    <a:pt x="1" y="246"/>
                  </a:lnTo>
                  <a:lnTo>
                    <a:pt x="0" y="256"/>
                  </a:lnTo>
                  <a:lnTo>
                    <a:pt x="1" y="262"/>
                  </a:lnTo>
                  <a:lnTo>
                    <a:pt x="2" y="270"/>
                  </a:lnTo>
                  <a:lnTo>
                    <a:pt x="2" y="27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78" name="Freeform 175"/>
            <p:cNvSpPr>
              <a:spLocks/>
            </p:cNvSpPr>
            <p:nvPr/>
          </p:nvSpPr>
          <p:spPr bwMode="auto">
            <a:xfrm>
              <a:off x="2762" y="2535"/>
              <a:ext cx="2" cy="2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w 6"/>
                <a:gd name="T9" fmla="*/ 0 h 8"/>
                <a:gd name="T10" fmla="*/ 0 w 6"/>
                <a:gd name="T11" fmla="*/ 0 h 8"/>
                <a:gd name="T12" fmla="*/ 0 w 6"/>
                <a:gd name="T13" fmla="*/ 0 h 8"/>
                <a:gd name="T14" fmla="*/ 0 w 6"/>
                <a:gd name="T15" fmla="*/ 0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w 6"/>
                <a:gd name="T23" fmla="*/ 0 h 8"/>
                <a:gd name="T24" fmla="*/ 0 w 6"/>
                <a:gd name="T25" fmla="*/ 0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8"/>
                <a:gd name="T41" fmla="*/ 6 w 6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8">
                  <a:moveTo>
                    <a:pt x="2" y="7"/>
                  </a:moveTo>
                  <a:lnTo>
                    <a:pt x="2" y="8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79" name="Freeform 176"/>
            <p:cNvSpPr>
              <a:spLocks/>
            </p:cNvSpPr>
            <p:nvPr/>
          </p:nvSpPr>
          <p:spPr bwMode="auto">
            <a:xfrm>
              <a:off x="2755" y="2537"/>
              <a:ext cx="1" cy="2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w 5"/>
                <a:gd name="T9" fmla="*/ 0 h 6"/>
                <a:gd name="T10" fmla="*/ 0 w 5"/>
                <a:gd name="T11" fmla="*/ 0 h 6"/>
                <a:gd name="T12" fmla="*/ 0 w 5"/>
                <a:gd name="T13" fmla="*/ 0 h 6"/>
                <a:gd name="T14" fmla="*/ 0 w 5"/>
                <a:gd name="T15" fmla="*/ 0 h 6"/>
                <a:gd name="T16" fmla="*/ 0 w 5"/>
                <a:gd name="T17" fmla="*/ 0 h 6"/>
                <a:gd name="T18" fmla="*/ 0 w 5"/>
                <a:gd name="T19" fmla="*/ 0 h 6"/>
                <a:gd name="T20" fmla="*/ 0 w 5"/>
                <a:gd name="T21" fmla="*/ 0 h 6"/>
                <a:gd name="T22" fmla="*/ 0 w 5"/>
                <a:gd name="T23" fmla="*/ 0 h 6"/>
                <a:gd name="T24" fmla="*/ 0 w 5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"/>
                <a:gd name="T40" fmla="*/ 0 h 6"/>
                <a:gd name="T41" fmla="*/ 5 w 5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" h="6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80" name="Freeform 177"/>
            <p:cNvSpPr>
              <a:spLocks/>
            </p:cNvSpPr>
            <p:nvPr/>
          </p:nvSpPr>
          <p:spPr bwMode="auto">
            <a:xfrm>
              <a:off x="2752" y="2593"/>
              <a:ext cx="5" cy="45"/>
            </a:xfrm>
            <a:custGeom>
              <a:avLst/>
              <a:gdLst>
                <a:gd name="T0" fmla="*/ 0 w 14"/>
                <a:gd name="T1" fmla="*/ 0 h 137"/>
                <a:gd name="T2" fmla="*/ 0 w 14"/>
                <a:gd name="T3" fmla="*/ 0 h 137"/>
                <a:gd name="T4" fmla="*/ 0 w 14"/>
                <a:gd name="T5" fmla="*/ 0 h 137"/>
                <a:gd name="T6" fmla="*/ 0 w 14"/>
                <a:gd name="T7" fmla="*/ 0 h 137"/>
                <a:gd name="T8" fmla="*/ 0 w 14"/>
                <a:gd name="T9" fmla="*/ 0 h 137"/>
                <a:gd name="T10" fmla="*/ 0 w 14"/>
                <a:gd name="T11" fmla="*/ 0 h 137"/>
                <a:gd name="T12" fmla="*/ 0 w 14"/>
                <a:gd name="T13" fmla="*/ 0 h 137"/>
                <a:gd name="T14" fmla="*/ 0 w 14"/>
                <a:gd name="T15" fmla="*/ 0 h 1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37"/>
                <a:gd name="T26" fmla="*/ 14 w 14"/>
                <a:gd name="T27" fmla="*/ 137 h 1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37">
                  <a:moveTo>
                    <a:pt x="14" y="137"/>
                  </a:moveTo>
                  <a:lnTo>
                    <a:pt x="10" y="126"/>
                  </a:lnTo>
                  <a:lnTo>
                    <a:pt x="5" y="104"/>
                  </a:lnTo>
                  <a:lnTo>
                    <a:pt x="2" y="84"/>
                  </a:lnTo>
                  <a:lnTo>
                    <a:pt x="1" y="62"/>
                  </a:lnTo>
                  <a:lnTo>
                    <a:pt x="0" y="42"/>
                  </a:lnTo>
                  <a:lnTo>
                    <a:pt x="0" y="26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1" name="Freeform 178"/>
            <p:cNvSpPr>
              <a:spLocks/>
            </p:cNvSpPr>
            <p:nvPr/>
          </p:nvSpPr>
          <p:spPr bwMode="auto">
            <a:xfrm>
              <a:off x="2809" y="2589"/>
              <a:ext cx="2" cy="21"/>
            </a:xfrm>
            <a:custGeom>
              <a:avLst/>
              <a:gdLst>
                <a:gd name="T0" fmla="*/ 0 w 6"/>
                <a:gd name="T1" fmla="*/ 0 h 64"/>
                <a:gd name="T2" fmla="*/ 0 w 6"/>
                <a:gd name="T3" fmla="*/ 0 h 64"/>
                <a:gd name="T4" fmla="*/ 0 w 6"/>
                <a:gd name="T5" fmla="*/ 0 h 64"/>
                <a:gd name="T6" fmla="*/ 0 w 6"/>
                <a:gd name="T7" fmla="*/ 0 h 64"/>
                <a:gd name="T8" fmla="*/ 0 w 6"/>
                <a:gd name="T9" fmla="*/ 0 h 64"/>
                <a:gd name="T10" fmla="*/ 0 w 6"/>
                <a:gd name="T11" fmla="*/ 0 h 64"/>
                <a:gd name="T12" fmla="*/ 0 w 6"/>
                <a:gd name="T13" fmla="*/ 0 h 64"/>
                <a:gd name="T14" fmla="*/ 0 w 6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4"/>
                <a:gd name="T26" fmla="*/ 6 w 6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4">
                  <a:moveTo>
                    <a:pt x="4" y="64"/>
                  </a:moveTo>
                  <a:lnTo>
                    <a:pt x="3" y="62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2" name="Line 179"/>
            <p:cNvSpPr>
              <a:spLocks noChangeShapeType="1"/>
            </p:cNvSpPr>
            <p:nvPr/>
          </p:nvSpPr>
          <p:spPr bwMode="auto">
            <a:xfrm>
              <a:off x="2825" y="2627"/>
              <a:ext cx="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3" name="Freeform 180"/>
            <p:cNvSpPr>
              <a:spLocks/>
            </p:cNvSpPr>
            <p:nvPr/>
          </p:nvSpPr>
          <p:spPr bwMode="auto">
            <a:xfrm>
              <a:off x="2824" y="2631"/>
              <a:ext cx="6" cy="1"/>
            </a:xfrm>
            <a:custGeom>
              <a:avLst/>
              <a:gdLst>
                <a:gd name="T0" fmla="*/ 0 w 19"/>
                <a:gd name="T1" fmla="*/ 0 h 3"/>
                <a:gd name="T2" fmla="*/ 0 w 19"/>
                <a:gd name="T3" fmla="*/ 0 h 3"/>
                <a:gd name="T4" fmla="*/ 0 w 19"/>
                <a:gd name="T5" fmla="*/ 0 h 3"/>
                <a:gd name="T6" fmla="*/ 0 w 19"/>
                <a:gd name="T7" fmla="*/ 0 h 3"/>
                <a:gd name="T8" fmla="*/ 0 w 1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"/>
                <a:gd name="T17" fmla="*/ 19 w 1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">
                  <a:moveTo>
                    <a:pt x="0" y="0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14" y="2"/>
                  </a:lnTo>
                  <a:lnTo>
                    <a:pt x="19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4" name="Freeform 181"/>
            <p:cNvSpPr>
              <a:spLocks/>
            </p:cNvSpPr>
            <p:nvPr/>
          </p:nvSpPr>
          <p:spPr bwMode="auto">
            <a:xfrm>
              <a:off x="2735" y="2648"/>
              <a:ext cx="9" cy="1"/>
            </a:xfrm>
            <a:custGeom>
              <a:avLst/>
              <a:gdLst>
                <a:gd name="T0" fmla="*/ 0 w 26"/>
                <a:gd name="T1" fmla="*/ 0 h 2"/>
                <a:gd name="T2" fmla="*/ 0 w 26"/>
                <a:gd name="T3" fmla="*/ 1 h 2"/>
                <a:gd name="T4" fmla="*/ 0 w 26"/>
                <a:gd name="T5" fmla="*/ 1 h 2"/>
                <a:gd name="T6" fmla="*/ 0 60000 65536"/>
                <a:gd name="T7" fmla="*/ 0 60000 65536"/>
                <a:gd name="T8" fmla="*/ 0 60000 65536"/>
                <a:gd name="T9" fmla="*/ 0 w 26"/>
                <a:gd name="T10" fmla="*/ 0 h 2"/>
                <a:gd name="T11" fmla="*/ 26 w 26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">
                  <a:moveTo>
                    <a:pt x="0" y="0"/>
                  </a:moveTo>
                  <a:lnTo>
                    <a:pt x="14" y="2"/>
                  </a:lnTo>
                  <a:lnTo>
                    <a:pt x="26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5" name="Freeform 182"/>
            <p:cNvSpPr>
              <a:spLocks/>
            </p:cNvSpPr>
            <p:nvPr/>
          </p:nvSpPr>
          <p:spPr bwMode="auto">
            <a:xfrm>
              <a:off x="2735" y="2618"/>
              <a:ext cx="6" cy="8"/>
            </a:xfrm>
            <a:custGeom>
              <a:avLst/>
              <a:gdLst>
                <a:gd name="T0" fmla="*/ 0 w 18"/>
                <a:gd name="T1" fmla="*/ 0 h 26"/>
                <a:gd name="T2" fmla="*/ 0 w 18"/>
                <a:gd name="T3" fmla="*/ 0 h 26"/>
                <a:gd name="T4" fmla="*/ 0 w 18"/>
                <a:gd name="T5" fmla="*/ 0 h 26"/>
                <a:gd name="T6" fmla="*/ 0 w 18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26"/>
                <a:gd name="T14" fmla="*/ 18 w 18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26">
                  <a:moveTo>
                    <a:pt x="0" y="0"/>
                  </a:moveTo>
                  <a:lnTo>
                    <a:pt x="5" y="6"/>
                  </a:lnTo>
                  <a:lnTo>
                    <a:pt x="13" y="17"/>
                  </a:lnTo>
                  <a:lnTo>
                    <a:pt x="18" y="2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6" name="Freeform 183"/>
            <p:cNvSpPr>
              <a:spLocks/>
            </p:cNvSpPr>
            <p:nvPr/>
          </p:nvSpPr>
          <p:spPr bwMode="auto">
            <a:xfrm>
              <a:off x="2738" y="2617"/>
              <a:ext cx="10" cy="9"/>
            </a:xfrm>
            <a:custGeom>
              <a:avLst/>
              <a:gdLst>
                <a:gd name="T0" fmla="*/ 0 w 29"/>
                <a:gd name="T1" fmla="*/ 0 h 27"/>
                <a:gd name="T2" fmla="*/ 0 w 29"/>
                <a:gd name="T3" fmla="*/ 0 h 27"/>
                <a:gd name="T4" fmla="*/ 0 w 29"/>
                <a:gd name="T5" fmla="*/ 0 h 27"/>
                <a:gd name="T6" fmla="*/ 0 w 29"/>
                <a:gd name="T7" fmla="*/ 0 h 27"/>
                <a:gd name="T8" fmla="*/ 0 w 29"/>
                <a:gd name="T9" fmla="*/ 0 h 27"/>
                <a:gd name="T10" fmla="*/ 0 w 29"/>
                <a:gd name="T11" fmla="*/ 0 h 27"/>
                <a:gd name="T12" fmla="*/ 0 w 29"/>
                <a:gd name="T13" fmla="*/ 0 h 27"/>
                <a:gd name="T14" fmla="*/ 0 w 29"/>
                <a:gd name="T15" fmla="*/ 0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27"/>
                <a:gd name="T26" fmla="*/ 29 w 29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27">
                  <a:moveTo>
                    <a:pt x="0" y="0"/>
                  </a:moveTo>
                  <a:lnTo>
                    <a:pt x="5" y="2"/>
                  </a:lnTo>
                  <a:lnTo>
                    <a:pt x="13" y="7"/>
                  </a:lnTo>
                  <a:lnTo>
                    <a:pt x="21" y="13"/>
                  </a:lnTo>
                  <a:lnTo>
                    <a:pt x="23" y="16"/>
                  </a:lnTo>
                  <a:lnTo>
                    <a:pt x="26" y="20"/>
                  </a:lnTo>
                  <a:lnTo>
                    <a:pt x="28" y="23"/>
                  </a:lnTo>
                  <a:lnTo>
                    <a:pt x="29" y="2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7" name="Freeform 184"/>
            <p:cNvSpPr>
              <a:spLocks/>
            </p:cNvSpPr>
            <p:nvPr/>
          </p:nvSpPr>
          <p:spPr bwMode="auto">
            <a:xfrm>
              <a:off x="2787" y="2656"/>
              <a:ext cx="32" cy="26"/>
            </a:xfrm>
            <a:custGeom>
              <a:avLst/>
              <a:gdLst>
                <a:gd name="T0" fmla="*/ 0 w 97"/>
                <a:gd name="T1" fmla="*/ 0 h 77"/>
                <a:gd name="T2" fmla="*/ 0 w 97"/>
                <a:gd name="T3" fmla="*/ 0 h 77"/>
                <a:gd name="T4" fmla="*/ 0 w 97"/>
                <a:gd name="T5" fmla="*/ 0 h 77"/>
                <a:gd name="T6" fmla="*/ 0 w 97"/>
                <a:gd name="T7" fmla="*/ 0 h 77"/>
                <a:gd name="T8" fmla="*/ 0 w 97"/>
                <a:gd name="T9" fmla="*/ 0 h 77"/>
                <a:gd name="T10" fmla="*/ 0 w 97"/>
                <a:gd name="T11" fmla="*/ 0 h 77"/>
                <a:gd name="T12" fmla="*/ 0 w 97"/>
                <a:gd name="T13" fmla="*/ 0 h 77"/>
                <a:gd name="T14" fmla="*/ 0 w 97"/>
                <a:gd name="T15" fmla="*/ 0 h 77"/>
                <a:gd name="T16" fmla="*/ 0 w 97"/>
                <a:gd name="T17" fmla="*/ 0 h 77"/>
                <a:gd name="T18" fmla="*/ 0 w 97"/>
                <a:gd name="T19" fmla="*/ 0 h 77"/>
                <a:gd name="T20" fmla="*/ 0 w 97"/>
                <a:gd name="T21" fmla="*/ 0 h 77"/>
                <a:gd name="T22" fmla="*/ 0 w 97"/>
                <a:gd name="T23" fmla="*/ 0 h 77"/>
                <a:gd name="T24" fmla="*/ 0 w 97"/>
                <a:gd name="T25" fmla="*/ 0 h 77"/>
                <a:gd name="T26" fmla="*/ 0 w 97"/>
                <a:gd name="T27" fmla="*/ 0 h 77"/>
                <a:gd name="T28" fmla="*/ 0 w 97"/>
                <a:gd name="T29" fmla="*/ 0 h 77"/>
                <a:gd name="T30" fmla="*/ 0 w 97"/>
                <a:gd name="T31" fmla="*/ 0 h 77"/>
                <a:gd name="T32" fmla="*/ 0 w 97"/>
                <a:gd name="T33" fmla="*/ 0 h 77"/>
                <a:gd name="T34" fmla="*/ 0 w 97"/>
                <a:gd name="T35" fmla="*/ 0 h 77"/>
                <a:gd name="T36" fmla="*/ 0 w 97"/>
                <a:gd name="T37" fmla="*/ 0 h 77"/>
                <a:gd name="T38" fmla="*/ 0 w 97"/>
                <a:gd name="T39" fmla="*/ 0 h 77"/>
                <a:gd name="T40" fmla="*/ 0 w 97"/>
                <a:gd name="T41" fmla="*/ 0 h 77"/>
                <a:gd name="T42" fmla="*/ 0 w 97"/>
                <a:gd name="T43" fmla="*/ 0 h 77"/>
                <a:gd name="T44" fmla="*/ 0 w 97"/>
                <a:gd name="T45" fmla="*/ 0 h 77"/>
                <a:gd name="T46" fmla="*/ 0 w 97"/>
                <a:gd name="T47" fmla="*/ 0 h 77"/>
                <a:gd name="T48" fmla="*/ 0 w 97"/>
                <a:gd name="T49" fmla="*/ 0 h 77"/>
                <a:gd name="T50" fmla="*/ 0 w 97"/>
                <a:gd name="T51" fmla="*/ 0 h 77"/>
                <a:gd name="T52" fmla="*/ 0 w 97"/>
                <a:gd name="T53" fmla="*/ 0 h 77"/>
                <a:gd name="T54" fmla="*/ 0 w 97"/>
                <a:gd name="T55" fmla="*/ 0 h 77"/>
                <a:gd name="T56" fmla="*/ 0 w 97"/>
                <a:gd name="T57" fmla="*/ 0 h 77"/>
                <a:gd name="T58" fmla="*/ 0 w 97"/>
                <a:gd name="T59" fmla="*/ 0 h 77"/>
                <a:gd name="T60" fmla="*/ 0 w 97"/>
                <a:gd name="T61" fmla="*/ 0 h 77"/>
                <a:gd name="T62" fmla="*/ 0 w 97"/>
                <a:gd name="T63" fmla="*/ 0 h 77"/>
                <a:gd name="T64" fmla="*/ 0 w 97"/>
                <a:gd name="T65" fmla="*/ 0 h 77"/>
                <a:gd name="T66" fmla="*/ 0 w 97"/>
                <a:gd name="T67" fmla="*/ 0 h 77"/>
                <a:gd name="T68" fmla="*/ 0 w 97"/>
                <a:gd name="T69" fmla="*/ 0 h 77"/>
                <a:gd name="T70" fmla="*/ 0 w 97"/>
                <a:gd name="T71" fmla="*/ 0 h 77"/>
                <a:gd name="T72" fmla="*/ 0 w 97"/>
                <a:gd name="T73" fmla="*/ 0 h 77"/>
                <a:gd name="T74" fmla="*/ 0 w 97"/>
                <a:gd name="T75" fmla="*/ 0 h 77"/>
                <a:gd name="T76" fmla="*/ 0 w 97"/>
                <a:gd name="T77" fmla="*/ 0 h 77"/>
                <a:gd name="T78" fmla="*/ 0 w 97"/>
                <a:gd name="T79" fmla="*/ 0 h 77"/>
                <a:gd name="T80" fmla="*/ 0 w 97"/>
                <a:gd name="T81" fmla="*/ 0 h 77"/>
                <a:gd name="T82" fmla="*/ 0 w 97"/>
                <a:gd name="T83" fmla="*/ 0 h 77"/>
                <a:gd name="T84" fmla="*/ 0 w 97"/>
                <a:gd name="T85" fmla="*/ 0 h 77"/>
                <a:gd name="T86" fmla="*/ 0 w 97"/>
                <a:gd name="T87" fmla="*/ 0 h 77"/>
                <a:gd name="T88" fmla="*/ 0 w 97"/>
                <a:gd name="T89" fmla="*/ 0 h 77"/>
                <a:gd name="T90" fmla="*/ 0 w 97"/>
                <a:gd name="T91" fmla="*/ 0 h 77"/>
                <a:gd name="T92" fmla="*/ 0 w 97"/>
                <a:gd name="T93" fmla="*/ 0 h 77"/>
                <a:gd name="T94" fmla="*/ 0 w 97"/>
                <a:gd name="T95" fmla="*/ 0 h 77"/>
                <a:gd name="T96" fmla="*/ 0 w 97"/>
                <a:gd name="T97" fmla="*/ 0 h 77"/>
                <a:gd name="T98" fmla="*/ 0 w 97"/>
                <a:gd name="T99" fmla="*/ 0 h 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7"/>
                <a:gd name="T151" fmla="*/ 0 h 77"/>
                <a:gd name="T152" fmla="*/ 97 w 97"/>
                <a:gd name="T153" fmla="*/ 77 h 7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7" h="77">
                  <a:moveTo>
                    <a:pt x="97" y="21"/>
                  </a:moveTo>
                  <a:lnTo>
                    <a:pt x="93" y="27"/>
                  </a:lnTo>
                  <a:lnTo>
                    <a:pt x="92" y="30"/>
                  </a:lnTo>
                  <a:lnTo>
                    <a:pt x="87" y="34"/>
                  </a:lnTo>
                  <a:lnTo>
                    <a:pt x="80" y="40"/>
                  </a:lnTo>
                  <a:lnTo>
                    <a:pt x="77" y="42"/>
                  </a:lnTo>
                  <a:lnTo>
                    <a:pt x="71" y="44"/>
                  </a:lnTo>
                  <a:lnTo>
                    <a:pt x="63" y="47"/>
                  </a:lnTo>
                  <a:lnTo>
                    <a:pt x="59" y="49"/>
                  </a:lnTo>
                  <a:lnTo>
                    <a:pt x="57" y="49"/>
                  </a:lnTo>
                  <a:lnTo>
                    <a:pt x="57" y="52"/>
                  </a:lnTo>
                  <a:lnTo>
                    <a:pt x="55" y="57"/>
                  </a:lnTo>
                  <a:lnTo>
                    <a:pt x="53" y="61"/>
                  </a:lnTo>
                  <a:lnTo>
                    <a:pt x="52" y="63"/>
                  </a:lnTo>
                  <a:lnTo>
                    <a:pt x="52" y="68"/>
                  </a:lnTo>
                  <a:lnTo>
                    <a:pt x="50" y="73"/>
                  </a:lnTo>
                  <a:lnTo>
                    <a:pt x="48" y="75"/>
                  </a:lnTo>
                  <a:lnTo>
                    <a:pt x="47" y="76"/>
                  </a:lnTo>
                  <a:lnTo>
                    <a:pt x="44" y="77"/>
                  </a:lnTo>
                  <a:lnTo>
                    <a:pt x="43" y="77"/>
                  </a:lnTo>
                  <a:lnTo>
                    <a:pt x="42" y="76"/>
                  </a:lnTo>
                  <a:lnTo>
                    <a:pt x="42" y="75"/>
                  </a:lnTo>
                  <a:lnTo>
                    <a:pt x="42" y="72"/>
                  </a:lnTo>
                  <a:lnTo>
                    <a:pt x="42" y="70"/>
                  </a:lnTo>
                  <a:lnTo>
                    <a:pt x="43" y="65"/>
                  </a:lnTo>
                  <a:lnTo>
                    <a:pt x="44" y="61"/>
                  </a:lnTo>
                  <a:lnTo>
                    <a:pt x="45" y="57"/>
                  </a:lnTo>
                  <a:lnTo>
                    <a:pt x="48" y="45"/>
                  </a:lnTo>
                  <a:lnTo>
                    <a:pt x="44" y="52"/>
                  </a:lnTo>
                  <a:lnTo>
                    <a:pt x="41" y="58"/>
                  </a:lnTo>
                  <a:lnTo>
                    <a:pt x="37" y="63"/>
                  </a:lnTo>
                  <a:lnTo>
                    <a:pt x="37" y="65"/>
                  </a:lnTo>
                  <a:lnTo>
                    <a:pt x="36" y="69"/>
                  </a:lnTo>
                  <a:lnTo>
                    <a:pt x="34" y="73"/>
                  </a:lnTo>
                  <a:lnTo>
                    <a:pt x="31" y="76"/>
                  </a:lnTo>
                  <a:lnTo>
                    <a:pt x="30" y="77"/>
                  </a:lnTo>
                  <a:lnTo>
                    <a:pt x="28" y="76"/>
                  </a:lnTo>
                  <a:lnTo>
                    <a:pt x="27" y="76"/>
                  </a:lnTo>
                  <a:lnTo>
                    <a:pt x="26" y="75"/>
                  </a:lnTo>
                  <a:lnTo>
                    <a:pt x="26" y="73"/>
                  </a:lnTo>
                  <a:lnTo>
                    <a:pt x="26" y="69"/>
                  </a:lnTo>
                  <a:lnTo>
                    <a:pt x="27" y="65"/>
                  </a:lnTo>
                  <a:lnTo>
                    <a:pt x="28" y="62"/>
                  </a:lnTo>
                  <a:lnTo>
                    <a:pt x="29" y="60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4" y="47"/>
                  </a:lnTo>
                  <a:lnTo>
                    <a:pt x="37" y="39"/>
                  </a:lnTo>
                  <a:lnTo>
                    <a:pt x="39" y="35"/>
                  </a:lnTo>
                  <a:lnTo>
                    <a:pt x="27" y="49"/>
                  </a:lnTo>
                  <a:lnTo>
                    <a:pt x="22" y="56"/>
                  </a:lnTo>
                  <a:lnTo>
                    <a:pt x="19" y="59"/>
                  </a:lnTo>
                  <a:lnTo>
                    <a:pt x="18" y="63"/>
                  </a:lnTo>
                  <a:lnTo>
                    <a:pt x="17" y="67"/>
                  </a:lnTo>
                  <a:lnTo>
                    <a:pt x="14" y="69"/>
                  </a:lnTo>
                  <a:lnTo>
                    <a:pt x="13" y="70"/>
                  </a:lnTo>
                  <a:lnTo>
                    <a:pt x="12" y="70"/>
                  </a:lnTo>
                  <a:lnTo>
                    <a:pt x="10" y="70"/>
                  </a:lnTo>
                  <a:lnTo>
                    <a:pt x="9" y="69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1"/>
                  </a:lnTo>
                  <a:lnTo>
                    <a:pt x="10" y="56"/>
                  </a:lnTo>
                  <a:lnTo>
                    <a:pt x="12" y="53"/>
                  </a:lnTo>
                  <a:lnTo>
                    <a:pt x="14" y="48"/>
                  </a:lnTo>
                  <a:lnTo>
                    <a:pt x="17" y="43"/>
                  </a:lnTo>
                  <a:lnTo>
                    <a:pt x="19" y="39"/>
                  </a:lnTo>
                  <a:lnTo>
                    <a:pt x="33" y="24"/>
                  </a:lnTo>
                  <a:lnTo>
                    <a:pt x="30" y="26"/>
                  </a:lnTo>
                  <a:lnTo>
                    <a:pt x="27" y="26"/>
                  </a:lnTo>
                  <a:lnTo>
                    <a:pt x="24" y="25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7" y="30"/>
                  </a:lnTo>
                  <a:lnTo>
                    <a:pt x="15" y="33"/>
                  </a:lnTo>
                  <a:lnTo>
                    <a:pt x="12" y="37"/>
                  </a:lnTo>
                  <a:lnTo>
                    <a:pt x="10" y="39"/>
                  </a:lnTo>
                  <a:lnTo>
                    <a:pt x="5" y="42"/>
                  </a:lnTo>
                  <a:lnTo>
                    <a:pt x="4" y="43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3" y="31"/>
                  </a:lnTo>
                  <a:lnTo>
                    <a:pt x="5" y="27"/>
                  </a:lnTo>
                  <a:lnTo>
                    <a:pt x="7" y="24"/>
                  </a:lnTo>
                  <a:lnTo>
                    <a:pt x="10" y="22"/>
                  </a:lnTo>
                  <a:lnTo>
                    <a:pt x="14" y="19"/>
                  </a:lnTo>
                  <a:lnTo>
                    <a:pt x="20" y="15"/>
                  </a:lnTo>
                  <a:lnTo>
                    <a:pt x="25" y="13"/>
                  </a:lnTo>
                  <a:lnTo>
                    <a:pt x="31" y="9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48" y="5"/>
                  </a:lnTo>
                  <a:lnTo>
                    <a:pt x="59" y="3"/>
                  </a:lnTo>
                  <a:lnTo>
                    <a:pt x="68" y="2"/>
                  </a:lnTo>
                  <a:lnTo>
                    <a:pt x="72" y="0"/>
                  </a:lnTo>
                  <a:lnTo>
                    <a:pt x="88" y="12"/>
                  </a:lnTo>
                  <a:lnTo>
                    <a:pt x="93" y="18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88" name="Freeform 185"/>
            <p:cNvSpPr>
              <a:spLocks/>
            </p:cNvSpPr>
            <p:nvPr/>
          </p:nvSpPr>
          <p:spPr bwMode="auto">
            <a:xfrm>
              <a:off x="2803" y="2668"/>
              <a:ext cx="1" cy="3"/>
            </a:xfrm>
            <a:custGeom>
              <a:avLst/>
              <a:gdLst>
                <a:gd name="T0" fmla="*/ 0 w 4"/>
                <a:gd name="T1" fmla="*/ 0 h 10"/>
                <a:gd name="T2" fmla="*/ 0 w 4"/>
                <a:gd name="T3" fmla="*/ 0 h 10"/>
                <a:gd name="T4" fmla="*/ 0 w 4"/>
                <a:gd name="T5" fmla="*/ 0 h 10"/>
                <a:gd name="T6" fmla="*/ 0 w 4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0"/>
                <a:gd name="T14" fmla="*/ 4 w 4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0">
                  <a:moveTo>
                    <a:pt x="0" y="10"/>
                  </a:moveTo>
                  <a:lnTo>
                    <a:pt x="0" y="7"/>
                  </a:lnTo>
                  <a:lnTo>
                    <a:pt x="1" y="3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89" name="Freeform 186"/>
            <p:cNvSpPr>
              <a:spLocks/>
            </p:cNvSpPr>
            <p:nvPr/>
          </p:nvSpPr>
          <p:spPr bwMode="auto">
            <a:xfrm>
              <a:off x="2799" y="2665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0" y="8"/>
                  </a:move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90" name="Freeform 187"/>
            <p:cNvSpPr>
              <a:spLocks/>
            </p:cNvSpPr>
            <p:nvPr/>
          </p:nvSpPr>
          <p:spPr bwMode="auto">
            <a:xfrm>
              <a:off x="2798" y="2662"/>
              <a:ext cx="1" cy="2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0 w 4"/>
                <a:gd name="T5" fmla="*/ 0 h 6"/>
                <a:gd name="T6" fmla="*/ 0 w 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6"/>
                <a:gd name="T14" fmla="*/ 4 w 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6">
                  <a:moveTo>
                    <a:pt x="0" y="6"/>
                  </a:move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91" name="Freeform 188"/>
            <p:cNvSpPr>
              <a:spLocks/>
            </p:cNvSpPr>
            <p:nvPr/>
          </p:nvSpPr>
          <p:spPr bwMode="auto">
            <a:xfrm>
              <a:off x="2778" y="2698"/>
              <a:ext cx="4" cy="29"/>
            </a:xfrm>
            <a:custGeom>
              <a:avLst/>
              <a:gdLst>
                <a:gd name="T0" fmla="*/ 0 w 10"/>
                <a:gd name="T1" fmla="*/ 0 h 87"/>
                <a:gd name="T2" fmla="*/ 0 w 10"/>
                <a:gd name="T3" fmla="*/ 0 h 87"/>
                <a:gd name="T4" fmla="*/ 0 w 10"/>
                <a:gd name="T5" fmla="*/ 0 h 87"/>
                <a:gd name="T6" fmla="*/ 0 60000 65536"/>
                <a:gd name="T7" fmla="*/ 0 60000 65536"/>
                <a:gd name="T8" fmla="*/ 0 60000 65536"/>
                <a:gd name="T9" fmla="*/ 0 w 10"/>
                <a:gd name="T10" fmla="*/ 0 h 87"/>
                <a:gd name="T11" fmla="*/ 10 w 10"/>
                <a:gd name="T12" fmla="*/ 87 h 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87">
                  <a:moveTo>
                    <a:pt x="10" y="87"/>
                  </a:moveTo>
                  <a:lnTo>
                    <a:pt x="5" y="5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6" name="Group 189"/>
          <p:cNvGrpSpPr>
            <a:grpSpLocks/>
          </p:cNvGrpSpPr>
          <p:nvPr/>
        </p:nvGrpSpPr>
        <p:grpSpPr bwMode="auto">
          <a:xfrm>
            <a:off x="2054225" y="3733800"/>
            <a:ext cx="1735138" cy="928688"/>
            <a:chOff x="1012" y="2352"/>
            <a:chExt cx="1093" cy="585"/>
          </a:xfrm>
        </p:grpSpPr>
        <p:sp>
          <p:nvSpPr>
            <p:cNvPr id="252336" name="Freeform 190"/>
            <p:cNvSpPr>
              <a:spLocks/>
            </p:cNvSpPr>
            <p:nvPr/>
          </p:nvSpPr>
          <p:spPr bwMode="auto">
            <a:xfrm>
              <a:off x="1776" y="2602"/>
              <a:ext cx="329" cy="182"/>
            </a:xfrm>
            <a:custGeom>
              <a:avLst/>
              <a:gdLst>
                <a:gd name="T0" fmla="*/ 0 w 987"/>
                <a:gd name="T1" fmla="*/ 0 h 544"/>
                <a:gd name="T2" fmla="*/ 0 w 987"/>
                <a:gd name="T3" fmla="*/ 0 h 544"/>
                <a:gd name="T4" fmla="*/ 0 w 987"/>
                <a:gd name="T5" fmla="*/ 0 h 544"/>
                <a:gd name="T6" fmla="*/ 0 w 987"/>
                <a:gd name="T7" fmla="*/ 0 h 544"/>
                <a:gd name="T8" fmla="*/ 0 w 987"/>
                <a:gd name="T9" fmla="*/ 0 h 544"/>
                <a:gd name="T10" fmla="*/ 0 w 987"/>
                <a:gd name="T11" fmla="*/ 0 h 544"/>
                <a:gd name="T12" fmla="*/ 0 w 987"/>
                <a:gd name="T13" fmla="*/ 0 h 544"/>
                <a:gd name="T14" fmla="*/ 0 w 987"/>
                <a:gd name="T15" fmla="*/ 0 h 5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7"/>
                <a:gd name="T25" fmla="*/ 0 h 544"/>
                <a:gd name="T26" fmla="*/ 987 w 987"/>
                <a:gd name="T27" fmla="*/ 544 h 5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7" h="544">
                  <a:moveTo>
                    <a:pt x="987" y="127"/>
                  </a:moveTo>
                  <a:lnTo>
                    <a:pt x="722" y="127"/>
                  </a:lnTo>
                  <a:lnTo>
                    <a:pt x="722" y="0"/>
                  </a:lnTo>
                  <a:lnTo>
                    <a:pt x="0" y="272"/>
                  </a:lnTo>
                  <a:lnTo>
                    <a:pt x="722" y="544"/>
                  </a:lnTo>
                  <a:lnTo>
                    <a:pt x="722" y="416"/>
                  </a:lnTo>
                  <a:lnTo>
                    <a:pt x="987" y="416"/>
                  </a:lnTo>
                  <a:lnTo>
                    <a:pt x="987" y="12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37" name="Rectangle 191"/>
            <p:cNvSpPr>
              <a:spLocks noChangeArrowheads="1"/>
            </p:cNvSpPr>
            <p:nvPr/>
          </p:nvSpPr>
          <p:spPr bwMode="auto">
            <a:xfrm>
              <a:off x="1457" y="2532"/>
              <a:ext cx="15" cy="1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338" name="Freeform 192"/>
            <p:cNvSpPr>
              <a:spLocks/>
            </p:cNvSpPr>
            <p:nvPr/>
          </p:nvSpPr>
          <p:spPr bwMode="auto">
            <a:xfrm>
              <a:off x="1374" y="2380"/>
              <a:ext cx="77" cy="81"/>
            </a:xfrm>
            <a:custGeom>
              <a:avLst/>
              <a:gdLst>
                <a:gd name="T0" fmla="*/ 0 w 231"/>
                <a:gd name="T1" fmla="*/ 0 h 243"/>
                <a:gd name="T2" fmla="*/ 0 w 231"/>
                <a:gd name="T3" fmla="*/ 0 h 243"/>
                <a:gd name="T4" fmla="*/ 0 w 231"/>
                <a:gd name="T5" fmla="*/ 0 h 243"/>
                <a:gd name="T6" fmla="*/ 0 w 231"/>
                <a:gd name="T7" fmla="*/ 0 h 243"/>
                <a:gd name="T8" fmla="*/ 0 w 231"/>
                <a:gd name="T9" fmla="*/ 0 h 243"/>
                <a:gd name="T10" fmla="*/ 0 w 231"/>
                <a:gd name="T11" fmla="*/ 0 h 243"/>
                <a:gd name="T12" fmla="*/ 0 w 231"/>
                <a:gd name="T13" fmla="*/ 0 h 243"/>
                <a:gd name="T14" fmla="*/ 0 w 231"/>
                <a:gd name="T15" fmla="*/ 0 h 243"/>
                <a:gd name="T16" fmla="*/ 0 w 231"/>
                <a:gd name="T17" fmla="*/ 0 h 243"/>
                <a:gd name="T18" fmla="*/ 0 w 231"/>
                <a:gd name="T19" fmla="*/ 0 h 243"/>
                <a:gd name="T20" fmla="*/ 0 w 231"/>
                <a:gd name="T21" fmla="*/ 0 h 243"/>
                <a:gd name="T22" fmla="*/ 0 w 231"/>
                <a:gd name="T23" fmla="*/ 0 h 243"/>
                <a:gd name="T24" fmla="*/ 0 w 231"/>
                <a:gd name="T25" fmla="*/ 0 h 243"/>
                <a:gd name="T26" fmla="*/ 0 w 231"/>
                <a:gd name="T27" fmla="*/ 0 h 243"/>
                <a:gd name="T28" fmla="*/ 0 w 231"/>
                <a:gd name="T29" fmla="*/ 0 h 243"/>
                <a:gd name="T30" fmla="*/ 0 w 231"/>
                <a:gd name="T31" fmla="*/ 0 h 243"/>
                <a:gd name="T32" fmla="*/ 0 w 231"/>
                <a:gd name="T33" fmla="*/ 0 h 243"/>
                <a:gd name="T34" fmla="*/ 0 w 231"/>
                <a:gd name="T35" fmla="*/ 0 h 243"/>
                <a:gd name="T36" fmla="*/ 0 w 231"/>
                <a:gd name="T37" fmla="*/ 0 h 243"/>
                <a:gd name="T38" fmla="*/ 0 w 231"/>
                <a:gd name="T39" fmla="*/ 0 h 243"/>
                <a:gd name="T40" fmla="*/ 0 w 231"/>
                <a:gd name="T41" fmla="*/ 0 h 243"/>
                <a:gd name="T42" fmla="*/ 0 w 231"/>
                <a:gd name="T43" fmla="*/ 0 h 243"/>
                <a:gd name="T44" fmla="*/ 0 w 231"/>
                <a:gd name="T45" fmla="*/ 0 h 243"/>
                <a:gd name="T46" fmla="*/ 0 w 231"/>
                <a:gd name="T47" fmla="*/ 0 h 243"/>
                <a:gd name="T48" fmla="*/ 0 w 231"/>
                <a:gd name="T49" fmla="*/ 0 h 243"/>
                <a:gd name="T50" fmla="*/ 0 w 231"/>
                <a:gd name="T51" fmla="*/ 0 h 243"/>
                <a:gd name="T52" fmla="*/ 0 w 231"/>
                <a:gd name="T53" fmla="*/ 0 h 243"/>
                <a:gd name="T54" fmla="*/ 0 w 231"/>
                <a:gd name="T55" fmla="*/ 0 h 243"/>
                <a:gd name="T56" fmla="*/ 0 w 231"/>
                <a:gd name="T57" fmla="*/ 0 h 243"/>
                <a:gd name="T58" fmla="*/ 0 w 231"/>
                <a:gd name="T59" fmla="*/ 0 h 243"/>
                <a:gd name="T60" fmla="*/ 0 w 231"/>
                <a:gd name="T61" fmla="*/ 0 h 243"/>
                <a:gd name="T62" fmla="*/ 0 w 231"/>
                <a:gd name="T63" fmla="*/ 0 h 243"/>
                <a:gd name="T64" fmla="*/ 0 w 231"/>
                <a:gd name="T65" fmla="*/ 0 h 243"/>
                <a:gd name="T66" fmla="*/ 0 w 231"/>
                <a:gd name="T67" fmla="*/ 0 h 243"/>
                <a:gd name="T68" fmla="*/ 0 w 231"/>
                <a:gd name="T69" fmla="*/ 0 h 243"/>
                <a:gd name="T70" fmla="*/ 0 w 231"/>
                <a:gd name="T71" fmla="*/ 0 h 243"/>
                <a:gd name="T72" fmla="*/ 0 w 231"/>
                <a:gd name="T73" fmla="*/ 0 h 243"/>
                <a:gd name="T74" fmla="*/ 0 w 231"/>
                <a:gd name="T75" fmla="*/ 0 h 243"/>
                <a:gd name="T76" fmla="*/ 0 w 231"/>
                <a:gd name="T77" fmla="*/ 0 h 24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1"/>
                <a:gd name="T118" fmla="*/ 0 h 243"/>
                <a:gd name="T119" fmla="*/ 231 w 231"/>
                <a:gd name="T120" fmla="*/ 243 h 24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1" h="243">
                  <a:moveTo>
                    <a:pt x="191" y="114"/>
                  </a:moveTo>
                  <a:lnTo>
                    <a:pt x="188" y="121"/>
                  </a:lnTo>
                  <a:lnTo>
                    <a:pt x="185" y="122"/>
                  </a:lnTo>
                  <a:lnTo>
                    <a:pt x="183" y="124"/>
                  </a:lnTo>
                  <a:lnTo>
                    <a:pt x="181" y="127"/>
                  </a:lnTo>
                  <a:lnTo>
                    <a:pt x="178" y="137"/>
                  </a:lnTo>
                  <a:lnTo>
                    <a:pt x="174" y="140"/>
                  </a:lnTo>
                  <a:lnTo>
                    <a:pt x="167" y="143"/>
                  </a:lnTo>
                  <a:lnTo>
                    <a:pt x="160" y="145"/>
                  </a:lnTo>
                  <a:lnTo>
                    <a:pt x="153" y="146"/>
                  </a:lnTo>
                  <a:lnTo>
                    <a:pt x="148" y="146"/>
                  </a:lnTo>
                  <a:lnTo>
                    <a:pt x="143" y="145"/>
                  </a:lnTo>
                  <a:lnTo>
                    <a:pt x="138" y="143"/>
                  </a:lnTo>
                  <a:lnTo>
                    <a:pt x="138" y="149"/>
                  </a:lnTo>
                  <a:lnTo>
                    <a:pt x="141" y="172"/>
                  </a:lnTo>
                  <a:lnTo>
                    <a:pt x="143" y="177"/>
                  </a:lnTo>
                  <a:lnTo>
                    <a:pt x="147" y="243"/>
                  </a:lnTo>
                  <a:lnTo>
                    <a:pt x="75" y="233"/>
                  </a:lnTo>
                  <a:lnTo>
                    <a:pt x="36" y="177"/>
                  </a:lnTo>
                  <a:lnTo>
                    <a:pt x="42" y="159"/>
                  </a:lnTo>
                  <a:lnTo>
                    <a:pt x="0" y="106"/>
                  </a:lnTo>
                  <a:lnTo>
                    <a:pt x="142" y="0"/>
                  </a:lnTo>
                  <a:lnTo>
                    <a:pt x="231" y="24"/>
                  </a:lnTo>
                  <a:lnTo>
                    <a:pt x="230" y="45"/>
                  </a:lnTo>
                  <a:lnTo>
                    <a:pt x="229" y="49"/>
                  </a:lnTo>
                  <a:lnTo>
                    <a:pt x="225" y="54"/>
                  </a:lnTo>
                  <a:lnTo>
                    <a:pt x="218" y="60"/>
                  </a:lnTo>
                  <a:lnTo>
                    <a:pt x="217" y="62"/>
                  </a:lnTo>
                  <a:lnTo>
                    <a:pt x="216" y="64"/>
                  </a:lnTo>
                  <a:lnTo>
                    <a:pt x="226" y="92"/>
                  </a:lnTo>
                  <a:lnTo>
                    <a:pt x="226" y="95"/>
                  </a:lnTo>
                  <a:lnTo>
                    <a:pt x="223" y="97"/>
                  </a:lnTo>
                  <a:lnTo>
                    <a:pt x="221" y="98"/>
                  </a:lnTo>
                  <a:lnTo>
                    <a:pt x="216" y="98"/>
                  </a:lnTo>
                  <a:lnTo>
                    <a:pt x="211" y="98"/>
                  </a:lnTo>
                  <a:lnTo>
                    <a:pt x="208" y="101"/>
                  </a:lnTo>
                  <a:lnTo>
                    <a:pt x="207" y="104"/>
                  </a:lnTo>
                  <a:lnTo>
                    <a:pt x="207" y="109"/>
                  </a:lnTo>
                  <a:lnTo>
                    <a:pt x="191" y="1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39" name="Freeform 193"/>
            <p:cNvSpPr>
              <a:spLocks/>
            </p:cNvSpPr>
            <p:nvPr/>
          </p:nvSpPr>
          <p:spPr bwMode="auto">
            <a:xfrm>
              <a:off x="1362" y="2368"/>
              <a:ext cx="101" cy="65"/>
            </a:xfrm>
            <a:custGeom>
              <a:avLst/>
              <a:gdLst>
                <a:gd name="T0" fmla="*/ 0 w 304"/>
                <a:gd name="T1" fmla="*/ 0 h 196"/>
                <a:gd name="T2" fmla="*/ 0 w 304"/>
                <a:gd name="T3" fmla="*/ 0 h 196"/>
                <a:gd name="T4" fmla="*/ 0 w 304"/>
                <a:gd name="T5" fmla="*/ 0 h 196"/>
                <a:gd name="T6" fmla="*/ 0 w 304"/>
                <a:gd name="T7" fmla="*/ 0 h 196"/>
                <a:gd name="T8" fmla="*/ 0 w 304"/>
                <a:gd name="T9" fmla="*/ 0 h 196"/>
                <a:gd name="T10" fmla="*/ 0 w 304"/>
                <a:gd name="T11" fmla="*/ 0 h 196"/>
                <a:gd name="T12" fmla="*/ 0 w 304"/>
                <a:gd name="T13" fmla="*/ 0 h 196"/>
                <a:gd name="T14" fmla="*/ 0 w 304"/>
                <a:gd name="T15" fmla="*/ 0 h 196"/>
                <a:gd name="T16" fmla="*/ 0 w 304"/>
                <a:gd name="T17" fmla="*/ 0 h 196"/>
                <a:gd name="T18" fmla="*/ 0 w 304"/>
                <a:gd name="T19" fmla="*/ 0 h 196"/>
                <a:gd name="T20" fmla="*/ 0 w 304"/>
                <a:gd name="T21" fmla="*/ 0 h 196"/>
                <a:gd name="T22" fmla="*/ 0 w 304"/>
                <a:gd name="T23" fmla="*/ 0 h 196"/>
                <a:gd name="T24" fmla="*/ 0 w 304"/>
                <a:gd name="T25" fmla="*/ 0 h 196"/>
                <a:gd name="T26" fmla="*/ 0 w 304"/>
                <a:gd name="T27" fmla="*/ 0 h 196"/>
                <a:gd name="T28" fmla="*/ 0 w 304"/>
                <a:gd name="T29" fmla="*/ 0 h 196"/>
                <a:gd name="T30" fmla="*/ 0 w 304"/>
                <a:gd name="T31" fmla="*/ 0 h 196"/>
                <a:gd name="T32" fmla="*/ 0 w 304"/>
                <a:gd name="T33" fmla="*/ 0 h 196"/>
                <a:gd name="T34" fmla="*/ 0 w 304"/>
                <a:gd name="T35" fmla="*/ 0 h 196"/>
                <a:gd name="T36" fmla="*/ 0 w 304"/>
                <a:gd name="T37" fmla="*/ 0 h 196"/>
                <a:gd name="T38" fmla="*/ 0 w 304"/>
                <a:gd name="T39" fmla="*/ 0 h 196"/>
                <a:gd name="T40" fmla="*/ 0 w 304"/>
                <a:gd name="T41" fmla="*/ 0 h 196"/>
                <a:gd name="T42" fmla="*/ 0 w 304"/>
                <a:gd name="T43" fmla="*/ 0 h 196"/>
                <a:gd name="T44" fmla="*/ 0 w 304"/>
                <a:gd name="T45" fmla="*/ 0 h 196"/>
                <a:gd name="T46" fmla="*/ 0 w 304"/>
                <a:gd name="T47" fmla="*/ 0 h 196"/>
                <a:gd name="T48" fmla="*/ 0 w 304"/>
                <a:gd name="T49" fmla="*/ 0 h 196"/>
                <a:gd name="T50" fmla="*/ 0 w 304"/>
                <a:gd name="T51" fmla="*/ 0 h 196"/>
                <a:gd name="T52" fmla="*/ 0 w 304"/>
                <a:gd name="T53" fmla="*/ 0 h 196"/>
                <a:gd name="T54" fmla="*/ 0 w 304"/>
                <a:gd name="T55" fmla="*/ 0 h 196"/>
                <a:gd name="T56" fmla="*/ 0 w 304"/>
                <a:gd name="T57" fmla="*/ 0 h 196"/>
                <a:gd name="T58" fmla="*/ 0 w 304"/>
                <a:gd name="T59" fmla="*/ 0 h 196"/>
                <a:gd name="T60" fmla="*/ 0 w 304"/>
                <a:gd name="T61" fmla="*/ 0 h 196"/>
                <a:gd name="T62" fmla="*/ 0 w 304"/>
                <a:gd name="T63" fmla="*/ 0 h 196"/>
                <a:gd name="T64" fmla="*/ 0 w 304"/>
                <a:gd name="T65" fmla="*/ 0 h 196"/>
                <a:gd name="T66" fmla="*/ 0 w 304"/>
                <a:gd name="T67" fmla="*/ 0 h 196"/>
                <a:gd name="T68" fmla="*/ 0 w 304"/>
                <a:gd name="T69" fmla="*/ 0 h 196"/>
                <a:gd name="T70" fmla="*/ 0 w 304"/>
                <a:gd name="T71" fmla="*/ 0 h 196"/>
                <a:gd name="T72" fmla="*/ 0 w 304"/>
                <a:gd name="T73" fmla="*/ 0 h 196"/>
                <a:gd name="T74" fmla="*/ 0 w 304"/>
                <a:gd name="T75" fmla="*/ 0 h 1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196"/>
                <a:gd name="T116" fmla="*/ 304 w 304"/>
                <a:gd name="T117" fmla="*/ 196 h 19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196">
                  <a:moveTo>
                    <a:pt x="51" y="18"/>
                  </a:moveTo>
                  <a:lnTo>
                    <a:pt x="45" y="22"/>
                  </a:lnTo>
                  <a:lnTo>
                    <a:pt x="40" y="26"/>
                  </a:lnTo>
                  <a:lnTo>
                    <a:pt x="35" y="32"/>
                  </a:lnTo>
                  <a:lnTo>
                    <a:pt x="32" y="39"/>
                  </a:lnTo>
                  <a:lnTo>
                    <a:pt x="30" y="46"/>
                  </a:lnTo>
                  <a:lnTo>
                    <a:pt x="22" y="117"/>
                  </a:lnTo>
                  <a:lnTo>
                    <a:pt x="18" y="129"/>
                  </a:lnTo>
                  <a:lnTo>
                    <a:pt x="5" y="149"/>
                  </a:lnTo>
                  <a:lnTo>
                    <a:pt x="2" y="154"/>
                  </a:lnTo>
                  <a:lnTo>
                    <a:pt x="0" y="158"/>
                  </a:lnTo>
                  <a:lnTo>
                    <a:pt x="0" y="165"/>
                  </a:lnTo>
                  <a:lnTo>
                    <a:pt x="0" y="171"/>
                  </a:lnTo>
                  <a:lnTo>
                    <a:pt x="2" y="176"/>
                  </a:lnTo>
                  <a:lnTo>
                    <a:pt x="7" y="182"/>
                  </a:lnTo>
                  <a:lnTo>
                    <a:pt x="15" y="186"/>
                  </a:lnTo>
                  <a:lnTo>
                    <a:pt x="24" y="189"/>
                  </a:lnTo>
                  <a:lnTo>
                    <a:pt x="29" y="190"/>
                  </a:lnTo>
                  <a:lnTo>
                    <a:pt x="34" y="191"/>
                  </a:lnTo>
                  <a:lnTo>
                    <a:pt x="53" y="192"/>
                  </a:lnTo>
                  <a:lnTo>
                    <a:pt x="63" y="194"/>
                  </a:lnTo>
                  <a:lnTo>
                    <a:pt x="74" y="196"/>
                  </a:lnTo>
                  <a:lnTo>
                    <a:pt x="82" y="196"/>
                  </a:lnTo>
                  <a:lnTo>
                    <a:pt x="92" y="195"/>
                  </a:lnTo>
                  <a:lnTo>
                    <a:pt x="101" y="194"/>
                  </a:lnTo>
                  <a:lnTo>
                    <a:pt x="93" y="192"/>
                  </a:lnTo>
                  <a:lnTo>
                    <a:pt x="86" y="189"/>
                  </a:lnTo>
                  <a:lnTo>
                    <a:pt x="97" y="188"/>
                  </a:lnTo>
                  <a:lnTo>
                    <a:pt x="87" y="183"/>
                  </a:lnTo>
                  <a:lnTo>
                    <a:pt x="103" y="184"/>
                  </a:lnTo>
                  <a:lnTo>
                    <a:pt x="96" y="181"/>
                  </a:lnTo>
                  <a:lnTo>
                    <a:pt x="86" y="174"/>
                  </a:lnTo>
                  <a:lnTo>
                    <a:pt x="83" y="171"/>
                  </a:lnTo>
                  <a:lnTo>
                    <a:pt x="81" y="167"/>
                  </a:lnTo>
                  <a:lnTo>
                    <a:pt x="83" y="155"/>
                  </a:lnTo>
                  <a:lnTo>
                    <a:pt x="91" y="143"/>
                  </a:lnTo>
                  <a:lnTo>
                    <a:pt x="101" y="132"/>
                  </a:lnTo>
                  <a:lnTo>
                    <a:pt x="111" y="123"/>
                  </a:lnTo>
                  <a:lnTo>
                    <a:pt x="114" y="121"/>
                  </a:lnTo>
                  <a:lnTo>
                    <a:pt x="117" y="117"/>
                  </a:lnTo>
                  <a:lnTo>
                    <a:pt x="120" y="111"/>
                  </a:lnTo>
                  <a:lnTo>
                    <a:pt x="126" y="85"/>
                  </a:lnTo>
                  <a:lnTo>
                    <a:pt x="135" y="76"/>
                  </a:lnTo>
                  <a:lnTo>
                    <a:pt x="146" y="70"/>
                  </a:lnTo>
                  <a:lnTo>
                    <a:pt x="178" y="62"/>
                  </a:lnTo>
                  <a:lnTo>
                    <a:pt x="181" y="61"/>
                  </a:lnTo>
                  <a:lnTo>
                    <a:pt x="183" y="59"/>
                  </a:lnTo>
                  <a:lnTo>
                    <a:pt x="183" y="57"/>
                  </a:lnTo>
                  <a:lnTo>
                    <a:pt x="189" y="57"/>
                  </a:lnTo>
                  <a:lnTo>
                    <a:pt x="197" y="56"/>
                  </a:lnTo>
                  <a:lnTo>
                    <a:pt x="201" y="55"/>
                  </a:lnTo>
                  <a:lnTo>
                    <a:pt x="204" y="54"/>
                  </a:lnTo>
                  <a:lnTo>
                    <a:pt x="209" y="55"/>
                  </a:lnTo>
                  <a:lnTo>
                    <a:pt x="219" y="55"/>
                  </a:lnTo>
                  <a:lnTo>
                    <a:pt x="228" y="54"/>
                  </a:lnTo>
                  <a:lnTo>
                    <a:pt x="230" y="56"/>
                  </a:lnTo>
                  <a:lnTo>
                    <a:pt x="233" y="58"/>
                  </a:lnTo>
                  <a:lnTo>
                    <a:pt x="237" y="60"/>
                  </a:lnTo>
                  <a:lnTo>
                    <a:pt x="242" y="61"/>
                  </a:lnTo>
                  <a:lnTo>
                    <a:pt x="238" y="63"/>
                  </a:lnTo>
                  <a:lnTo>
                    <a:pt x="248" y="63"/>
                  </a:lnTo>
                  <a:lnTo>
                    <a:pt x="272" y="60"/>
                  </a:lnTo>
                  <a:lnTo>
                    <a:pt x="268" y="67"/>
                  </a:lnTo>
                  <a:lnTo>
                    <a:pt x="282" y="60"/>
                  </a:lnTo>
                  <a:lnTo>
                    <a:pt x="295" y="47"/>
                  </a:lnTo>
                  <a:lnTo>
                    <a:pt x="298" y="52"/>
                  </a:lnTo>
                  <a:lnTo>
                    <a:pt x="299" y="56"/>
                  </a:lnTo>
                  <a:lnTo>
                    <a:pt x="303" y="52"/>
                  </a:lnTo>
                  <a:lnTo>
                    <a:pt x="304" y="48"/>
                  </a:lnTo>
                  <a:lnTo>
                    <a:pt x="297" y="28"/>
                  </a:lnTo>
                  <a:lnTo>
                    <a:pt x="292" y="22"/>
                  </a:lnTo>
                  <a:lnTo>
                    <a:pt x="285" y="17"/>
                  </a:lnTo>
                  <a:lnTo>
                    <a:pt x="275" y="10"/>
                  </a:lnTo>
                  <a:lnTo>
                    <a:pt x="262" y="6"/>
                  </a:lnTo>
                  <a:lnTo>
                    <a:pt x="255" y="0"/>
                  </a:lnTo>
                  <a:lnTo>
                    <a:pt x="51" y="18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0" name="Freeform 194"/>
            <p:cNvSpPr>
              <a:spLocks/>
            </p:cNvSpPr>
            <p:nvPr/>
          </p:nvSpPr>
          <p:spPr bwMode="auto">
            <a:xfrm>
              <a:off x="1448" y="2495"/>
              <a:ext cx="21" cy="33"/>
            </a:xfrm>
            <a:custGeom>
              <a:avLst/>
              <a:gdLst>
                <a:gd name="T0" fmla="*/ 0 w 62"/>
                <a:gd name="T1" fmla="*/ 0 h 101"/>
                <a:gd name="T2" fmla="*/ 0 w 62"/>
                <a:gd name="T3" fmla="*/ 0 h 101"/>
                <a:gd name="T4" fmla="*/ 0 w 62"/>
                <a:gd name="T5" fmla="*/ 0 h 101"/>
                <a:gd name="T6" fmla="*/ 0 w 62"/>
                <a:gd name="T7" fmla="*/ 0 h 101"/>
                <a:gd name="T8" fmla="*/ 0 w 62"/>
                <a:gd name="T9" fmla="*/ 0 h 101"/>
                <a:gd name="T10" fmla="*/ 0 w 62"/>
                <a:gd name="T11" fmla="*/ 0 h 101"/>
                <a:gd name="T12" fmla="*/ 0 w 62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01"/>
                <a:gd name="T23" fmla="*/ 62 w 62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01">
                  <a:moveTo>
                    <a:pt x="0" y="67"/>
                  </a:moveTo>
                  <a:lnTo>
                    <a:pt x="36" y="0"/>
                  </a:lnTo>
                  <a:lnTo>
                    <a:pt x="62" y="9"/>
                  </a:lnTo>
                  <a:lnTo>
                    <a:pt x="60" y="35"/>
                  </a:lnTo>
                  <a:lnTo>
                    <a:pt x="62" y="80"/>
                  </a:lnTo>
                  <a:lnTo>
                    <a:pt x="6" y="10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1" name="Freeform 195"/>
            <p:cNvSpPr>
              <a:spLocks/>
            </p:cNvSpPr>
            <p:nvPr/>
          </p:nvSpPr>
          <p:spPr bwMode="auto">
            <a:xfrm>
              <a:off x="1329" y="2432"/>
              <a:ext cx="152" cy="263"/>
            </a:xfrm>
            <a:custGeom>
              <a:avLst/>
              <a:gdLst>
                <a:gd name="T0" fmla="*/ 0 w 457"/>
                <a:gd name="T1" fmla="*/ 0 h 788"/>
                <a:gd name="T2" fmla="*/ 0 w 457"/>
                <a:gd name="T3" fmla="*/ 0 h 788"/>
                <a:gd name="T4" fmla="*/ 0 w 457"/>
                <a:gd name="T5" fmla="*/ 0 h 788"/>
                <a:gd name="T6" fmla="*/ 0 w 457"/>
                <a:gd name="T7" fmla="*/ 0 h 788"/>
                <a:gd name="T8" fmla="*/ 0 w 457"/>
                <a:gd name="T9" fmla="*/ 0 h 788"/>
                <a:gd name="T10" fmla="*/ 0 w 457"/>
                <a:gd name="T11" fmla="*/ 0 h 788"/>
                <a:gd name="T12" fmla="*/ 0 w 457"/>
                <a:gd name="T13" fmla="*/ 0 h 788"/>
                <a:gd name="T14" fmla="*/ 0 w 457"/>
                <a:gd name="T15" fmla="*/ 0 h 788"/>
                <a:gd name="T16" fmla="*/ 0 w 457"/>
                <a:gd name="T17" fmla="*/ 0 h 788"/>
                <a:gd name="T18" fmla="*/ 0 w 457"/>
                <a:gd name="T19" fmla="*/ 0 h 788"/>
                <a:gd name="T20" fmla="*/ 0 w 457"/>
                <a:gd name="T21" fmla="*/ 0 h 788"/>
                <a:gd name="T22" fmla="*/ 0 w 457"/>
                <a:gd name="T23" fmla="*/ 0 h 788"/>
                <a:gd name="T24" fmla="*/ 0 w 457"/>
                <a:gd name="T25" fmla="*/ 0 h 788"/>
                <a:gd name="T26" fmla="*/ 0 w 457"/>
                <a:gd name="T27" fmla="*/ 0 h 788"/>
                <a:gd name="T28" fmla="*/ 0 w 457"/>
                <a:gd name="T29" fmla="*/ 0 h 788"/>
                <a:gd name="T30" fmla="*/ 0 w 457"/>
                <a:gd name="T31" fmla="*/ 0 h 788"/>
                <a:gd name="T32" fmla="*/ 0 w 457"/>
                <a:gd name="T33" fmla="*/ 0 h 788"/>
                <a:gd name="T34" fmla="*/ 0 w 457"/>
                <a:gd name="T35" fmla="*/ 0 h 788"/>
                <a:gd name="T36" fmla="*/ 0 w 457"/>
                <a:gd name="T37" fmla="*/ 0 h 788"/>
                <a:gd name="T38" fmla="*/ 0 w 457"/>
                <a:gd name="T39" fmla="*/ 0 h 788"/>
                <a:gd name="T40" fmla="*/ 0 w 457"/>
                <a:gd name="T41" fmla="*/ 0 h 788"/>
                <a:gd name="T42" fmla="*/ 0 w 457"/>
                <a:gd name="T43" fmla="*/ 0 h 788"/>
                <a:gd name="T44" fmla="*/ 0 w 457"/>
                <a:gd name="T45" fmla="*/ 0 h 788"/>
                <a:gd name="T46" fmla="*/ 0 w 457"/>
                <a:gd name="T47" fmla="*/ 0 h 788"/>
                <a:gd name="T48" fmla="*/ 0 w 457"/>
                <a:gd name="T49" fmla="*/ 0 h 788"/>
                <a:gd name="T50" fmla="*/ 0 w 457"/>
                <a:gd name="T51" fmla="*/ 0 h 788"/>
                <a:gd name="T52" fmla="*/ 0 w 457"/>
                <a:gd name="T53" fmla="*/ 0 h 788"/>
                <a:gd name="T54" fmla="*/ 0 w 457"/>
                <a:gd name="T55" fmla="*/ 0 h 788"/>
                <a:gd name="T56" fmla="*/ 0 w 457"/>
                <a:gd name="T57" fmla="*/ 0 h 788"/>
                <a:gd name="T58" fmla="*/ 0 w 457"/>
                <a:gd name="T59" fmla="*/ 0 h 788"/>
                <a:gd name="T60" fmla="*/ 0 w 457"/>
                <a:gd name="T61" fmla="*/ 0 h 788"/>
                <a:gd name="T62" fmla="*/ 0 w 457"/>
                <a:gd name="T63" fmla="*/ 0 h 788"/>
                <a:gd name="T64" fmla="*/ 0 w 457"/>
                <a:gd name="T65" fmla="*/ 0 h 788"/>
                <a:gd name="T66" fmla="*/ 0 w 457"/>
                <a:gd name="T67" fmla="*/ 0 h 788"/>
                <a:gd name="T68" fmla="*/ 0 w 457"/>
                <a:gd name="T69" fmla="*/ 0 h 788"/>
                <a:gd name="T70" fmla="*/ 0 w 457"/>
                <a:gd name="T71" fmla="*/ 0 h 788"/>
                <a:gd name="T72" fmla="*/ 0 w 457"/>
                <a:gd name="T73" fmla="*/ 0 h 788"/>
                <a:gd name="T74" fmla="*/ 0 w 457"/>
                <a:gd name="T75" fmla="*/ 0 h 788"/>
                <a:gd name="T76" fmla="*/ 0 w 457"/>
                <a:gd name="T77" fmla="*/ 0 h 788"/>
                <a:gd name="T78" fmla="*/ 0 w 457"/>
                <a:gd name="T79" fmla="*/ 0 h 788"/>
                <a:gd name="T80" fmla="*/ 0 w 457"/>
                <a:gd name="T81" fmla="*/ 0 h 788"/>
                <a:gd name="T82" fmla="*/ 0 w 457"/>
                <a:gd name="T83" fmla="*/ 0 h 788"/>
                <a:gd name="T84" fmla="*/ 0 w 457"/>
                <a:gd name="T85" fmla="*/ 0 h 788"/>
                <a:gd name="T86" fmla="*/ 0 w 457"/>
                <a:gd name="T87" fmla="*/ 0 h 788"/>
                <a:gd name="T88" fmla="*/ 0 w 457"/>
                <a:gd name="T89" fmla="*/ 0 h 788"/>
                <a:gd name="T90" fmla="*/ 0 w 457"/>
                <a:gd name="T91" fmla="*/ 0 h 788"/>
                <a:gd name="T92" fmla="*/ 0 w 457"/>
                <a:gd name="T93" fmla="*/ 0 h 788"/>
                <a:gd name="T94" fmla="*/ 0 w 457"/>
                <a:gd name="T95" fmla="*/ 0 h 788"/>
                <a:gd name="T96" fmla="*/ 0 w 457"/>
                <a:gd name="T97" fmla="*/ 0 h 788"/>
                <a:gd name="T98" fmla="*/ 0 w 457"/>
                <a:gd name="T99" fmla="*/ 0 h 788"/>
                <a:gd name="T100" fmla="*/ 0 w 457"/>
                <a:gd name="T101" fmla="*/ 0 h 788"/>
                <a:gd name="T102" fmla="*/ 0 w 457"/>
                <a:gd name="T103" fmla="*/ 0 h 788"/>
                <a:gd name="T104" fmla="*/ 0 w 457"/>
                <a:gd name="T105" fmla="*/ 0 h 788"/>
                <a:gd name="T106" fmla="*/ 0 w 457"/>
                <a:gd name="T107" fmla="*/ 0 h 788"/>
                <a:gd name="T108" fmla="*/ 0 w 457"/>
                <a:gd name="T109" fmla="*/ 0 h 788"/>
                <a:gd name="T110" fmla="*/ 0 w 457"/>
                <a:gd name="T111" fmla="*/ 0 h 788"/>
                <a:gd name="T112" fmla="*/ 0 w 457"/>
                <a:gd name="T113" fmla="*/ 0 h 788"/>
                <a:gd name="T114" fmla="*/ 0 w 457"/>
                <a:gd name="T115" fmla="*/ 0 h 788"/>
                <a:gd name="T116" fmla="*/ 0 w 457"/>
                <a:gd name="T117" fmla="*/ 0 h 7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7"/>
                <a:gd name="T178" fmla="*/ 0 h 788"/>
                <a:gd name="T179" fmla="*/ 457 w 457"/>
                <a:gd name="T180" fmla="*/ 788 h 7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7" h="788">
                  <a:moveTo>
                    <a:pt x="64" y="259"/>
                  </a:moveTo>
                  <a:lnTo>
                    <a:pt x="59" y="263"/>
                  </a:lnTo>
                  <a:lnTo>
                    <a:pt x="57" y="264"/>
                  </a:lnTo>
                  <a:lnTo>
                    <a:pt x="54" y="262"/>
                  </a:lnTo>
                  <a:lnTo>
                    <a:pt x="11" y="191"/>
                  </a:lnTo>
                  <a:lnTo>
                    <a:pt x="6" y="175"/>
                  </a:lnTo>
                  <a:lnTo>
                    <a:pt x="2" y="162"/>
                  </a:lnTo>
                  <a:lnTo>
                    <a:pt x="0" y="149"/>
                  </a:lnTo>
                  <a:lnTo>
                    <a:pt x="2" y="130"/>
                  </a:lnTo>
                  <a:lnTo>
                    <a:pt x="5" y="117"/>
                  </a:lnTo>
                  <a:lnTo>
                    <a:pt x="7" y="109"/>
                  </a:lnTo>
                  <a:lnTo>
                    <a:pt x="11" y="100"/>
                  </a:lnTo>
                  <a:lnTo>
                    <a:pt x="15" y="94"/>
                  </a:lnTo>
                  <a:lnTo>
                    <a:pt x="20" y="87"/>
                  </a:lnTo>
                  <a:lnTo>
                    <a:pt x="29" y="79"/>
                  </a:lnTo>
                  <a:lnTo>
                    <a:pt x="39" y="72"/>
                  </a:lnTo>
                  <a:lnTo>
                    <a:pt x="49" y="67"/>
                  </a:lnTo>
                  <a:lnTo>
                    <a:pt x="59" y="64"/>
                  </a:lnTo>
                  <a:lnTo>
                    <a:pt x="70" y="60"/>
                  </a:lnTo>
                  <a:lnTo>
                    <a:pt x="94" y="51"/>
                  </a:lnTo>
                  <a:lnTo>
                    <a:pt x="106" y="44"/>
                  </a:lnTo>
                  <a:lnTo>
                    <a:pt x="156" y="10"/>
                  </a:lnTo>
                  <a:lnTo>
                    <a:pt x="160" y="8"/>
                  </a:lnTo>
                  <a:lnTo>
                    <a:pt x="166" y="7"/>
                  </a:lnTo>
                  <a:lnTo>
                    <a:pt x="171" y="8"/>
                  </a:lnTo>
                  <a:lnTo>
                    <a:pt x="174" y="11"/>
                  </a:lnTo>
                  <a:lnTo>
                    <a:pt x="171" y="22"/>
                  </a:lnTo>
                  <a:lnTo>
                    <a:pt x="185" y="34"/>
                  </a:lnTo>
                  <a:lnTo>
                    <a:pt x="214" y="51"/>
                  </a:lnTo>
                  <a:lnTo>
                    <a:pt x="236" y="65"/>
                  </a:lnTo>
                  <a:lnTo>
                    <a:pt x="237" y="68"/>
                  </a:lnTo>
                  <a:lnTo>
                    <a:pt x="258" y="82"/>
                  </a:lnTo>
                  <a:lnTo>
                    <a:pt x="263" y="77"/>
                  </a:lnTo>
                  <a:lnTo>
                    <a:pt x="270" y="67"/>
                  </a:lnTo>
                  <a:lnTo>
                    <a:pt x="273" y="60"/>
                  </a:lnTo>
                  <a:lnTo>
                    <a:pt x="278" y="28"/>
                  </a:lnTo>
                  <a:lnTo>
                    <a:pt x="277" y="18"/>
                  </a:lnTo>
                  <a:lnTo>
                    <a:pt x="277" y="12"/>
                  </a:lnTo>
                  <a:lnTo>
                    <a:pt x="273" y="3"/>
                  </a:lnTo>
                  <a:lnTo>
                    <a:pt x="273" y="0"/>
                  </a:lnTo>
                  <a:lnTo>
                    <a:pt x="282" y="5"/>
                  </a:lnTo>
                  <a:lnTo>
                    <a:pt x="291" y="12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1" y="44"/>
                  </a:lnTo>
                  <a:lnTo>
                    <a:pt x="350" y="48"/>
                  </a:lnTo>
                  <a:lnTo>
                    <a:pt x="361" y="49"/>
                  </a:lnTo>
                  <a:lnTo>
                    <a:pt x="374" y="50"/>
                  </a:lnTo>
                  <a:lnTo>
                    <a:pt x="389" y="54"/>
                  </a:lnTo>
                  <a:lnTo>
                    <a:pt x="399" y="58"/>
                  </a:lnTo>
                  <a:lnTo>
                    <a:pt x="408" y="62"/>
                  </a:lnTo>
                  <a:lnTo>
                    <a:pt x="416" y="69"/>
                  </a:lnTo>
                  <a:lnTo>
                    <a:pt x="431" y="91"/>
                  </a:lnTo>
                  <a:lnTo>
                    <a:pt x="437" y="108"/>
                  </a:lnTo>
                  <a:lnTo>
                    <a:pt x="440" y="120"/>
                  </a:lnTo>
                  <a:lnTo>
                    <a:pt x="452" y="183"/>
                  </a:lnTo>
                  <a:lnTo>
                    <a:pt x="441" y="189"/>
                  </a:lnTo>
                  <a:lnTo>
                    <a:pt x="434" y="192"/>
                  </a:lnTo>
                  <a:lnTo>
                    <a:pt x="424" y="195"/>
                  </a:lnTo>
                  <a:lnTo>
                    <a:pt x="416" y="197"/>
                  </a:lnTo>
                  <a:lnTo>
                    <a:pt x="405" y="199"/>
                  </a:lnTo>
                  <a:lnTo>
                    <a:pt x="404" y="204"/>
                  </a:lnTo>
                  <a:lnTo>
                    <a:pt x="402" y="209"/>
                  </a:lnTo>
                  <a:lnTo>
                    <a:pt x="378" y="272"/>
                  </a:lnTo>
                  <a:lnTo>
                    <a:pt x="389" y="313"/>
                  </a:lnTo>
                  <a:lnTo>
                    <a:pt x="395" y="323"/>
                  </a:lnTo>
                  <a:lnTo>
                    <a:pt x="401" y="330"/>
                  </a:lnTo>
                  <a:lnTo>
                    <a:pt x="406" y="338"/>
                  </a:lnTo>
                  <a:lnTo>
                    <a:pt x="414" y="352"/>
                  </a:lnTo>
                  <a:lnTo>
                    <a:pt x="419" y="368"/>
                  </a:lnTo>
                  <a:lnTo>
                    <a:pt x="428" y="402"/>
                  </a:lnTo>
                  <a:lnTo>
                    <a:pt x="434" y="436"/>
                  </a:lnTo>
                  <a:lnTo>
                    <a:pt x="442" y="490"/>
                  </a:lnTo>
                  <a:lnTo>
                    <a:pt x="447" y="537"/>
                  </a:lnTo>
                  <a:lnTo>
                    <a:pt x="452" y="610"/>
                  </a:lnTo>
                  <a:lnTo>
                    <a:pt x="457" y="746"/>
                  </a:lnTo>
                  <a:lnTo>
                    <a:pt x="457" y="749"/>
                  </a:lnTo>
                  <a:lnTo>
                    <a:pt x="452" y="752"/>
                  </a:lnTo>
                  <a:lnTo>
                    <a:pt x="444" y="757"/>
                  </a:lnTo>
                  <a:lnTo>
                    <a:pt x="432" y="761"/>
                  </a:lnTo>
                  <a:lnTo>
                    <a:pt x="422" y="765"/>
                  </a:lnTo>
                  <a:lnTo>
                    <a:pt x="410" y="769"/>
                  </a:lnTo>
                  <a:lnTo>
                    <a:pt x="404" y="771"/>
                  </a:lnTo>
                  <a:lnTo>
                    <a:pt x="395" y="773"/>
                  </a:lnTo>
                  <a:lnTo>
                    <a:pt x="382" y="777"/>
                  </a:lnTo>
                  <a:lnTo>
                    <a:pt x="367" y="780"/>
                  </a:lnTo>
                  <a:lnTo>
                    <a:pt x="351" y="782"/>
                  </a:lnTo>
                  <a:lnTo>
                    <a:pt x="336" y="784"/>
                  </a:lnTo>
                  <a:lnTo>
                    <a:pt x="323" y="785"/>
                  </a:lnTo>
                  <a:lnTo>
                    <a:pt x="310" y="786"/>
                  </a:lnTo>
                  <a:lnTo>
                    <a:pt x="293" y="786"/>
                  </a:lnTo>
                  <a:lnTo>
                    <a:pt x="268" y="788"/>
                  </a:lnTo>
                  <a:lnTo>
                    <a:pt x="243" y="788"/>
                  </a:lnTo>
                  <a:lnTo>
                    <a:pt x="200" y="786"/>
                  </a:lnTo>
                  <a:lnTo>
                    <a:pt x="180" y="786"/>
                  </a:lnTo>
                  <a:lnTo>
                    <a:pt x="161" y="785"/>
                  </a:lnTo>
                  <a:lnTo>
                    <a:pt x="123" y="782"/>
                  </a:lnTo>
                  <a:lnTo>
                    <a:pt x="104" y="779"/>
                  </a:lnTo>
                  <a:lnTo>
                    <a:pt x="84" y="776"/>
                  </a:lnTo>
                  <a:lnTo>
                    <a:pt x="64" y="771"/>
                  </a:lnTo>
                  <a:lnTo>
                    <a:pt x="43" y="765"/>
                  </a:lnTo>
                  <a:lnTo>
                    <a:pt x="42" y="754"/>
                  </a:lnTo>
                  <a:lnTo>
                    <a:pt x="41" y="744"/>
                  </a:lnTo>
                  <a:lnTo>
                    <a:pt x="41" y="727"/>
                  </a:lnTo>
                  <a:lnTo>
                    <a:pt x="44" y="673"/>
                  </a:lnTo>
                  <a:lnTo>
                    <a:pt x="54" y="566"/>
                  </a:lnTo>
                  <a:lnTo>
                    <a:pt x="59" y="515"/>
                  </a:lnTo>
                  <a:lnTo>
                    <a:pt x="68" y="465"/>
                  </a:lnTo>
                  <a:lnTo>
                    <a:pt x="73" y="446"/>
                  </a:lnTo>
                  <a:lnTo>
                    <a:pt x="79" y="430"/>
                  </a:lnTo>
                  <a:lnTo>
                    <a:pt x="86" y="413"/>
                  </a:lnTo>
                  <a:lnTo>
                    <a:pt x="93" y="398"/>
                  </a:lnTo>
                  <a:lnTo>
                    <a:pt x="100" y="383"/>
                  </a:lnTo>
                  <a:lnTo>
                    <a:pt x="108" y="372"/>
                  </a:lnTo>
                  <a:lnTo>
                    <a:pt x="115" y="360"/>
                  </a:lnTo>
                  <a:lnTo>
                    <a:pt x="131" y="340"/>
                  </a:lnTo>
                  <a:lnTo>
                    <a:pt x="64" y="2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2" name="Freeform 196"/>
            <p:cNvSpPr>
              <a:spLocks/>
            </p:cNvSpPr>
            <p:nvPr/>
          </p:nvSpPr>
          <p:spPr bwMode="auto">
            <a:xfrm>
              <a:off x="1466" y="2497"/>
              <a:ext cx="99" cy="55"/>
            </a:xfrm>
            <a:custGeom>
              <a:avLst/>
              <a:gdLst>
                <a:gd name="T0" fmla="*/ 0 w 297"/>
                <a:gd name="T1" fmla="*/ 0 h 164"/>
                <a:gd name="T2" fmla="*/ 0 w 297"/>
                <a:gd name="T3" fmla="*/ 0 h 164"/>
                <a:gd name="T4" fmla="*/ 0 w 297"/>
                <a:gd name="T5" fmla="*/ 0 h 164"/>
                <a:gd name="T6" fmla="*/ 0 w 297"/>
                <a:gd name="T7" fmla="*/ 0 h 164"/>
                <a:gd name="T8" fmla="*/ 0 w 297"/>
                <a:gd name="T9" fmla="*/ 0 h 164"/>
                <a:gd name="T10" fmla="*/ 0 w 297"/>
                <a:gd name="T11" fmla="*/ 0 h 164"/>
                <a:gd name="T12" fmla="*/ 0 w 297"/>
                <a:gd name="T13" fmla="*/ 0 h 164"/>
                <a:gd name="T14" fmla="*/ 0 w 297"/>
                <a:gd name="T15" fmla="*/ 0 h 1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7"/>
                <a:gd name="T25" fmla="*/ 0 h 164"/>
                <a:gd name="T26" fmla="*/ 297 w 297"/>
                <a:gd name="T27" fmla="*/ 164 h 1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7" h="164">
                  <a:moveTo>
                    <a:pt x="183" y="29"/>
                  </a:moveTo>
                  <a:lnTo>
                    <a:pt x="284" y="0"/>
                  </a:lnTo>
                  <a:lnTo>
                    <a:pt x="297" y="54"/>
                  </a:lnTo>
                  <a:lnTo>
                    <a:pt x="294" y="66"/>
                  </a:lnTo>
                  <a:lnTo>
                    <a:pt x="3" y="164"/>
                  </a:lnTo>
                  <a:lnTo>
                    <a:pt x="4" y="155"/>
                  </a:lnTo>
                  <a:lnTo>
                    <a:pt x="0" y="114"/>
                  </a:lnTo>
                  <a:lnTo>
                    <a:pt x="18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3" name="Freeform 197"/>
            <p:cNvSpPr>
              <a:spLocks/>
            </p:cNvSpPr>
            <p:nvPr/>
          </p:nvSpPr>
          <p:spPr bwMode="auto">
            <a:xfrm>
              <a:off x="1489" y="2489"/>
              <a:ext cx="25" cy="17"/>
            </a:xfrm>
            <a:custGeom>
              <a:avLst/>
              <a:gdLst>
                <a:gd name="T0" fmla="*/ 0 w 75"/>
                <a:gd name="T1" fmla="*/ 0 h 50"/>
                <a:gd name="T2" fmla="*/ 0 w 75"/>
                <a:gd name="T3" fmla="*/ 0 h 50"/>
                <a:gd name="T4" fmla="*/ 0 w 75"/>
                <a:gd name="T5" fmla="*/ 0 h 50"/>
                <a:gd name="T6" fmla="*/ 0 w 75"/>
                <a:gd name="T7" fmla="*/ 0 h 50"/>
                <a:gd name="T8" fmla="*/ 0 w 75"/>
                <a:gd name="T9" fmla="*/ 0 h 50"/>
                <a:gd name="T10" fmla="*/ 0 w 75"/>
                <a:gd name="T11" fmla="*/ 0 h 50"/>
                <a:gd name="T12" fmla="*/ 0 w 75"/>
                <a:gd name="T13" fmla="*/ 0 h 50"/>
                <a:gd name="T14" fmla="*/ 0 w 75"/>
                <a:gd name="T15" fmla="*/ 0 h 50"/>
                <a:gd name="T16" fmla="*/ 0 w 75"/>
                <a:gd name="T17" fmla="*/ 0 h 50"/>
                <a:gd name="T18" fmla="*/ 0 w 75"/>
                <a:gd name="T19" fmla="*/ 0 h 50"/>
                <a:gd name="T20" fmla="*/ 0 w 75"/>
                <a:gd name="T21" fmla="*/ 0 h 50"/>
                <a:gd name="T22" fmla="*/ 0 w 75"/>
                <a:gd name="T23" fmla="*/ 0 h 50"/>
                <a:gd name="T24" fmla="*/ 0 w 75"/>
                <a:gd name="T25" fmla="*/ 0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"/>
                <a:gd name="T40" fmla="*/ 0 h 50"/>
                <a:gd name="T41" fmla="*/ 75 w 75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" h="50">
                  <a:moveTo>
                    <a:pt x="65" y="50"/>
                  </a:moveTo>
                  <a:lnTo>
                    <a:pt x="75" y="41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9"/>
                  </a:lnTo>
                  <a:lnTo>
                    <a:pt x="54" y="42"/>
                  </a:lnTo>
                  <a:lnTo>
                    <a:pt x="65" y="5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4" name="Freeform 198"/>
            <p:cNvSpPr>
              <a:spLocks/>
            </p:cNvSpPr>
            <p:nvPr/>
          </p:nvSpPr>
          <p:spPr bwMode="auto">
            <a:xfrm>
              <a:off x="1378" y="2817"/>
              <a:ext cx="81" cy="17"/>
            </a:xfrm>
            <a:custGeom>
              <a:avLst/>
              <a:gdLst>
                <a:gd name="T0" fmla="*/ 0 w 244"/>
                <a:gd name="T1" fmla="*/ 0 h 51"/>
                <a:gd name="T2" fmla="*/ 0 w 244"/>
                <a:gd name="T3" fmla="*/ 0 h 51"/>
                <a:gd name="T4" fmla="*/ 0 w 244"/>
                <a:gd name="T5" fmla="*/ 0 h 51"/>
                <a:gd name="T6" fmla="*/ 0 w 244"/>
                <a:gd name="T7" fmla="*/ 0 h 51"/>
                <a:gd name="T8" fmla="*/ 0 w 244"/>
                <a:gd name="T9" fmla="*/ 0 h 51"/>
                <a:gd name="T10" fmla="*/ 0 w 244"/>
                <a:gd name="T11" fmla="*/ 0 h 51"/>
                <a:gd name="T12" fmla="*/ 0 w 244"/>
                <a:gd name="T13" fmla="*/ 0 h 51"/>
                <a:gd name="T14" fmla="*/ 0 w 244"/>
                <a:gd name="T15" fmla="*/ 0 h 51"/>
                <a:gd name="T16" fmla="*/ 0 w 244"/>
                <a:gd name="T17" fmla="*/ 0 h 51"/>
                <a:gd name="T18" fmla="*/ 0 w 244"/>
                <a:gd name="T19" fmla="*/ 0 h 51"/>
                <a:gd name="T20" fmla="*/ 0 w 244"/>
                <a:gd name="T21" fmla="*/ 0 h 51"/>
                <a:gd name="T22" fmla="*/ 0 w 244"/>
                <a:gd name="T23" fmla="*/ 0 h 51"/>
                <a:gd name="T24" fmla="*/ 0 w 244"/>
                <a:gd name="T25" fmla="*/ 0 h 51"/>
                <a:gd name="T26" fmla="*/ 0 w 244"/>
                <a:gd name="T27" fmla="*/ 0 h 51"/>
                <a:gd name="T28" fmla="*/ 0 w 244"/>
                <a:gd name="T29" fmla="*/ 0 h 51"/>
                <a:gd name="T30" fmla="*/ 0 w 244"/>
                <a:gd name="T31" fmla="*/ 0 h 51"/>
                <a:gd name="T32" fmla="*/ 0 w 244"/>
                <a:gd name="T33" fmla="*/ 0 h 51"/>
                <a:gd name="T34" fmla="*/ 0 w 244"/>
                <a:gd name="T35" fmla="*/ 0 h 51"/>
                <a:gd name="T36" fmla="*/ 0 w 244"/>
                <a:gd name="T37" fmla="*/ 0 h 51"/>
                <a:gd name="T38" fmla="*/ 0 w 244"/>
                <a:gd name="T39" fmla="*/ 0 h 51"/>
                <a:gd name="T40" fmla="*/ 0 w 244"/>
                <a:gd name="T41" fmla="*/ 0 h 51"/>
                <a:gd name="T42" fmla="*/ 0 w 244"/>
                <a:gd name="T43" fmla="*/ 0 h 51"/>
                <a:gd name="T44" fmla="*/ 0 w 244"/>
                <a:gd name="T45" fmla="*/ 0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4"/>
                <a:gd name="T70" fmla="*/ 0 h 51"/>
                <a:gd name="T71" fmla="*/ 244 w 244"/>
                <a:gd name="T72" fmla="*/ 51 h 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4" h="51">
                  <a:moveTo>
                    <a:pt x="185" y="30"/>
                  </a:moveTo>
                  <a:lnTo>
                    <a:pt x="0" y="0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12" y="30"/>
                  </a:lnTo>
                  <a:lnTo>
                    <a:pt x="63" y="37"/>
                  </a:lnTo>
                  <a:lnTo>
                    <a:pt x="83" y="40"/>
                  </a:lnTo>
                  <a:lnTo>
                    <a:pt x="112" y="46"/>
                  </a:lnTo>
                  <a:lnTo>
                    <a:pt x="123" y="47"/>
                  </a:lnTo>
                  <a:lnTo>
                    <a:pt x="150" y="50"/>
                  </a:lnTo>
                  <a:lnTo>
                    <a:pt x="175" y="51"/>
                  </a:lnTo>
                  <a:lnTo>
                    <a:pt x="199" y="50"/>
                  </a:lnTo>
                  <a:lnTo>
                    <a:pt x="207" y="49"/>
                  </a:lnTo>
                  <a:lnTo>
                    <a:pt x="214" y="48"/>
                  </a:lnTo>
                  <a:lnTo>
                    <a:pt x="223" y="46"/>
                  </a:lnTo>
                  <a:lnTo>
                    <a:pt x="228" y="44"/>
                  </a:lnTo>
                  <a:lnTo>
                    <a:pt x="234" y="42"/>
                  </a:lnTo>
                  <a:lnTo>
                    <a:pt x="237" y="40"/>
                  </a:lnTo>
                  <a:lnTo>
                    <a:pt x="240" y="38"/>
                  </a:lnTo>
                  <a:lnTo>
                    <a:pt x="242" y="34"/>
                  </a:lnTo>
                  <a:lnTo>
                    <a:pt x="243" y="31"/>
                  </a:lnTo>
                  <a:lnTo>
                    <a:pt x="244" y="28"/>
                  </a:lnTo>
                  <a:lnTo>
                    <a:pt x="185" y="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5" name="Freeform 199"/>
            <p:cNvSpPr>
              <a:spLocks/>
            </p:cNvSpPr>
            <p:nvPr/>
          </p:nvSpPr>
          <p:spPr bwMode="auto">
            <a:xfrm>
              <a:off x="1415" y="2799"/>
              <a:ext cx="68" cy="23"/>
            </a:xfrm>
            <a:custGeom>
              <a:avLst/>
              <a:gdLst>
                <a:gd name="T0" fmla="*/ 0 w 204"/>
                <a:gd name="T1" fmla="*/ 0 h 69"/>
                <a:gd name="T2" fmla="*/ 0 w 204"/>
                <a:gd name="T3" fmla="*/ 0 h 69"/>
                <a:gd name="T4" fmla="*/ 0 w 204"/>
                <a:gd name="T5" fmla="*/ 0 h 69"/>
                <a:gd name="T6" fmla="*/ 0 w 204"/>
                <a:gd name="T7" fmla="*/ 0 h 69"/>
                <a:gd name="T8" fmla="*/ 0 w 204"/>
                <a:gd name="T9" fmla="*/ 0 h 69"/>
                <a:gd name="T10" fmla="*/ 0 w 204"/>
                <a:gd name="T11" fmla="*/ 0 h 69"/>
                <a:gd name="T12" fmla="*/ 0 w 204"/>
                <a:gd name="T13" fmla="*/ 0 h 69"/>
                <a:gd name="T14" fmla="*/ 0 w 204"/>
                <a:gd name="T15" fmla="*/ 0 h 69"/>
                <a:gd name="T16" fmla="*/ 0 w 204"/>
                <a:gd name="T17" fmla="*/ 0 h 69"/>
                <a:gd name="T18" fmla="*/ 0 w 204"/>
                <a:gd name="T19" fmla="*/ 0 h 69"/>
                <a:gd name="T20" fmla="*/ 0 w 204"/>
                <a:gd name="T21" fmla="*/ 0 h 69"/>
                <a:gd name="T22" fmla="*/ 0 w 204"/>
                <a:gd name="T23" fmla="*/ 0 h 69"/>
                <a:gd name="T24" fmla="*/ 0 w 204"/>
                <a:gd name="T25" fmla="*/ 0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4"/>
                <a:gd name="T40" fmla="*/ 0 h 69"/>
                <a:gd name="T41" fmla="*/ 204 w 204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4" h="69">
                  <a:moveTo>
                    <a:pt x="204" y="47"/>
                  </a:moveTo>
                  <a:lnTo>
                    <a:pt x="204" y="50"/>
                  </a:lnTo>
                  <a:lnTo>
                    <a:pt x="201" y="57"/>
                  </a:lnTo>
                  <a:lnTo>
                    <a:pt x="199" y="60"/>
                  </a:lnTo>
                  <a:lnTo>
                    <a:pt x="189" y="63"/>
                  </a:lnTo>
                  <a:lnTo>
                    <a:pt x="179" y="65"/>
                  </a:lnTo>
                  <a:lnTo>
                    <a:pt x="160" y="68"/>
                  </a:lnTo>
                  <a:lnTo>
                    <a:pt x="150" y="69"/>
                  </a:lnTo>
                  <a:lnTo>
                    <a:pt x="134" y="69"/>
                  </a:lnTo>
                  <a:lnTo>
                    <a:pt x="15" y="50"/>
                  </a:lnTo>
                  <a:lnTo>
                    <a:pt x="0" y="0"/>
                  </a:lnTo>
                  <a:lnTo>
                    <a:pt x="164" y="51"/>
                  </a:lnTo>
                  <a:lnTo>
                    <a:pt x="204" y="4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6" name="Freeform 200"/>
            <p:cNvSpPr>
              <a:spLocks/>
            </p:cNvSpPr>
            <p:nvPr/>
          </p:nvSpPr>
          <p:spPr bwMode="auto">
            <a:xfrm>
              <a:off x="1408" y="2792"/>
              <a:ext cx="76" cy="26"/>
            </a:xfrm>
            <a:custGeom>
              <a:avLst/>
              <a:gdLst>
                <a:gd name="T0" fmla="*/ 0 w 229"/>
                <a:gd name="T1" fmla="*/ 0 h 79"/>
                <a:gd name="T2" fmla="*/ 0 w 229"/>
                <a:gd name="T3" fmla="*/ 0 h 79"/>
                <a:gd name="T4" fmla="*/ 0 w 229"/>
                <a:gd name="T5" fmla="*/ 0 h 79"/>
                <a:gd name="T6" fmla="*/ 0 w 229"/>
                <a:gd name="T7" fmla="*/ 0 h 79"/>
                <a:gd name="T8" fmla="*/ 0 w 229"/>
                <a:gd name="T9" fmla="*/ 0 h 79"/>
                <a:gd name="T10" fmla="*/ 0 w 229"/>
                <a:gd name="T11" fmla="*/ 0 h 79"/>
                <a:gd name="T12" fmla="*/ 0 w 229"/>
                <a:gd name="T13" fmla="*/ 0 h 79"/>
                <a:gd name="T14" fmla="*/ 0 w 229"/>
                <a:gd name="T15" fmla="*/ 0 h 79"/>
                <a:gd name="T16" fmla="*/ 0 w 229"/>
                <a:gd name="T17" fmla="*/ 0 h 79"/>
                <a:gd name="T18" fmla="*/ 0 w 229"/>
                <a:gd name="T19" fmla="*/ 0 h 79"/>
                <a:gd name="T20" fmla="*/ 0 w 229"/>
                <a:gd name="T21" fmla="*/ 0 h 79"/>
                <a:gd name="T22" fmla="*/ 0 w 229"/>
                <a:gd name="T23" fmla="*/ 0 h 79"/>
                <a:gd name="T24" fmla="*/ 0 w 229"/>
                <a:gd name="T25" fmla="*/ 0 h 79"/>
                <a:gd name="T26" fmla="*/ 0 w 229"/>
                <a:gd name="T27" fmla="*/ 0 h 79"/>
                <a:gd name="T28" fmla="*/ 0 w 229"/>
                <a:gd name="T29" fmla="*/ 0 h 79"/>
                <a:gd name="T30" fmla="*/ 0 w 229"/>
                <a:gd name="T31" fmla="*/ 0 h 79"/>
                <a:gd name="T32" fmla="*/ 0 w 229"/>
                <a:gd name="T33" fmla="*/ 0 h 79"/>
                <a:gd name="T34" fmla="*/ 0 w 229"/>
                <a:gd name="T35" fmla="*/ 0 h 79"/>
                <a:gd name="T36" fmla="*/ 0 w 229"/>
                <a:gd name="T37" fmla="*/ 0 h 79"/>
                <a:gd name="T38" fmla="*/ 0 w 229"/>
                <a:gd name="T39" fmla="*/ 0 h 79"/>
                <a:gd name="T40" fmla="*/ 0 w 229"/>
                <a:gd name="T41" fmla="*/ 0 h 79"/>
                <a:gd name="T42" fmla="*/ 0 w 229"/>
                <a:gd name="T43" fmla="*/ 0 h 79"/>
                <a:gd name="T44" fmla="*/ 0 w 229"/>
                <a:gd name="T45" fmla="*/ 0 h 79"/>
                <a:gd name="T46" fmla="*/ 0 w 229"/>
                <a:gd name="T47" fmla="*/ 0 h 79"/>
                <a:gd name="T48" fmla="*/ 0 w 229"/>
                <a:gd name="T49" fmla="*/ 0 h 79"/>
                <a:gd name="T50" fmla="*/ 0 w 229"/>
                <a:gd name="T51" fmla="*/ 0 h 79"/>
                <a:gd name="T52" fmla="*/ 0 w 229"/>
                <a:gd name="T53" fmla="*/ 0 h 79"/>
                <a:gd name="T54" fmla="*/ 0 w 229"/>
                <a:gd name="T55" fmla="*/ 0 h 79"/>
                <a:gd name="T56" fmla="*/ 0 w 229"/>
                <a:gd name="T57" fmla="*/ 0 h 79"/>
                <a:gd name="T58" fmla="*/ 0 w 229"/>
                <a:gd name="T59" fmla="*/ 0 h 79"/>
                <a:gd name="T60" fmla="*/ 0 w 229"/>
                <a:gd name="T61" fmla="*/ 0 h 79"/>
                <a:gd name="T62" fmla="*/ 0 w 229"/>
                <a:gd name="T63" fmla="*/ 0 h 79"/>
                <a:gd name="T64" fmla="*/ 0 w 229"/>
                <a:gd name="T65" fmla="*/ 0 h 79"/>
                <a:gd name="T66" fmla="*/ 0 w 229"/>
                <a:gd name="T67" fmla="*/ 0 h 79"/>
                <a:gd name="T68" fmla="*/ 0 w 229"/>
                <a:gd name="T69" fmla="*/ 0 h 79"/>
                <a:gd name="T70" fmla="*/ 0 w 229"/>
                <a:gd name="T71" fmla="*/ 0 h 79"/>
                <a:gd name="T72" fmla="*/ 0 w 229"/>
                <a:gd name="T73" fmla="*/ 0 h 79"/>
                <a:gd name="T74" fmla="*/ 0 w 229"/>
                <a:gd name="T75" fmla="*/ 0 h 79"/>
                <a:gd name="T76" fmla="*/ 0 w 229"/>
                <a:gd name="T77" fmla="*/ 0 h 79"/>
                <a:gd name="T78" fmla="*/ 0 w 229"/>
                <a:gd name="T79" fmla="*/ 0 h 79"/>
                <a:gd name="T80" fmla="*/ 0 w 229"/>
                <a:gd name="T81" fmla="*/ 0 h 79"/>
                <a:gd name="T82" fmla="*/ 0 w 229"/>
                <a:gd name="T83" fmla="*/ 0 h 79"/>
                <a:gd name="T84" fmla="*/ 0 w 229"/>
                <a:gd name="T85" fmla="*/ 0 h 79"/>
                <a:gd name="T86" fmla="*/ 0 w 229"/>
                <a:gd name="T87" fmla="*/ 0 h 79"/>
                <a:gd name="T88" fmla="*/ 0 w 229"/>
                <a:gd name="T89" fmla="*/ 0 h 79"/>
                <a:gd name="T90" fmla="*/ 0 w 229"/>
                <a:gd name="T91" fmla="*/ 0 h 79"/>
                <a:gd name="T92" fmla="*/ 0 w 229"/>
                <a:gd name="T93" fmla="*/ 0 h 79"/>
                <a:gd name="T94" fmla="*/ 0 w 229"/>
                <a:gd name="T95" fmla="*/ 0 h 79"/>
                <a:gd name="T96" fmla="*/ 0 w 229"/>
                <a:gd name="T97" fmla="*/ 0 h 79"/>
                <a:gd name="T98" fmla="*/ 0 w 229"/>
                <a:gd name="T99" fmla="*/ 0 h 79"/>
                <a:gd name="T100" fmla="*/ 0 w 229"/>
                <a:gd name="T101" fmla="*/ 0 h 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9"/>
                <a:gd name="T154" fmla="*/ 0 h 79"/>
                <a:gd name="T155" fmla="*/ 229 w 229"/>
                <a:gd name="T156" fmla="*/ 79 h 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9" h="79">
                  <a:moveTo>
                    <a:pt x="118" y="3"/>
                  </a:moveTo>
                  <a:lnTo>
                    <a:pt x="118" y="3"/>
                  </a:lnTo>
                  <a:lnTo>
                    <a:pt x="135" y="14"/>
                  </a:lnTo>
                  <a:lnTo>
                    <a:pt x="151" y="23"/>
                  </a:lnTo>
                  <a:lnTo>
                    <a:pt x="163" y="29"/>
                  </a:lnTo>
                  <a:lnTo>
                    <a:pt x="172" y="35"/>
                  </a:lnTo>
                  <a:lnTo>
                    <a:pt x="187" y="40"/>
                  </a:lnTo>
                  <a:lnTo>
                    <a:pt x="201" y="44"/>
                  </a:lnTo>
                  <a:lnTo>
                    <a:pt x="216" y="48"/>
                  </a:lnTo>
                  <a:lnTo>
                    <a:pt x="222" y="51"/>
                  </a:lnTo>
                  <a:lnTo>
                    <a:pt x="225" y="53"/>
                  </a:lnTo>
                  <a:lnTo>
                    <a:pt x="228" y="59"/>
                  </a:lnTo>
                  <a:lnTo>
                    <a:pt x="229" y="64"/>
                  </a:lnTo>
                  <a:lnTo>
                    <a:pt x="227" y="67"/>
                  </a:lnTo>
                  <a:lnTo>
                    <a:pt x="225" y="69"/>
                  </a:lnTo>
                  <a:lnTo>
                    <a:pt x="211" y="73"/>
                  </a:lnTo>
                  <a:lnTo>
                    <a:pt x="197" y="76"/>
                  </a:lnTo>
                  <a:lnTo>
                    <a:pt x="188" y="77"/>
                  </a:lnTo>
                  <a:lnTo>
                    <a:pt x="178" y="78"/>
                  </a:lnTo>
                  <a:lnTo>
                    <a:pt x="163" y="79"/>
                  </a:lnTo>
                  <a:lnTo>
                    <a:pt x="148" y="78"/>
                  </a:lnTo>
                  <a:lnTo>
                    <a:pt x="136" y="76"/>
                  </a:lnTo>
                  <a:lnTo>
                    <a:pt x="124" y="72"/>
                  </a:lnTo>
                  <a:lnTo>
                    <a:pt x="114" y="68"/>
                  </a:lnTo>
                  <a:lnTo>
                    <a:pt x="104" y="63"/>
                  </a:lnTo>
                  <a:lnTo>
                    <a:pt x="94" y="58"/>
                  </a:lnTo>
                  <a:lnTo>
                    <a:pt x="84" y="53"/>
                  </a:lnTo>
                  <a:lnTo>
                    <a:pt x="78" y="51"/>
                  </a:lnTo>
                  <a:lnTo>
                    <a:pt x="71" y="50"/>
                  </a:lnTo>
                  <a:lnTo>
                    <a:pt x="35" y="47"/>
                  </a:lnTo>
                  <a:lnTo>
                    <a:pt x="0" y="45"/>
                  </a:lnTo>
                  <a:lnTo>
                    <a:pt x="0" y="6"/>
                  </a:lnTo>
                  <a:lnTo>
                    <a:pt x="4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21" y="6"/>
                  </a:lnTo>
                  <a:lnTo>
                    <a:pt x="26" y="9"/>
                  </a:lnTo>
                  <a:lnTo>
                    <a:pt x="40" y="17"/>
                  </a:lnTo>
                  <a:lnTo>
                    <a:pt x="48" y="20"/>
                  </a:lnTo>
                  <a:lnTo>
                    <a:pt x="55" y="22"/>
                  </a:lnTo>
                  <a:lnTo>
                    <a:pt x="65" y="25"/>
                  </a:lnTo>
                  <a:lnTo>
                    <a:pt x="75" y="25"/>
                  </a:lnTo>
                  <a:lnTo>
                    <a:pt x="84" y="25"/>
                  </a:lnTo>
                  <a:lnTo>
                    <a:pt x="90" y="25"/>
                  </a:lnTo>
                  <a:lnTo>
                    <a:pt x="95" y="23"/>
                  </a:lnTo>
                  <a:lnTo>
                    <a:pt x="101" y="21"/>
                  </a:lnTo>
                  <a:lnTo>
                    <a:pt x="106" y="17"/>
                  </a:lnTo>
                  <a:lnTo>
                    <a:pt x="112" y="12"/>
                  </a:lnTo>
                  <a:lnTo>
                    <a:pt x="116" y="7"/>
                  </a:lnTo>
                  <a:lnTo>
                    <a:pt x="118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7" name="Freeform 201"/>
            <p:cNvSpPr>
              <a:spLocks/>
            </p:cNvSpPr>
            <p:nvPr/>
          </p:nvSpPr>
          <p:spPr bwMode="auto">
            <a:xfrm>
              <a:off x="1378" y="2801"/>
              <a:ext cx="82" cy="29"/>
            </a:xfrm>
            <a:custGeom>
              <a:avLst/>
              <a:gdLst>
                <a:gd name="T0" fmla="*/ 0 w 248"/>
                <a:gd name="T1" fmla="*/ 0 h 87"/>
                <a:gd name="T2" fmla="*/ 0 w 248"/>
                <a:gd name="T3" fmla="*/ 0 h 87"/>
                <a:gd name="T4" fmla="*/ 0 w 248"/>
                <a:gd name="T5" fmla="*/ 0 h 87"/>
                <a:gd name="T6" fmla="*/ 0 w 248"/>
                <a:gd name="T7" fmla="*/ 0 h 87"/>
                <a:gd name="T8" fmla="*/ 0 w 248"/>
                <a:gd name="T9" fmla="*/ 0 h 87"/>
                <a:gd name="T10" fmla="*/ 0 w 248"/>
                <a:gd name="T11" fmla="*/ 0 h 87"/>
                <a:gd name="T12" fmla="*/ 0 w 248"/>
                <a:gd name="T13" fmla="*/ 0 h 87"/>
                <a:gd name="T14" fmla="*/ 0 w 248"/>
                <a:gd name="T15" fmla="*/ 0 h 87"/>
                <a:gd name="T16" fmla="*/ 0 w 248"/>
                <a:gd name="T17" fmla="*/ 0 h 87"/>
                <a:gd name="T18" fmla="*/ 0 w 248"/>
                <a:gd name="T19" fmla="*/ 0 h 87"/>
                <a:gd name="T20" fmla="*/ 0 w 248"/>
                <a:gd name="T21" fmla="*/ 0 h 87"/>
                <a:gd name="T22" fmla="*/ 0 w 248"/>
                <a:gd name="T23" fmla="*/ 0 h 87"/>
                <a:gd name="T24" fmla="*/ 0 w 248"/>
                <a:gd name="T25" fmla="*/ 0 h 87"/>
                <a:gd name="T26" fmla="*/ 0 w 248"/>
                <a:gd name="T27" fmla="*/ 0 h 87"/>
                <a:gd name="T28" fmla="*/ 0 w 248"/>
                <a:gd name="T29" fmla="*/ 0 h 87"/>
                <a:gd name="T30" fmla="*/ 0 w 248"/>
                <a:gd name="T31" fmla="*/ 0 h 87"/>
                <a:gd name="T32" fmla="*/ 0 w 248"/>
                <a:gd name="T33" fmla="*/ 0 h 87"/>
                <a:gd name="T34" fmla="*/ 0 w 248"/>
                <a:gd name="T35" fmla="*/ 0 h 87"/>
                <a:gd name="T36" fmla="*/ 0 w 248"/>
                <a:gd name="T37" fmla="*/ 0 h 87"/>
                <a:gd name="T38" fmla="*/ 0 w 248"/>
                <a:gd name="T39" fmla="*/ 0 h 87"/>
                <a:gd name="T40" fmla="*/ 0 w 248"/>
                <a:gd name="T41" fmla="*/ 0 h 87"/>
                <a:gd name="T42" fmla="*/ 0 w 248"/>
                <a:gd name="T43" fmla="*/ 0 h 87"/>
                <a:gd name="T44" fmla="*/ 0 w 248"/>
                <a:gd name="T45" fmla="*/ 0 h 87"/>
                <a:gd name="T46" fmla="*/ 0 w 248"/>
                <a:gd name="T47" fmla="*/ 0 h 87"/>
                <a:gd name="T48" fmla="*/ 0 w 248"/>
                <a:gd name="T49" fmla="*/ 0 h 87"/>
                <a:gd name="T50" fmla="*/ 0 w 248"/>
                <a:gd name="T51" fmla="*/ 0 h 87"/>
                <a:gd name="T52" fmla="*/ 0 w 248"/>
                <a:gd name="T53" fmla="*/ 0 h 87"/>
                <a:gd name="T54" fmla="*/ 0 w 248"/>
                <a:gd name="T55" fmla="*/ 0 h 87"/>
                <a:gd name="T56" fmla="*/ 0 w 248"/>
                <a:gd name="T57" fmla="*/ 0 h 87"/>
                <a:gd name="T58" fmla="*/ 0 w 248"/>
                <a:gd name="T59" fmla="*/ 0 h 87"/>
                <a:gd name="T60" fmla="*/ 0 w 248"/>
                <a:gd name="T61" fmla="*/ 0 h 87"/>
                <a:gd name="T62" fmla="*/ 0 w 248"/>
                <a:gd name="T63" fmla="*/ 0 h 87"/>
                <a:gd name="T64" fmla="*/ 0 w 248"/>
                <a:gd name="T65" fmla="*/ 0 h 87"/>
                <a:gd name="T66" fmla="*/ 0 w 248"/>
                <a:gd name="T67" fmla="*/ 0 h 87"/>
                <a:gd name="T68" fmla="*/ 0 w 248"/>
                <a:gd name="T69" fmla="*/ 0 h 87"/>
                <a:gd name="T70" fmla="*/ 0 w 248"/>
                <a:gd name="T71" fmla="*/ 0 h 87"/>
                <a:gd name="T72" fmla="*/ 0 w 248"/>
                <a:gd name="T73" fmla="*/ 0 h 87"/>
                <a:gd name="T74" fmla="*/ 0 w 248"/>
                <a:gd name="T75" fmla="*/ 0 h 87"/>
                <a:gd name="T76" fmla="*/ 0 w 248"/>
                <a:gd name="T77" fmla="*/ 0 h 87"/>
                <a:gd name="T78" fmla="*/ 0 w 248"/>
                <a:gd name="T79" fmla="*/ 0 h 87"/>
                <a:gd name="T80" fmla="*/ 0 w 248"/>
                <a:gd name="T81" fmla="*/ 0 h 87"/>
                <a:gd name="T82" fmla="*/ 0 w 248"/>
                <a:gd name="T83" fmla="*/ 0 h 87"/>
                <a:gd name="T84" fmla="*/ 0 w 248"/>
                <a:gd name="T85" fmla="*/ 0 h 87"/>
                <a:gd name="T86" fmla="*/ 0 w 248"/>
                <a:gd name="T87" fmla="*/ 0 h 87"/>
                <a:gd name="T88" fmla="*/ 0 w 248"/>
                <a:gd name="T89" fmla="*/ 0 h 87"/>
                <a:gd name="T90" fmla="*/ 0 w 248"/>
                <a:gd name="T91" fmla="*/ 0 h 87"/>
                <a:gd name="T92" fmla="*/ 0 w 248"/>
                <a:gd name="T93" fmla="*/ 0 h 87"/>
                <a:gd name="T94" fmla="*/ 0 w 248"/>
                <a:gd name="T95" fmla="*/ 0 h 87"/>
                <a:gd name="T96" fmla="*/ 0 w 248"/>
                <a:gd name="T97" fmla="*/ 0 h 87"/>
                <a:gd name="T98" fmla="*/ 0 w 248"/>
                <a:gd name="T99" fmla="*/ 0 h 87"/>
                <a:gd name="T100" fmla="*/ 0 w 248"/>
                <a:gd name="T101" fmla="*/ 0 h 87"/>
                <a:gd name="T102" fmla="*/ 0 w 248"/>
                <a:gd name="T103" fmla="*/ 0 h 87"/>
                <a:gd name="T104" fmla="*/ 0 w 248"/>
                <a:gd name="T105" fmla="*/ 0 h 87"/>
                <a:gd name="T106" fmla="*/ 0 w 248"/>
                <a:gd name="T107" fmla="*/ 0 h 87"/>
                <a:gd name="T108" fmla="*/ 0 w 248"/>
                <a:gd name="T109" fmla="*/ 0 h 87"/>
                <a:gd name="T110" fmla="*/ 0 w 248"/>
                <a:gd name="T111" fmla="*/ 0 h 87"/>
                <a:gd name="T112" fmla="*/ 0 w 248"/>
                <a:gd name="T113" fmla="*/ 0 h 87"/>
                <a:gd name="T114" fmla="*/ 0 w 248"/>
                <a:gd name="T115" fmla="*/ 0 h 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8"/>
                <a:gd name="T175" fmla="*/ 0 h 87"/>
                <a:gd name="T176" fmla="*/ 248 w 248"/>
                <a:gd name="T177" fmla="*/ 87 h 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8" h="87">
                  <a:moveTo>
                    <a:pt x="113" y="7"/>
                  </a:moveTo>
                  <a:lnTo>
                    <a:pt x="107" y="14"/>
                  </a:lnTo>
                  <a:lnTo>
                    <a:pt x="103" y="17"/>
                  </a:lnTo>
                  <a:lnTo>
                    <a:pt x="98" y="20"/>
                  </a:lnTo>
                  <a:lnTo>
                    <a:pt x="94" y="22"/>
                  </a:lnTo>
                  <a:lnTo>
                    <a:pt x="89" y="23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2" y="24"/>
                  </a:lnTo>
                  <a:lnTo>
                    <a:pt x="54" y="24"/>
                  </a:lnTo>
                  <a:lnTo>
                    <a:pt x="47" y="23"/>
                  </a:lnTo>
                  <a:lnTo>
                    <a:pt x="40" y="22"/>
                  </a:lnTo>
                  <a:lnTo>
                    <a:pt x="36" y="20"/>
                  </a:lnTo>
                  <a:lnTo>
                    <a:pt x="32" y="18"/>
                  </a:lnTo>
                  <a:lnTo>
                    <a:pt x="28" y="16"/>
                  </a:lnTo>
                  <a:lnTo>
                    <a:pt x="25" y="13"/>
                  </a:lnTo>
                  <a:lnTo>
                    <a:pt x="24" y="10"/>
                  </a:lnTo>
                  <a:lnTo>
                    <a:pt x="21" y="7"/>
                  </a:lnTo>
                  <a:lnTo>
                    <a:pt x="20" y="4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6" y="1"/>
                  </a:lnTo>
                  <a:lnTo>
                    <a:pt x="12" y="5"/>
                  </a:lnTo>
                  <a:lnTo>
                    <a:pt x="8" y="8"/>
                  </a:lnTo>
                  <a:lnTo>
                    <a:pt x="6" y="11"/>
                  </a:lnTo>
                  <a:lnTo>
                    <a:pt x="4" y="15"/>
                  </a:lnTo>
                  <a:lnTo>
                    <a:pt x="2" y="20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1" y="49"/>
                  </a:lnTo>
                  <a:lnTo>
                    <a:pt x="21" y="56"/>
                  </a:lnTo>
                  <a:lnTo>
                    <a:pt x="41" y="62"/>
                  </a:lnTo>
                  <a:lnTo>
                    <a:pt x="54" y="64"/>
                  </a:lnTo>
                  <a:lnTo>
                    <a:pt x="64" y="65"/>
                  </a:lnTo>
                  <a:lnTo>
                    <a:pt x="113" y="75"/>
                  </a:lnTo>
                  <a:lnTo>
                    <a:pt x="132" y="80"/>
                  </a:lnTo>
                  <a:lnTo>
                    <a:pt x="146" y="84"/>
                  </a:lnTo>
                  <a:lnTo>
                    <a:pt x="156" y="85"/>
                  </a:lnTo>
                  <a:lnTo>
                    <a:pt x="167" y="86"/>
                  </a:lnTo>
                  <a:lnTo>
                    <a:pt x="188" y="87"/>
                  </a:lnTo>
                  <a:lnTo>
                    <a:pt x="212" y="85"/>
                  </a:lnTo>
                  <a:lnTo>
                    <a:pt x="224" y="84"/>
                  </a:lnTo>
                  <a:lnTo>
                    <a:pt x="233" y="82"/>
                  </a:lnTo>
                  <a:lnTo>
                    <a:pt x="241" y="80"/>
                  </a:lnTo>
                  <a:lnTo>
                    <a:pt x="244" y="77"/>
                  </a:lnTo>
                  <a:lnTo>
                    <a:pt x="247" y="74"/>
                  </a:lnTo>
                  <a:lnTo>
                    <a:pt x="248" y="70"/>
                  </a:lnTo>
                  <a:lnTo>
                    <a:pt x="248" y="67"/>
                  </a:lnTo>
                  <a:lnTo>
                    <a:pt x="248" y="65"/>
                  </a:lnTo>
                  <a:lnTo>
                    <a:pt x="246" y="63"/>
                  </a:lnTo>
                  <a:lnTo>
                    <a:pt x="242" y="60"/>
                  </a:lnTo>
                  <a:lnTo>
                    <a:pt x="237" y="57"/>
                  </a:lnTo>
                  <a:lnTo>
                    <a:pt x="229" y="55"/>
                  </a:lnTo>
                  <a:lnTo>
                    <a:pt x="163" y="38"/>
                  </a:lnTo>
                  <a:lnTo>
                    <a:pt x="136" y="23"/>
                  </a:lnTo>
                  <a:lnTo>
                    <a:pt x="122" y="16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8" name="Freeform 202"/>
            <p:cNvSpPr>
              <a:spLocks/>
            </p:cNvSpPr>
            <p:nvPr/>
          </p:nvSpPr>
          <p:spPr bwMode="auto">
            <a:xfrm>
              <a:off x="1371" y="2352"/>
              <a:ext cx="78" cy="29"/>
            </a:xfrm>
            <a:custGeom>
              <a:avLst/>
              <a:gdLst>
                <a:gd name="T0" fmla="*/ 0 w 234"/>
                <a:gd name="T1" fmla="*/ 0 h 88"/>
                <a:gd name="T2" fmla="*/ 0 w 234"/>
                <a:gd name="T3" fmla="*/ 0 h 88"/>
                <a:gd name="T4" fmla="*/ 0 w 234"/>
                <a:gd name="T5" fmla="*/ 0 h 88"/>
                <a:gd name="T6" fmla="*/ 0 w 234"/>
                <a:gd name="T7" fmla="*/ 0 h 88"/>
                <a:gd name="T8" fmla="*/ 0 w 234"/>
                <a:gd name="T9" fmla="*/ 0 h 88"/>
                <a:gd name="T10" fmla="*/ 0 w 234"/>
                <a:gd name="T11" fmla="*/ 0 h 88"/>
                <a:gd name="T12" fmla="*/ 0 w 234"/>
                <a:gd name="T13" fmla="*/ 0 h 88"/>
                <a:gd name="T14" fmla="*/ 0 w 234"/>
                <a:gd name="T15" fmla="*/ 0 h 88"/>
                <a:gd name="T16" fmla="*/ 0 w 234"/>
                <a:gd name="T17" fmla="*/ 0 h 88"/>
                <a:gd name="T18" fmla="*/ 0 w 234"/>
                <a:gd name="T19" fmla="*/ 0 h 88"/>
                <a:gd name="T20" fmla="*/ 0 w 234"/>
                <a:gd name="T21" fmla="*/ 0 h 88"/>
                <a:gd name="T22" fmla="*/ 0 w 234"/>
                <a:gd name="T23" fmla="*/ 0 h 88"/>
                <a:gd name="T24" fmla="*/ 0 w 234"/>
                <a:gd name="T25" fmla="*/ 0 h 88"/>
                <a:gd name="T26" fmla="*/ 0 w 234"/>
                <a:gd name="T27" fmla="*/ 0 h 88"/>
                <a:gd name="T28" fmla="*/ 0 w 234"/>
                <a:gd name="T29" fmla="*/ 0 h 88"/>
                <a:gd name="T30" fmla="*/ 0 w 234"/>
                <a:gd name="T31" fmla="*/ 0 h 88"/>
                <a:gd name="T32" fmla="*/ 0 w 234"/>
                <a:gd name="T33" fmla="*/ 0 h 88"/>
                <a:gd name="T34" fmla="*/ 0 w 234"/>
                <a:gd name="T35" fmla="*/ 0 h 88"/>
                <a:gd name="T36" fmla="*/ 0 w 234"/>
                <a:gd name="T37" fmla="*/ 0 h 88"/>
                <a:gd name="T38" fmla="*/ 0 w 234"/>
                <a:gd name="T39" fmla="*/ 0 h 88"/>
                <a:gd name="T40" fmla="*/ 0 w 234"/>
                <a:gd name="T41" fmla="*/ 0 h 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4"/>
                <a:gd name="T64" fmla="*/ 0 h 88"/>
                <a:gd name="T65" fmla="*/ 234 w 234"/>
                <a:gd name="T66" fmla="*/ 88 h 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4" h="88">
                  <a:moveTo>
                    <a:pt x="234" y="53"/>
                  </a:moveTo>
                  <a:lnTo>
                    <a:pt x="234" y="13"/>
                  </a:lnTo>
                  <a:lnTo>
                    <a:pt x="228" y="11"/>
                  </a:lnTo>
                  <a:lnTo>
                    <a:pt x="218" y="8"/>
                  </a:lnTo>
                  <a:lnTo>
                    <a:pt x="204" y="3"/>
                  </a:lnTo>
                  <a:lnTo>
                    <a:pt x="188" y="1"/>
                  </a:lnTo>
                  <a:lnTo>
                    <a:pt x="175" y="0"/>
                  </a:lnTo>
                  <a:lnTo>
                    <a:pt x="161" y="0"/>
                  </a:lnTo>
                  <a:lnTo>
                    <a:pt x="142" y="0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73" y="15"/>
                  </a:lnTo>
                  <a:lnTo>
                    <a:pt x="0" y="47"/>
                  </a:lnTo>
                  <a:lnTo>
                    <a:pt x="54" y="88"/>
                  </a:lnTo>
                  <a:lnTo>
                    <a:pt x="76" y="78"/>
                  </a:lnTo>
                  <a:lnTo>
                    <a:pt x="102" y="69"/>
                  </a:lnTo>
                  <a:lnTo>
                    <a:pt x="135" y="59"/>
                  </a:lnTo>
                  <a:lnTo>
                    <a:pt x="161" y="54"/>
                  </a:lnTo>
                  <a:lnTo>
                    <a:pt x="205" y="51"/>
                  </a:lnTo>
                  <a:lnTo>
                    <a:pt x="220" y="51"/>
                  </a:lnTo>
                  <a:lnTo>
                    <a:pt x="23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49" name="Freeform 203"/>
            <p:cNvSpPr>
              <a:spLocks/>
            </p:cNvSpPr>
            <p:nvPr/>
          </p:nvSpPr>
          <p:spPr bwMode="auto">
            <a:xfrm>
              <a:off x="1419" y="2383"/>
              <a:ext cx="11" cy="4"/>
            </a:xfrm>
            <a:custGeom>
              <a:avLst/>
              <a:gdLst>
                <a:gd name="T0" fmla="*/ 0 w 32"/>
                <a:gd name="T1" fmla="*/ 0 h 13"/>
                <a:gd name="T2" fmla="*/ 0 w 32"/>
                <a:gd name="T3" fmla="*/ 0 h 13"/>
                <a:gd name="T4" fmla="*/ 0 w 32"/>
                <a:gd name="T5" fmla="*/ 0 h 13"/>
                <a:gd name="T6" fmla="*/ 0 w 32"/>
                <a:gd name="T7" fmla="*/ 0 h 13"/>
                <a:gd name="T8" fmla="*/ 0 w 32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0" y="13"/>
                  </a:moveTo>
                  <a:lnTo>
                    <a:pt x="13" y="10"/>
                  </a:lnTo>
                  <a:lnTo>
                    <a:pt x="24" y="6"/>
                  </a:lnTo>
                  <a:lnTo>
                    <a:pt x="29" y="3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0" name="Freeform 204"/>
            <p:cNvSpPr>
              <a:spLocks/>
            </p:cNvSpPr>
            <p:nvPr/>
          </p:nvSpPr>
          <p:spPr bwMode="auto">
            <a:xfrm>
              <a:off x="1430" y="2383"/>
              <a:ext cx="4" cy="2"/>
            </a:xfrm>
            <a:custGeom>
              <a:avLst/>
              <a:gdLst>
                <a:gd name="T0" fmla="*/ 0 w 13"/>
                <a:gd name="T1" fmla="*/ 0 h 7"/>
                <a:gd name="T2" fmla="*/ 0 w 13"/>
                <a:gd name="T3" fmla="*/ 0 h 7"/>
                <a:gd name="T4" fmla="*/ 0 w 13"/>
                <a:gd name="T5" fmla="*/ 0 h 7"/>
                <a:gd name="T6" fmla="*/ 0 60000 65536"/>
                <a:gd name="T7" fmla="*/ 0 60000 65536"/>
                <a:gd name="T8" fmla="*/ 0 60000 65536"/>
                <a:gd name="T9" fmla="*/ 0 w 13"/>
                <a:gd name="T10" fmla="*/ 0 h 7"/>
                <a:gd name="T11" fmla="*/ 13 w 1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7">
                  <a:moveTo>
                    <a:pt x="0" y="7"/>
                  </a:moveTo>
                  <a:lnTo>
                    <a:pt x="9" y="3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1" name="Freeform 205"/>
            <p:cNvSpPr>
              <a:spLocks/>
            </p:cNvSpPr>
            <p:nvPr/>
          </p:nvSpPr>
          <p:spPr bwMode="auto">
            <a:xfrm>
              <a:off x="1434" y="2385"/>
              <a:ext cx="3" cy="1"/>
            </a:xfrm>
            <a:custGeom>
              <a:avLst/>
              <a:gdLst>
                <a:gd name="T0" fmla="*/ 0 w 8"/>
                <a:gd name="T1" fmla="*/ 0 h 4"/>
                <a:gd name="T2" fmla="*/ 0 w 8"/>
                <a:gd name="T3" fmla="*/ 0 h 4"/>
                <a:gd name="T4" fmla="*/ 0 w 8"/>
                <a:gd name="T5" fmla="*/ 0 h 4"/>
                <a:gd name="T6" fmla="*/ 0 60000 65536"/>
                <a:gd name="T7" fmla="*/ 0 60000 65536"/>
                <a:gd name="T8" fmla="*/ 0 60000 65536"/>
                <a:gd name="T9" fmla="*/ 0 w 8"/>
                <a:gd name="T10" fmla="*/ 0 h 4"/>
                <a:gd name="T11" fmla="*/ 8 w 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">
                  <a:moveTo>
                    <a:pt x="0" y="4"/>
                  </a:moveTo>
                  <a:lnTo>
                    <a:pt x="5" y="2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2" name="Freeform 206"/>
            <p:cNvSpPr>
              <a:spLocks/>
            </p:cNvSpPr>
            <p:nvPr/>
          </p:nvSpPr>
          <p:spPr bwMode="auto">
            <a:xfrm>
              <a:off x="1436" y="2384"/>
              <a:ext cx="4" cy="2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0 w 11"/>
                <a:gd name="T5" fmla="*/ 0 h 7"/>
                <a:gd name="T6" fmla="*/ 0 60000 65536"/>
                <a:gd name="T7" fmla="*/ 0 60000 65536"/>
                <a:gd name="T8" fmla="*/ 0 60000 65536"/>
                <a:gd name="T9" fmla="*/ 0 w 11"/>
                <a:gd name="T10" fmla="*/ 0 h 7"/>
                <a:gd name="T11" fmla="*/ 11 w 1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7">
                  <a:moveTo>
                    <a:pt x="11" y="0"/>
                  </a:moveTo>
                  <a:lnTo>
                    <a:pt x="6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3" name="Freeform 207"/>
            <p:cNvSpPr>
              <a:spLocks/>
            </p:cNvSpPr>
            <p:nvPr/>
          </p:nvSpPr>
          <p:spPr bwMode="auto">
            <a:xfrm>
              <a:off x="1442" y="2387"/>
              <a:ext cx="3" cy="1"/>
            </a:xfrm>
            <a:custGeom>
              <a:avLst/>
              <a:gdLst>
                <a:gd name="T0" fmla="*/ 0 w 8"/>
                <a:gd name="T1" fmla="*/ 1 h 2"/>
                <a:gd name="T2" fmla="*/ 0 w 8"/>
                <a:gd name="T3" fmla="*/ 1 h 2"/>
                <a:gd name="T4" fmla="*/ 0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4" name="Freeform 208"/>
            <p:cNvSpPr>
              <a:spLocks/>
            </p:cNvSpPr>
            <p:nvPr/>
          </p:nvSpPr>
          <p:spPr bwMode="auto">
            <a:xfrm>
              <a:off x="1387" y="2424"/>
              <a:ext cx="5" cy="3"/>
            </a:xfrm>
            <a:custGeom>
              <a:avLst/>
              <a:gdLst>
                <a:gd name="T0" fmla="*/ 0 w 16"/>
                <a:gd name="T1" fmla="*/ 0 h 8"/>
                <a:gd name="T2" fmla="*/ 0 w 16"/>
                <a:gd name="T3" fmla="*/ 0 h 8"/>
                <a:gd name="T4" fmla="*/ 0 w 16"/>
                <a:gd name="T5" fmla="*/ 0 h 8"/>
                <a:gd name="T6" fmla="*/ 0 w 1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8"/>
                <a:gd name="T14" fmla="*/ 16 w 1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8">
                  <a:moveTo>
                    <a:pt x="0" y="0"/>
                  </a:moveTo>
                  <a:lnTo>
                    <a:pt x="5" y="3"/>
                  </a:lnTo>
                  <a:lnTo>
                    <a:pt x="11" y="6"/>
                  </a:lnTo>
                  <a:lnTo>
                    <a:pt x="16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5" name="Freeform 209"/>
            <p:cNvSpPr>
              <a:spLocks/>
            </p:cNvSpPr>
            <p:nvPr/>
          </p:nvSpPr>
          <p:spPr bwMode="auto">
            <a:xfrm>
              <a:off x="1387" y="2427"/>
              <a:ext cx="4" cy="2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0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0"/>
                  </a:moveTo>
                  <a:lnTo>
                    <a:pt x="6" y="4"/>
                  </a:lnTo>
                  <a:lnTo>
                    <a:pt x="1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6" name="Freeform 210"/>
            <p:cNvSpPr>
              <a:spLocks/>
            </p:cNvSpPr>
            <p:nvPr/>
          </p:nvSpPr>
          <p:spPr bwMode="auto">
            <a:xfrm>
              <a:off x="1385" y="2430"/>
              <a:ext cx="10" cy="2"/>
            </a:xfrm>
            <a:custGeom>
              <a:avLst/>
              <a:gdLst>
                <a:gd name="T0" fmla="*/ 0 w 29"/>
                <a:gd name="T1" fmla="*/ 0 h 8"/>
                <a:gd name="T2" fmla="*/ 0 w 29"/>
                <a:gd name="T3" fmla="*/ 0 h 8"/>
                <a:gd name="T4" fmla="*/ 0 w 29"/>
                <a:gd name="T5" fmla="*/ 0 h 8"/>
                <a:gd name="T6" fmla="*/ 0 w 29"/>
                <a:gd name="T7" fmla="*/ 0 h 8"/>
                <a:gd name="T8" fmla="*/ 0 w 29"/>
                <a:gd name="T9" fmla="*/ 0 h 8"/>
                <a:gd name="T10" fmla="*/ 0 w 2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8"/>
                <a:gd name="T20" fmla="*/ 29 w 2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8">
                  <a:moveTo>
                    <a:pt x="0" y="0"/>
                  </a:moveTo>
                  <a:lnTo>
                    <a:pt x="5" y="3"/>
                  </a:lnTo>
                  <a:lnTo>
                    <a:pt x="11" y="5"/>
                  </a:lnTo>
                  <a:lnTo>
                    <a:pt x="16" y="7"/>
                  </a:lnTo>
                  <a:lnTo>
                    <a:pt x="20" y="7"/>
                  </a:lnTo>
                  <a:lnTo>
                    <a:pt x="29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7" name="Freeform 211"/>
            <p:cNvSpPr>
              <a:spLocks/>
            </p:cNvSpPr>
            <p:nvPr/>
          </p:nvSpPr>
          <p:spPr bwMode="auto">
            <a:xfrm>
              <a:off x="1426" y="2393"/>
              <a:ext cx="15" cy="3"/>
            </a:xfrm>
            <a:custGeom>
              <a:avLst/>
              <a:gdLst>
                <a:gd name="T0" fmla="*/ 0 w 44"/>
                <a:gd name="T1" fmla="*/ 0 h 8"/>
                <a:gd name="T2" fmla="*/ 0 w 44"/>
                <a:gd name="T3" fmla="*/ 0 h 8"/>
                <a:gd name="T4" fmla="*/ 0 w 44"/>
                <a:gd name="T5" fmla="*/ 0 h 8"/>
                <a:gd name="T6" fmla="*/ 0 w 44"/>
                <a:gd name="T7" fmla="*/ 0 h 8"/>
                <a:gd name="T8" fmla="*/ 0 w 44"/>
                <a:gd name="T9" fmla="*/ 0 h 8"/>
                <a:gd name="T10" fmla="*/ 0 w 44"/>
                <a:gd name="T11" fmla="*/ 0 h 8"/>
                <a:gd name="T12" fmla="*/ 0 w 4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8"/>
                <a:gd name="T23" fmla="*/ 44 w 4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8">
                  <a:moveTo>
                    <a:pt x="44" y="8"/>
                  </a:moveTo>
                  <a:lnTo>
                    <a:pt x="31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8" name="Freeform 212"/>
            <p:cNvSpPr>
              <a:spLocks/>
            </p:cNvSpPr>
            <p:nvPr/>
          </p:nvSpPr>
          <p:spPr bwMode="auto">
            <a:xfrm>
              <a:off x="1413" y="2425"/>
              <a:ext cx="7" cy="3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0 h 8"/>
                <a:gd name="T4" fmla="*/ 0 w 21"/>
                <a:gd name="T5" fmla="*/ 0 h 8"/>
                <a:gd name="T6" fmla="*/ 0 60000 65536"/>
                <a:gd name="T7" fmla="*/ 0 60000 65536"/>
                <a:gd name="T8" fmla="*/ 0 60000 65536"/>
                <a:gd name="T9" fmla="*/ 0 w 21"/>
                <a:gd name="T10" fmla="*/ 0 h 8"/>
                <a:gd name="T11" fmla="*/ 21 w 2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8">
                  <a:moveTo>
                    <a:pt x="21" y="8"/>
                  </a:moveTo>
                  <a:lnTo>
                    <a:pt x="10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59" name="Freeform 213"/>
            <p:cNvSpPr>
              <a:spLocks/>
            </p:cNvSpPr>
            <p:nvPr/>
          </p:nvSpPr>
          <p:spPr bwMode="auto">
            <a:xfrm>
              <a:off x="1399" y="2418"/>
              <a:ext cx="11" cy="7"/>
            </a:xfrm>
            <a:custGeom>
              <a:avLst/>
              <a:gdLst>
                <a:gd name="T0" fmla="*/ 0 w 33"/>
                <a:gd name="T1" fmla="*/ 0 h 19"/>
                <a:gd name="T2" fmla="*/ 0 w 33"/>
                <a:gd name="T3" fmla="*/ 0 h 19"/>
                <a:gd name="T4" fmla="*/ 0 w 33"/>
                <a:gd name="T5" fmla="*/ 0 h 19"/>
                <a:gd name="T6" fmla="*/ 0 w 33"/>
                <a:gd name="T7" fmla="*/ 0 h 19"/>
                <a:gd name="T8" fmla="*/ 0 w 33"/>
                <a:gd name="T9" fmla="*/ 0 h 19"/>
                <a:gd name="T10" fmla="*/ 0 w 33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9"/>
                <a:gd name="T20" fmla="*/ 33 w 33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9">
                  <a:moveTo>
                    <a:pt x="33" y="19"/>
                  </a:moveTo>
                  <a:lnTo>
                    <a:pt x="22" y="14"/>
                  </a:lnTo>
                  <a:lnTo>
                    <a:pt x="17" y="12"/>
                  </a:lnTo>
                  <a:lnTo>
                    <a:pt x="9" y="7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0" name="Freeform 214"/>
            <p:cNvSpPr>
              <a:spLocks/>
            </p:cNvSpPr>
            <p:nvPr/>
          </p:nvSpPr>
          <p:spPr bwMode="auto">
            <a:xfrm>
              <a:off x="1438" y="2409"/>
              <a:ext cx="5" cy="4"/>
            </a:xfrm>
            <a:custGeom>
              <a:avLst/>
              <a:gdLst>
                <a:gd name="T0" fmla="*/ 0 w 15"/>
                <a:gd name="T1" fmla="*/ 0 h 10"/>
                <a:gd name="T2" fmla="*/ 0 w 15"/>
                <a:gd name="T3" fmla="*/ 0 h 10"/>
                <a:gd name="T4" fmla="*/ 0 w 15"/>
                <a:gd name="T5" fmla="*/ 0 h 10"/>
                <a:gd name="T6" fmla="*/ 0 w 15"/>
                <a:gd name="T7" fmla="*/ 0 h 10"/>
                <a:gd name="T8" fmla="*/ 0 w 15"/>
                <a:gd name="T9" fmla="*/ 0 h 10"/>
                <a:gd name="T10" fmla="*/ 0 w 15"/>
                <a:gd name="T11" fmla="*/ 0 h 10"/>
                <a:gd name="T12" fmla="*/ 0 w 15"/>
                <a:gd name="T13" fmla="*/ 0 h 10"/>
                <a:gd name="T14" fmla="*/ 0 w 15"/>
                <a:gd name="T15" fmla="*/ 0 h 10"/>
                <a:gd name="T16" fmla="*/ 0 w 15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0"/>
                <a:gd name="T29" fmla="*/ 15 w 15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0">
                  <a:moveTo>
                    <a:pt x="7" y="0"/>
                  </a:moveTo>
                  <a:lnTo>
                    <a:pt x="4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9"/>
                  </a:lnTo>
                  <a:lnTo>
                    <a:pt x="10" y="10"/>
                  </a:lnTo>
                  <a:lnTo>
                    <a:pt x="15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1" name="Freeform 215"/>
            <p:cNvSpPr>
              <a:spLocks/>
            </p:cNvSpPr>
            <p:nvPr/>
          </p:nvSpPr>
          <p:spPr bwMode="auto">
            <a:xfrm>
              <a:off x="1429" y="2400"/>
              <a:ext cx="8" cy="2"/>
            </a:xfrm>
            <a:custGeom>
              <a:avLst/>
              <a:gdLst>
                <a:gd name="T0" fmla="*/ 0 w 25"/>
                <a:gd name="T1" fmla="*/ 0 h 6"/>
                <a:gd name="T2" fmla="*/ 0 w 25"/>
                <a:gd name="T3" fmla="*/ 0 h 6"/>
                <a:gd name="T4" fmla="*/ 0 w 25"/>
                <a:gd name="T5" fmla="*/ 0 h 6"/>
                <a:gd name="T6" fmla="*/ 0 w 25"/>
                <a:gd name="T7" fmla="*/ 0 h 6"/>
                <a:gd name="T8" fmla="*/ 0 w 25"/>
                <a:gd name="T9" fmla="*/ 0 h 6"/>
                <a:gd name="T10" fmla="*/ 0 w 25"/>
                <a:gd name="T11" fmla="*/ 0 h 6"/>
                <a:gd name="T12" fmla="*/ 0 w 25"/>
                <a:gd name="T13" fmla="*/ 0 h 6"/>
                <a:gd name="T14" fmla="*/ 0 w 25"/>
                <a:gd name="T15" fmla="*/ 0 h 6"/>
                <a:gd name="T16" fmla="*/ 0 w 25"/>
                <a:gd name="T17" fmla="*/ 0 h 6"/>
                <a:gd name="T18" fmla="*/ 0 w 25"/>
                <a:gd name="T19" fmla="*/ 0 h 6"/>
                <a:gd name="T20" fmla="*/ 0 w 25"/>
                <a:gd name="T21" fmla="*/ 0 h 6"/>
                <a:gd name="T22" fmla="*/ 0 w 25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6"/>
                <a:gd name="T38" fmla="*/ 25 w 2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6">
                  <a:moveTo>
                    <a:pt x="1" y="2"/>
                  </a:moveTo>
                  <a:lnTo>
                    <a:pt x="7" y="2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18" y="6"/>
                  </a:lnTo>
                  <a:lnTo>
                    <a:pt x="12" y="5"/>
                  </a:lnTo>
                  <a:lnTo>
                    <a:pt x="5" y="4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62" name="Freeform 216"/>
            <p:cNvSpPr>
              <a:spLocks/>
            </p:cNvSpPr>
            <p:nvPr/>
          </p:nvSpPr>
          <p:spPr bwMode="auto">
            <a:xfrm>
              <a:off x="1426" y="2398"/>
              <a:ext cx="5" cy="3"/>
            </a:xfrm>
            <a:custGeom>
              <a:avLst/>
              <a:gdLst>
                <a:gd name="T0" fmla="*/ 0 w 17"/>
                <a:gd name="T1" fmla="*/ 0 h 8"/>
                <a:gd name="T2" fmla="*/ 0 w 17"/>
                <a:gd name="T3" fmla="*/ 0 h 8"/>
                <a:gd name="T4" fmla="*/ 0 w 17"/>
                <a:gd name="T5" fmla="*/ 0 h 8"/>
                <a:gd name="T6" fmla="*/ 0 w 17"/>
                <a:gd name="T7" fmla="*/ 0 h 8"/>
                <a:gd name="T8" fmla="*/ 0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1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5" y="5"/>
                  </a:lnTo>
                  <a:lnTo>
                    <a:pt x="11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3" name="Freeform 217"/>
            <p:cNvSpPr>
              <a:spLocks/>
            </p:cNvSpPr>
            <p:nvPr/>
          </p:nvSpPr>
          <p:spPr bwMode="auto">
            <a:xfrm>
              <a:off x="1354" y="2457"/>
              <a:ext cx="27" cy="51"/>
            </a:xfrm>
            <a:custGeom>
              <a:avLst/>
              <a:gdLst>
                <a:gd name="T0" fmla="*/ 0 w 81"/>
                <a:gd name="T1" fmla="*/ 0 h 152"/>
                <a:gd name="T2" fmla="*/ 0 w 81"/>
                <a:gd name="T3" fmla="*/ 0 h 152"/>
                <a:gd name="T4" fmla="*/ 0 w 81"/>
                <a:gd name="T5" fmla="*/ 0 h 152"/>
                <a:gd name="T6" fmla="*/ 0 w 81"/>
                <a:gd name="T7" fmla="*/ 0 h 152"/>
                <a:gd name="T8" fmla="*/ 0 w 81"/>
                <a:gd name="T9" fmla="*/ 0 h 152"/>
                <a:gd name="T10" fmla="*/ 0 w 81"/>
                <a:gd name="T11" fmla="*/ 0 h 152"/>
                <a:gd name="T12" fmla="*/ 0 w 81"/>
                <a:gd name="T13" fmla="*/ 0 h 152"/>
                <a:gd name="T14" fmla="*/ 0 w 81"/>
                <a:gd name="T15" fmla="*/ 0 h 1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152"/>
                <a:gd name="T26" fmla="*/ 81 w 81"/>
                <a:gd name="T27" fmla="*/ 152 h 1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152">
                  <a:moveTo>
                    <a:pt x="0" y="0"/>
                  </a:moveTo>
                  <a:lnTo>
                    <a:pt x="18" y="13"/>
                  </a:lnTo>
                  <a:lnTo>
                    <a:pt x="47" y="39"/>
                  </a:lnTo>
                  <a:lnTo>
                    <a:pt x="52" y="46"/>
                  </a:lnTo>
                  <a:lnTo>
                    <a:pt x="56" y="53"/>
                  </a:lnTo>
                  <a:lnTo>
                    <a:pt x="58" y="61"/>
                  </a:lnTo>
                  <a:lnTo>
                    <a:pt x="67" y="98"/>
                  </a:lnTo>
                  <a:lnTo>
                    <a:pt x="81" y="15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4" name="Line 218"/>
            <p:cNvSpPr>
              <a:spLocks noChangeShapeType="1"/>
            </p:cNvSpPr>
            <p:nvPr/>
          </p:nvSpPr>
          <p:spPr bwMode="auto">
            <a:xfrm>
              <a:off x="1381" y="250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5" name="Freeform 219"/>
            <p:cNvSpPr>
              <a:spLocks/>
            </p:cNvSpPr>
            <p:nvPr/>
          </p:nvSpPr>
          <p:spPr bwMode="auto">
            <a:xfrm>
              <a:off x="1365" y="2447"/>
              <a:ext cx="43" cy="19"/>
            </a:xfrm>
            <a:custGeom>
              <a:avLst/>
              <a:gdLst>
                <a:gd name="T0" fmla="*/ 0 w 129"/>
                <a:gd name="T1" fmla="*/ 0 h 56"/>
                <a:gd name="T2" fmla="*/ 0 w 129"/>
                <a:gd name="T3" fmla="*/ 0 h 56"/>
                <a:gd name="T4" fmla="*/ 0 w 129"/>
                <a:gd name="T5" fmla="*/ 0 h 56"/>
                <a:gd name="T6" fmla="*/ 0 w 129"/>
                <a:gd name="T7" fmla="*/ 0 h 56"/>
                <a:gd name="T8" fmla="*/ 0 w 129"/>
                <a:gd name="T9" fmla="*/ 0 h 56"/>
                <a:gd name="T10" fmla="*/ 0 w 129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56"/>
                <a:gd name="T20" fmla="*/ 129 w 129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56">
                  <a:moveTo>
                    <a:pt x="0" y="0"/>
                  </a:moveTo>
                  <a:lnTo>
                    <a:pt x="19" y="13"/>
                  </a:lnTo>
                  <a:lnTo>
                    <a:pt x="36" y="24"/>
                  </a:lnTo>
                  <a:lnTo>
                    <a:pt x="70" y="46"/>
                  </a:lnTo>
                  <a:lnTo>
                    <a:pt x="77" y="56"/>
                  </a:lnTo>
                  <a:lnTo>
                    <a:pt x="129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6" name="Freeform 220"/>
            <p:cNvSpPr>
              <a:spLocks/>
            </p:cNvSpPr>
            <p:nvPr/>
          </p:nvSpPr>
          <p:spPr bwMode="auto">
            <a:xfrm>
              <a:off x="1421" y="2447"/>
              <a:ext cx="18" cy="12"/>
            </a:xfrm>
            <a:custGeom>
              <a:avLst/>
              <a:gdLst>
                <a:gd name="T0" fmla="*/ 0 w 56"/>
                <a:gd name="T1" fmla="*/ 0 h 38"/>
                <a:gd name="T2" fmla="*/ 0 w 56"/>
                <a:gd name="T3" fmla="*/ 0 h 38"/>
                <a:gd name="T4" fmla="*/ 0 w 56"/>
                <a:gd name="T5" fmla="*/ 0 h 38"/>
                <a:gd name="T6" fmla="*/ 0 w 56"/>
                <a:gd name="T7" fmla="*/ 0 h 38"/>
                <a:gd name="T8" fmla="*/ 0 w 56"/>
                <a:gd name="T9" fmla="*/ 0 h 38"/>
                <a:gd name="T10" fmla="*/ 0 w 56"/>
                <a:gd name="T11" fmla="*/ 0 h 38"/>
                <a:gd name="T12" fmla="*/ 0 w 56"/>
                <a:gd name="T13" fmla="*/ 0 h 38"/>
                <a:gd name="T14" fmla="*/ 0 w 56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38"/>
                <a:gd name="T26" fmla="*/ 56 w 56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38">
                  <a:moveTo>
                    <a:pt x="56" y="0"/>
                  </a:moveTo>
                  <a:lnTo>
                    <a:pt x="52" y="10"/>
                  </a:lnTo>
                  <a:lnTo>
                    <a:pt x="50" y="19"/>
                  </a:lnTo>
                  <a:lnTo>
                    <a:pt x="48" y="27"/>
                  </a:lnTo>
                  <a:lnTo>
                    <a:pt x="46" y="35"/>
                  </a:lnTo>
                  <a:lnTo>
                    <a:pt x="46" y="38"/>
                  </a:lnTo>
                  <a:lnTo>
                    <a:pt x="32" y="30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7" name="Freeform 221"/>
            <p:cNvSpPr>
              <a:spLocks/>
            </p:cNvSpPr>
            <p:nvPr/>
          </p:nvSpPr>
          <p:spPr bwMode="auto">
            <a:xfrm>
              <a:off x="1415" y="2460"/>
              <a:ext cx="20" cy="64"/>
            </a:xfrm>
            <a:custGeom>
              <a:avLst/>
              <a:gdLst>
                <a:gd name="T0" fmla="*/ 0 w 58"/>
                <a:gd name="T1" fmla="*/ 0 h 192"/>
                <a:gd name="T2" fmla="*/ 0 w 58"/>
                <a:gd name="T3" fmla="*/ 0 h 192"/>
                <a:gd name="T4" fmla="*/ 0 w 58"/>
                <a:gd name="T5" fmla="*/ 0 h 192"/>
                <a:gd name="T6" fmla="*/ 0 w 58"/>
                <a:gd name="T7" fmla="*/ 0 h 192"/>
                <a:gd name="T8" fmla="*/ 0 w 58"/>
                <a:gd name="T9" fmla="*/ 0 h 192"/>
                <a:gd name="T10" fmla="*/ 0 w 58"/>
                <a:gd name="T11" fmla="*/ 0 h 192"/>
                <a:gd name="T12" fmla="*/ 0 w 58"/>
                <a:gd name="T13" fmla="*/ 0 h 192"/>
                <a:gd name="T14" fmla="*/ 0 w 58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"/>
                <a:gd name="T25" fmla="*/ 0 h 192"/>
                <a:gd name="T26" fmla="*/ 58 w 58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" h="192">
                  <a:moveTo>
                    <a:pt x="0" y="0"/>
                  </a:moveTo>
                  <a:lnTo>
                    <a:pt x="3" y="13"/>
                  </a:lnTo>
                  <a:lnTo>
                    <a:pt x="19" y="53"/>
                  </a:lnTo>
                  <a:lnTo>
                    <a:pt x="35" y="81"/>
                  </a:lnTo>
                  <a:lnTo>
                    <a:pt x="50" y="107"/>
                  </a:lnTo>
                  <a:lnTo>
                    <a:pt x="53" y="122"/>
                  </a:lnTo>
                  <a:lnTo>
                    <a:pt x="56" y="135"/>
                  </a:lnTo>
                  <a:lnTo>
                    <a:pt x="58" y="19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68" name="Freeform 222"/>
            <p:cNvSpPr>
              <a:spLocks/>
            </p:cNvSpPr>
            <p:nvPr/>
          </p:nvSpPr>
          <p:spPr bwMode="auto">
            <a:xfrm>
              <a:off x="1382" y="2473"/>
              <a:ext cx="28" cy="14"/>
            </a:xfrm>
            <a:custGeom>
              <a:avLst/>
              <a:gdLst>
                <a:gd name="T0" fmla="*/ 0 w 83"/>
                <a:gd name="T1" fmla="*/ 0 h 41"/>
                <a:gd name="T2" fmla="*/ 0 w 83"/>
                <a:gd name="T3" fmla="*/ 0 h 41"/>
                <a:gd name="T4" fmla="*/ 0 w 83"/>
                <a:gd name="T5" fmla="*/ 0 h 41"/>
                <a:gd name="T6" fmla="*/ 0 w 83"/>
                <a:gd name="T7" fmla="*/ 0 h 41"/>
                <a:gd name="T8" fmla="*/ 0 w 83"/>
                <a:gd name="T9" fmla="*/ 0 h 41"/>
                <a:gd name="T10" fmla="*/ 0 w 83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41"/>
                <a:gd name="T20" fmla="*/ 83 w 8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41">
                  <a:moveTo>
                    <a:pt x="0" y="14"/>
                  </a:moveTo>
                  <a:lnTo>
                    <a:pt x="15" y="41"/>
                  </a:lnTo>
                  <a:lnTo>
                    <a:pt x="83" y="28"/>
                  </a:lnTo>
                  <a:lnTo>
                    <a:pt x="69" y="0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69" name="Freeform 223"/>
            <p:cNvSpPr>
              <a:spLocks/>
            </p:cNvSpPr>
            <p:nvPr/>
          </p:nvSpPr>
          <p:spPr bwMode="auto">
            <a:xfrm>
              <a:off x="1459" y="2465"/>
              <a:ext cx="5" cy="33"/>
            </a:xfrm>
            <a:custGeom>
              <a:avLst/>
              <a:gdLst>
                <a:gd name="T0" fmla="*/ 0 w 17"/>
                <a:gd name="T1" fmla="*/ 0 h 101"/>
                <a:gd name="T2" fmla="*/ 0 w 17"/>
                <a:gd name="T3" fmla="*/ 0 h 101"/>
                <a:gd name="T4" fmla="*/ 0 w 17"/>
                <a:gd name="T5" fmla="*/ 0 h 101"/>
                <a:gd name="T6" fmla="*/ 0 w 17"/>
                <a:gd name="T7" fmla="*/ 0 h 101"/>
                <a:gd name="T8" fmla="*/ 0 w 17"/>
                <a:gd name="T9" fmla="*/ 0 h 101"/>
                <a:gd name="T10" fmla="*/ 0 w 17"/>
                <a:gd name="T11" fmla="*/ 0 h 101"/>
                <a:gd name="T12" fmla="*/ 0 w 17"/>
                <a:gd name="T13" fmla="*/ 0 h 101"/>
                <a:gd name="T14" fmla="*/ 0 w 17"/>
                <a:gd name="T15" fmla="*/ 0 h 101"/>
                <a:gd name="T16" fmla="*/ 0 w 17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01"/>
                <a:gd name="T29" fmla="*/ 17 w 17"/>
                <a:gd name="T30" fmla="*/ 101 h 10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01">
                  <a:moveTo>
                    <a:pt x="0" y="0"/>
                  </a:moveTo>
                  <a:lnTo>
                    <a:pt x="4" y="25"/>
                  </a:lnTo>
                  <a:lnTo>
                    <a:pt x="5" y="50"/>
                  </a:lnTo>
                  <a:lnTo>
                    <a:pt x="12" y="70"/>
                  </a:lnTo>
                  <a:lnTo>
                    <a:pt x="15" y="78"/>
                  </a:lnTo>
                  <a:lnTo>
                    <a:pt x="16" y="86"/>
                  </a:lnTo>
                  <a:lnTo>
                    <a:pt x="17" y="93"/>
                  </a:lnTo>
                  <a:lnTo>
                    <a:pt x="16" y="98"/>
                  </a:lnTo>
                  <a:lnTo>
                    <a:pt x="16" y="10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70" name="Freeform 224"/>
            <p:cNvSpPr>
              <a:spLocks/>
            </p:cNvSpPr>
            <p:nvPr/>
          </p:nvSpPr>
          <p:spPr bwMode="auto">
            <a:xfrm>
              <a:off x="1441" y="2482"/>
              <a:ext cx="20" cy="28"/>
            </a:xfrm>
            <a:custGeom>
              <a:avLst/>
              <a:gdLst>
                <a:gd name="T0" fmla="*/ 0 w 59"/>
                <a:gd name="T1" fmla="*/ 0 h 85"/>
                <a:gd name="T2" fmla="*/ 0 w 59"/>
                <a:gd name="T3" fmla="*/ 0 h 85"/>
                <a:gd name="T4" fmla="*/ 0 w 59"/>
                <a:gd name="T5" fmla="*/ 0 h 85"/>
                <a:gd name="T6" fmla="*/ 0 w 59"/>
                <a:gd name="T7" fmla="*/ 0 h 85"/>
                <a:gd name="T8" fmla="*/ 0 w 59"/>
                <a:gd name="T9" fmla="*/ 0 h 85"/>
                <a:gd name="T10" fmla="*/ 0 w 59"/>
                <a:gd name="T11" fmla="*/ 0 h 85"/>
                <a:gd name="T12" fmla="*/ 0 w 59"/>
                <a:gd name="T13" fmla="*/ 0 h 85"/>
                <a:gd name="T14" fmla="*/ 0 w 59"/>
                <a:gd name="T15" fmla="*/ 0 h 85"/>
                <a:gd name="T16" fmla="*/ 0 w 59"/>
                <a:gd name="T17" fmla="*/ 0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85"/>
                <a:gd name="T29" fmla="*/ 59 w 59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85">
                  <a:moveTo>
                    <a:pt x="59" y="0"/>
                  </a:moveTo>
                  <a:lnTo>
                    <a:pt x="0" y="12"/>
                  </a:lnTo>
                  <a:lnTo>
                    <a:pt x="9" y="40"/>
                  </a:lnTo>
                  <a:lnTo>
                    <a:pt x="14" y="56"/>
                  </a:lnTo>
                  <a:lnTo>
                    <a:pt x="17" y="85"/>
                  </a:lnTo>
                  <a:lnTo>
                    <a:pt x="26" y="85"/>
                  </a:lnTo>
                  <a:lnTo>
                    <a:pt x="35" y="85"/>
                  </a:lnTo>
                  <a:lnTo>
                    <a:pt x="46" y="85"/>
                  </a:lnTo>
                  <a:lnTo>
                    <a:pt x="56" y="8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71" name="Freeform 225"/>
            <p:cNvSpPr>
              <a:spLocks/>
            </p:cNvSpPr>
            <p:nvPr/>
          </p:nvSpPr>
          <p:spPr bwMode="auto">
            <a:xfrm>
              <a:off x="1444" y="2475"/>
              <a:ext cx="7" cy="9"/>
            </a:xfrm>
            <a:custGeom>
              <a:avLst/>
              <a:gdLst>
                <a:gd name="T0" fmla="*/ 0 w 21"/>
                <a:gd name="T1" fmla="*/ 0 h 27"/>
                <a:gd name="T2" fmla="*/ 0 w 21"/>
                <a:gd name="T3" fmla="*/ 0 h 27"/>
                <a:gd name="T4" fmla="*/ 0 w 21"/>
                <a:gd name="T5" fmla="*/ 0 h 27"/>
                <a:gd name="T6" fmla="*/ 0 w 21"/>
                <a:gd name="T7" fmla="*/ 0 h 27"/>
                <a:gd name="T8" fmla="*/ 0 w 21"/>
                <a:gd name="T9" fmla="*/ 0 h 27"/>
                <a:gd name="T10" fmla="*/ 0 w 21"/>
                <a:gd name="T11" fmla="*/ 0 h 27"/>
                <a:gd name="T12" fmla="*/ 0 w 21"/>
                <a:gd name="T13" fmla="*/ 0 h 27"/>
                <a:gd name="T14" fmla="*/ 0 w 21"/>
                <a:gd name="T15" fmla="*/ 0 h 27"/>
                <a:gd name="T16" fmla="*/ 0 w 21"/>
                <a:gd name="T17" fmla="*/ 0 h 27"/>
                <a:gd name="T18" fmla="*/ 0 w 21"/>
                <a:gd name="T19" fmla="*/ 0 h 27"/>
                <a:gd name="T20" fmla="*/ 0 w 21"/>
                <a:gd name="T21" fmla="*/ 0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27"/>
                <a:gd name="T35" fmla="*/ 21 w 21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27">
                  <a:moveTo>
                    <a:pt x="10" y="27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4"/>
                  </a:lnTo>
                  <a:lnTo>
                    <a:pt x="21" y="26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72" name="Freeform 226"/>
            <p:cNvSpPr>
              <a:spLocks/>
            </p:cNvSpPr>
            <p:nvPr/>
          </p:nvSpPr>
          <p:spPr bwMode="auto">
            <a:xfrm>
              <a:off x="1449" y="2470"/>
              <a:ext cx="10" cy="13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w 28"/>
                <a:gd name="T11" fmla="*/ 0 h 39"/>
                <a:gd name="T12" fmla="*/ 0 w 28"/>
                <a:gd name="T13" fmla="*/ 0 h 39"/>
                <a:gd name="T14" fmla="*/ 0 w 28"/>
                <a:gd name="T15" fmla="*/ 0 h 39"/>
                <a:gd name="T16" fmla="*/ 0 w 28"/>
                <a:gd name="T17" fmla="*/ 0 h 39"/>
                <a:gd name="T18" fmla="*/ 0 w 28"/>
                <a:gd name="T19" fmla="*/ 0 h 39"/>
                <a:gd name="T20" fmla="*/ 0 w 28"/>
                <a:gd name="T21" fmla="*/ 0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39"/>
                <a:gd name="T35" fmla="*/ 28 w 28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39">
                  <a:moveTo>
                    <a:pt x="14" y="39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28" y="36"/>
                  </a:lnTo>
                  <a:lnTo>
                    <a:pt x="14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73" name="Freeform 227"/>
            <p:cNvSpPr>
              <a:spLocks/>
            </p:cNvSpPr>
            <p:nvPr/>
          </p:nvSpPr>
          <p:spPr bwMode="auto">
            <a:xfrm>
              <a:off x="1448" y="2482"/>
              <a:ext cx="3" cy="6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0 h 18"/>
                <a:gd name="T4" fmla="*/ 0 w 10"/>
                <a:gd name="T5" fmla="*/ 0 h 18"/>
                <a:gd name="T6" fmla="*/ 0 w 10"/>
                <a:gd name="T7" fmla="*/ 0 h 18"/>
                <a:gd name="T8" fmla="*/ 0 w 10"/>
                <a:gd name="T9" fmla="*/ 0 h 18"/>
                <a:gd name="T10" fmla="*/ 0 w 10"/>
                <a:gd name="T11" fmla="*/ 0 h 18"/>
                <a:gd name="T12" fmla="*/ 0 w 10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8"/>
                <a:gd name="T23" fmla="*/ 10 w 10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8">
                  <a:moveTo>
                    <a:pt x="3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0" y="15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74" name="Freeform 228"/>
            <p:cNvSpPr>
              <a:spLocks/>
            </p:cNvSpPr>
            <p:nvPr/>
          </p:nvSpPr>
          <p:spPr bwMode="auto">
            <a:xfrm>
              <a:off x="1373" y="2551"/>
              <a:ext cx="37" cy="40"/>
            </a:xfrm>
            <a:custGeom>
              <a:avLst/>
              <a:gdLst>
                <a:gd name="T0" fmla="*/ 0 w 110"/>
                <a:gd name="T1" fmla="*/ 0 h 120"/>
                <a:gd name="T2" fmla="*/ 0 w 110"/>
                <a:gd name="T3" fmla="*/ 0 h 120"/>
                <a:gd name="T4" fmla="*/ 0 w 110"/>
                <a:gd name="T5" fmla="*/ 0 h 120"/>
                <a:gd name="T6" fmla="*/ 0 w 110"/>
                <a:gd name="T7" fmla="*/ 0 h 120"/>
                <a:gd name="T8" fmla="*/ 0 w 110"/>
                <a:gd name="T9" fmla="*/ 0 h 120"/>
                <a:gd name="T10" fmla="*/ 0 w 110"/>
                <a:gd name="T11" fmla="*/ 0 h 120"/>
                <a:gd name="T12" fmla="*/ 0 w 110"/>
                <a:gd name="T13" fmla="*/ 0 h 120"/>
                <a:gd name="T14" fmla="*/ 0 w 110"/>
                <a:gd name="T15" fmla="*/ 0 h 120"/>
                <a:gd name="T16" fmla="*/ 0 w 110"/>
                <a:gd name="T17" fmla="*/ 0 h 120"/>
                <a:gd name="T18" fmla="*/ 0 w 110"/>
                <a:gd name="T19" fmla="*/ 0 h 120"/>
                <a:gd name="T20" fmla="*/ 0 w 110"/>
                <a:gd name="T21" fmla="*/ 0 h 120"/>
                <a:gd name="T22" fmla="*/ 0 w 110"/>
                <a:gd name="T23" fmla="*/ 0 h 120"/>
                <a:gd name="T24" fmla="*/ 0 w 110"/>
                <a:gd name="T25" fmla="*/ 0 h 120"/>
                <a:gd name="T26" fmla="*/ 0 w 110"/>
                <a:gd name="T27" fmla="*/ 0 h 120"/>
                <a:gd name="T28" fmla="*/ 0 w 110"/>
                <a:gd name="T29" fmla="*/ 0 h 120"/>
                <a:gd name="T30" fmla="*/ 0 w 110"/>
                <a:gd name="T31" fmla="*/ 0 h 120"/>
                <a:gd name="T32" fmla="*/ 0 w 110"/>
                <a:gd name="T33" fmla="*/ 0 h 120"/>
                <a:gd name="T34" fmla="*/ 0 w 110"/>
                <a:gd name="T35" fmla="*/ 0 h 120"/>
                <a:gd name="T36" fmla="*/ 0 w 110"/>
                <a:gd name="T37" fmla="*/ 0 h 120"/>
                <a:gd name="T38" fmla="*/ 0 w 110"/>
                <a:gd name="T39" fmla="*/ 0 h 120"/>
                <a:gd name="T40" fmla="*/ 0 w 110"/>
                <a:gd name="T41" fmla="*/ 0 h 120"/>
                <a:gd name="T42" fmla="*/ 0 w 110"/>
                <a:gd name="T43" fmla="*/ 0 h 120"/>
                <a:gd name="T44" fmla="*/ 0 w 110"/>
                <a:gd name="T45" fmla="*/ 0 h 120"/>
                <a:gd name="T46" fmla="*/ 0 w 110"/>
                <a:gd name="T47" fmla="*/ 0 h 120"/>
                <a:gd name="T48" fmla="*/ 0 w 110"/>
                <a:gd name="T49" fmla="*/ 0 h 1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120"/>
                <a:gd name="T77" fmla="*/ 110 w 110"/>
                <a:gd name="T78" fmla="*/ 120 h 1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120">
                  <a:moveTo>
                    <a:pt x="72" y="3"/>
                  </a:moveTo>
                  <a:lnTo>
                    <a:pt x="73" y="9"/>
                  </a:lnTo>
                  <a:lnTo>
                    <a:pt x="73" y="21"/>
                  </a:lnTo>
                  <a:lnTo>
                    <a:pt x="73" y="28"/>
                  </a:lnTo>
                  <a:lnTo>
                    <a:pt x="67" y="41"/>
                  </a:lnTo>
                  <a:lnTo>
                    <a:pt x="62" y="48"/>
                  </a:lnTo>
                  <a:lnTo>
                    <a:pt x="55" y="56"/>
                  </a:lnTo>
                  <a:lnTo>
                    <a:pt x="41" y="70"/>
                  </a:lnTo>
                  <a:lnTo>
                    <a:pt x="34" y="77"/>
                  </a:lnTo>
                  <a:lnTo>
                    <a:pt x="24" y="85"/>
                  </a:lnTo>
                  <a:lnTo>
                    <a:pt x="0" y="101"/>
                  </a:lnTo>
                  <a:lnTo>
                    <a:pt x="9" y="120"/>
                  </a:lnTo>
                  <a:lnTo>
                    <a:pt x="30" y="108"/>
                  </a:lnTo>
                  <a:lnTo>
                    <a:pt x="46" y="97"/>
                  </a:lnTo>
                  <a:lnTo>
                    <a:pt x="62" y="85"/>
                  </a:lnTo>
                  <a:lnTo>
                    <a:pt x="73" y="76"/>
                  </a:lnTo>
                  <a:lnTo>
                    <a:pt x="87" y="63"/>
                  </a:lnTo>
                  <a:lnTo>
                    <a:pt x="97" y="51"/>
                  </a:lnTo>
                  <a:lnTo>
                    <a:pt x="103" y="41"/>
                  </a:lnTo>
                  <a:lnTo>
                    <a:pt x="108" y="29"/>
                  </a:lnTo>
                  <a:lnTo>
                    <a:pt x="110" y="19"/>
                  </a:lnTo>
                  <a:lnTo>
                    <a:pt x="109" y="14"/>
                  </a:lnTo>
                  <a:lnTo>
                    <a:pt x="106" y="4"/>
                  </a:lnTo>
                  <a:lnTo>
                    <a:pt x="102" y="0"/>
                  </a:lnTo>
                  <a:lnTo>
                    <a:pt x="72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75" name="Freeform 229"/>
            <p:cNvSpPr>
              <a:spLocks/>
            </p:cNvSpPr>
            <p:nvPr/>
          </p:nvSpPr>
          <p:spPr bwMode="auto">
            <a:xfrm>
              <a:off x="1447" y="2788"/>
              <a:ext cx="17" cy="8"/>
            </a:xfrm>
            <a:custGeom>
              <a:avLst/>
              <a:gdLst>
                <a:gd name="T0" fmla="*/ 0 w 49"/>
                <a:gd name="T1" fmla="*/ 0 h 22"/>
                <a:gd name="T2" fmla="*/ 0 w 49"/>
                <a:gd name="T3" fmla="*/ 0 h 22"/>
                <a:gd name="T4" fmla="*/ 0 w 49"/>
                <a:gd name="T5" fmla="*/ 0 h 22"/>
                <a:gd name="T6" fmla="*/ 0 w 49"/>
                <a:gd name="T7" fmla="*/ 0 h 22"/>
                <a:gd name="T8" fmla="*/ 0 w 49"/>
                <a:gd name="T9" fmla="*/ 0 h 22"/>
                <a:gd name="T10" fmla="*/ 0 w 49"/>
                <a:gd name="T11" fmla="*/ 0 h 22"/>
                <a:gd name="T12" fmla="*/ 0 w 49"/>
                <a:gd name="T13" fmla="*/ 0 h 22"/>
                <a:gd name="T14" fmla="*/ 0 w 49"/>
                <a:gd name="T15" fmla="*/ 0 h 22"/>
                <a:gd name="T16" fmla="*/ 0 w 49"/>
                <a:gd name="T17" fmla="*/ 0 h 22"/>
                <a:gd name="T18" fmla="*/ 0 w 49"/>
                <a:gd name="T19" fmla="*/ 0 h 22"/>
                <a:gd name="T20" fmla="*/ 0 w 49"/>
                <a:gd name="T21" fmla="*/ 0 h 22"/>
                <a:gd name="T22" fmla="*/ 0 w 49"/>
                <a:gd name="T23" fmla="*/ 0 h 22"/>
                <a:gd name="T24" fmla="*/ 0 w 49"/>
                <a:gd name="T25" fmla="*/ 0 h 22"/>
                <a:gd name="T26" fmla="*/ 0 w 49"/>
                <a:gd name="T27" fmla="*/ 0 h 22"/>
                <a:gd name="T28" fmla="*/ 0 w 49"/>
                <a:gd name="T29" fmla="*/ 0 h 22"/>
                <a:gd name="T30" fmla="*/ 0 w 49"/>
                <a:gd name="T31" fmla="*/ 0 h 22"/>
                <a:gd name="T32" fmla="*/ 0 w 49"/>
                <a:gd name="T33" fmla="*/ 0 h 22"/>
                <a:gd name="T34" fmla="*/ 0 w 49"/>
                <a:gd name="T35" fmla="*/ 0 h 22"/>
                <a:gd name="T36" fmla="*/ 0 w 49"/>
                <a:gd name="T37" fmla="*/ 0 h 22"/>
                <a:gd name="T38" fmla="*/ 0 w 49"/>
                <a:gd name="T39" fmla="*/ 0 h 22"/>
                <a:gd name="T40" fmla="*/ 0 w 49"/>
                <a:gd name="T41" fmla="*/ 0 h 22"/>
                <a:gd name="T42" fmla="*/ 0 w 49"/>
                <a:gd name="T43" fmla="*/ 0 h 22"/>
                <a:gd name="T44" fmla="*/ 0 w 49"/>
                <a:gd name="T45" fmla="*/ 0 h 22"/>
                <a:gd name="T46" fmla="*/ 0 w 49"/>
                <a:gd name="T47" fmla="*/ 0 h 22"/>
                <a:gd name="T48" fmla="*/ 0 w 49"/>
                <a:gd name="T49" fmla="*/ 0 h 22"/>
                <a:gd name="T50" fmla="*/ 0 w 49"/>
                <a:gd name="T51" fmla="*/ 0 h 22"/>
                <a:gd name="T52" fmla="*/ 0 w 49"/>
                <a:gd name="T53" fmla="*/ 0 h 22"/>
                <a:gd name="T54" fmla="*/ 0 w 49"/>
                <a:gd name="T55" fmla="*/ 0 h 22"/>
                <a:gd name="T56" fmla="*/ 0 w 49"/>
                <a:gd name="T57" fmla="*/ 0 h 22"/>
                <a:gd name="T58" fmla="*/ 0 w 49"/>
                <a:gd name="T59" fmla="*/ 0 h 2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"/>
                <a:gd name="T91" fmla="*/ 0 h 22"/>
                <a:gd name="T92" fmla="*/ 49 w 49"/>
                <a:gd name="T93" fmla="*/ 22 h 2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" h="22">
                  <a:moveTo>
                    <a:pt x="5" y="13"/>
                  </a:moveTo>
                  <a:lnTo>
                    <a:pt x="15" y="7"/>
                  </a:lnTo>
                  <a:lnTo>
                    <a:pt x="22" y="3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6"/>
                  </a:lnTo>
                  <a:lnTo>
                    <a:pt x="36" y="8"/>
                  </a:lnTo>
                  <a:lnTo>
                    <a:pt x="28" y="11"/>
                  </a:lnTo>
                  <a:lnTo>
                    <a:pt x="15" y="12"/>
                  </a:lnTo>
                  <a:lnTo>
                    <a:pt x="0" y="13"/>
                  </a:lnTo>
                  <a:lnTo>
                    <a:pt x="10" y="19"/>
                  </a:lnTo>
                  <a:lnTo>
                    <a:pt x="15" y="21"/>
                  </a:lnTo>
                  <a:lnTo>
                    <a:pt x="19" y="22"/>
                  </a:lnTo>
                  <a:lnTo>
                    <a:pt x="27" y="22"/>
                  </a:lnTo>
                  <a:lnTo>
                    <a:pt x="34" y="22"/>
                  </a:lnTo>
                  <a:lnTo>
                    <a:pt x="39" y="21"/>
                  </a:lnTo>
                  <a:lnTo>
                    <a:pt x="44" y="19"/>
                  </a:lnTo>
                  <a:lnTo>
                    <a:pt x="48" y="17"/>
                  </a:lnTo>
                  <a:lnTo>
                    <a:pt x="49" y="15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7" y="11"/>
                  </a:lnTo>
                  <a:lnTo>
                    <a:pt x="44" y="10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20" y="12"/>
                  </a:lnTo>
                  <a:lnTo>
                    <a:pt x="0" y="13"/>
                  </a:lnTo>
                </a:path>
              </a:pathLst>
            </a:custGeom>
            <a:noFill/>
            <a:ln w="0">
              <a:solidFill>
                <a:srgbClr val="A8A8A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76" name="Freeform 230"/>
            <p:cNvSpPr>
              <a:spLocks/>
            </p:cNvSpPr>
            <p:nvPr/>
          </p:nvSpPr>
          <p:spPr bwMode="auto">
            <a:xfrm>
              <a:off x="1439" y="2385"/>
              <a:ext cx="1" cy="1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1 h 2"/>
                <a:gd name="T4" fmla="*/ 0 w 5"/>
                <a:gd name="T5" fmla="*/ 0 h 2"/>
                <a:gd name="T6" fmla="*/ 0 60000 65536"/>
                <a:gd name="T7" fmla="*/ 0 60000 65536"/>
                <a:gd name="T8" fmla="*/ 0 60000 65536"/>
                <a:gd name="T9" fmla="*/ 0 w 5"/>
                <a:gd name="T10" fmla="*/ 0 h 2"/>
                <a:gd name="T11" fmla="*/ 5 w 5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2">
                  <a:moveTo>
                    <a:pt x="0" y="2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77" name="Freeform 231"/>
            <p:cNvSpPr>
              <a:spLocks/>
            </p:cNvSpPr>
            <p:nvPr/>
          </p:nvSpPr>
          <p:spPr bwMode="auto">
            <a:xfrm>
              <a:off x="1439" y="2385"/>
              <a:ext cx="3" cy="2"/>
            </a:xfrm>
            <a:custGeom>
              <a:avLst/>
              <a:gdLst>
                <a:gd name="T0" fmla="*/ 0 w 9"/>
                <a:gd name="T1" fmla="*/ 1 h 4"/>
                <a:gd name="T2" fmla="*/ 0 w 9"/>
                <a:gd name="T3" fmla="*/ 1 h 4"/>
                <a:gd name="T4" fmla="*/ 0 w 9"/>
                <a:gd name="T5" fmla="*/ 0 h 4"/>
                <a:gd name="T6" fmla="*/ 0 60000 65536"/>
                <a:gd name="T7" fmla="*/ 0 60000 65536"/>
                <a:gd name="T8" fmla="*/ 0 60000 65536"/>
                <a:gd name="T9" fmla="*/ 0 w 9"/>
                <a:gd name="T10" fmla="*/ 0 h 4"/>
                <a:gd name="T11" fmla="*/ 9 w 9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">
                  <a:moveTo>
                    <a:pt x="0" y="4"/>
                  </a:move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78" name="Freeform 232"/>
            <p:cNvSpPr>
              <a:spLocks/>
            </p:cNvSpPr>
            <p:nvPr/>
          </p:nvSpPr>
          <p:spPr bwMode="auto">
            <a:xfrm>
              <a:off x="1440" y="2386"/>
              <a:ext cx="4" cy="1"/>
            </a:xfrm>
            <a:custGeom>
              <a:avLst/>
              <a:gdLst>
                <a:gd name="T0" fmla="*/ 0 w 11"/>
                <a:gd name="T1" fmla="*/ 0 h 4"/>
                <a:gd name="T2" fmla="*/ 0 w 11"/>
                <a:gd name="T3" fmla="*/ 0 h 4"/>
                <a:gd name="T4" fmla="*/ 0 w 11"/>
                <a:gd name="T5" fmla="*/ 0 h 4"/>
                <a:gd name="T6" fmla="*/ 0 60000 65536"/>
                <a:gd name="T7" fmla="*/ 0 60000 65536"/>
                <a:gd name="T8" fmla="*/ 0 60000 65536"/>
                <a:gd name="T9" fmla="*/ 0 w 11"/>
                <a:gd name="T10" fmla="*/ 0 h 4"/>
                <a:gd name="T11" fmla="*/ 11 w 1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4">
                  <a:moveTo>
                    <a:pt x="0" y="4"/>
                  </a:moveTo>
                  <a:lnTo>
                    <a:pt x="6" y="3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79" name="Freeform 233"/>
            <p:cNvSpPr>
              <a:spLocks/>
            </p:cNvSpPr>
            <p:nvPr/>
          </p:nvSpPr>
          <p:spPr bwMode="auto">
            <a:xfrm>
              <a:off x="1383" y="2426"/>
              <a:ext cx="8" cy="4"/>
            </a:xfrm>
            <a:custGeom>
              <a:avLst/>
              <a:gdLst>
                <a:gd name="T0" fmla="*/ 0 w 22"/>
                <a:gd name="T1" fmla="*/ 0 h 14"/>
                <a:gd name="T2" fmla="*/ 0 w 22"/>
                <a:gd name="T3" fmla="*/ 0 h 14"/>
                <a:gd name="T4" fmla="*/ 0 w 22"/>
                <a:gd name="T5" fmla="*/ 0 h 14"/>
                <a:gd name="T6" fmla="*/ 0 w 22"/>
                <a:gd name="T7" fmla="*/ 0 h 14"/>
                <a:gd name="T8" fmla="*/ 0 w 22"/>
                <a:gd name="T9" fmla="*/ 0 h 14"/>
                <a:gd name="T10" fmla="*/ 0 w 22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4"/>
                <a:gd name="T20" fmla="*/ 22 w 22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4">
                  <a:moveTo>
                    <a:pt x="0" y="0"/>
                  </a:moveTo>
                  <a:lnTo>
                    <a:pt x="3" y="4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5" y="12"/>
                  </a:lnTo>
                  <a:lnTo>
                    <a:pt x="22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80" name="Freeform 234"/>
            <p:cNvSpPr>
              <a:spLocks/>
            </p:cNvSpPr>
            <p:nvPr/>
          </p:nvSpPr>
          <p:spPr bwMode="auto">
            <a:xfrm>
              <a:off x="1418" y="2490"/>
              <a:ext cx="5" cy="4"/>
            </a:xfrm>
            <a:custGeom>
              <a:avLst/>
              <a:gdLst>
                <a:gd name="T0" fmla="*/ 0 w 14"/>
                <a:gd name="T1" fmla="*/ 0 h 10"/>
                <a:gd name="T2" fmla="*/ 0 w 14"/>
                <a:gd name="T3" fmla="*/ 0 h 10"/>
                <a:gd name="T4" fmla="*/ 0 w 14"/>
                <a:gd name="T5" fmla="*/ 0 h 10"/>
                <a:gd name="T6" fmla="*/ 0 w 14"/>
                <a:gd name="T7" fmla="*/ 0 h 10"/>
                <a:gd name="T8" fmla="*/ 0 w 14"/>
                <a:gd name="T9" fmla="*/ 0 h 10"/>
                <a:gd name="T10" fmla="*/ 0 w 14"/>
                <a:gd name="T11" fmla="*/ 0 h 10"/>
                <a:gd name="T12" fmla="*/ 0 w 14"/>
                <a:gd name="T13" fmla="*/ 0 h 10"/>
                <a:gd name="T14" fmla="*/ 0 w 14"/>
                <a:gd name="T15" fmla="*/ 0 h 10"/>
                <a:gd name="T16" fmla="*/ 0 w 14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14" y="5"/>
                  </a:moveTo>
                  <a:lnTo>
                    <a:pt x="12" y="2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10"/>
                  </a:lnTo>
                  <a:lnTo>
                    <a:pt x="12" y="8"/>
                  </a:lnTo>
                  <a:lnTo>
                    <a:pt x="14" y="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81" name="Freeform 235"/>
            <p:cNvSpPr>
              <a:spLocks/>
            </p:cNvSpPr>
            <p:nvPr/>
          </p:nvSpPr>
          <p:spPr bwMode="auto">
            <a:xfrm>
              <a:off x="1410" y="2468"/>
              <a:ext cx="4" cy="4"/>
            </a:xfrm>
            <a:custGeom>
              <a:avLst/>
              <a:gdLst>
                <a:gd name="T0" fmla="*/ 0 w 14"/>
                <a:gd name="T1" fmla="*/ 0 h 10"/>
                <a:gd name="T2" fmla="*/ 0 w 14"/>
                <a:gd name="T3" fmla="*/ 0 h 10"/>
                <a:gd name="T4" fmla="*/ 0 w 14"/>
                <a:gd name="T5" fmla="*/ 0 h 10"/>
                <a:gd name="T6" fmla="*/ 0 w 14"/>
                <a:gd name="T7" fmla="*/ 0 h 10"/>
                <a:gd name="T8" fmla="*/ 0 w 14"/>
                <a:gd name="T9" fmla="*/ 0 h 10"/>
                <a:gd name="T10" fmla="*/ 0 w 14"/>
                <a:gd name="T11" fmla="*/ 0 h 10"/>
                <a:gd name="T12" fmla="*/ 0 w 14"/>
                <a:gd name="T13" fmla="*/ 0 h 10"/>
                <a:gd name="T14" fmla="*/ 0 w 14"/>
                <a:gd name="T15" fmla="*/ 0 h 10"/>
                <a:gd name="T16" fmla="*/ 0 w 14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14" y="5"/>
                  </a:moveTo>
                  <a:lnTo>
                    <a:pt x="12" y="2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10"/>
                  </a:lnTo>
                  <a:lnTo>
                    <a:pt x="12" y="8"/>
                  </a:lnTo>
                  <a:lnTo>
                    <a:pt x="14" y="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82" name="Freeform 236"/>
            <p:cNvSpPr>
              <a:spLocks/>
            </p:cNvSpPr>
            <p:nvPr/>
          </p:nvSpPr>
          <p:spPr bwMode="auto">
            <a:xfrm>
              <a:off x="1423" y="2513"/>
              <a:ext cx="5" cy="3"/>
            </a:xfrm>
            <a:custGeom>
              <a:avLst/>
              <a:gdLst>
                <a:gd name="T0" fmla="*/ 0 w 14"/>
                <a:gd name="T1" fmla="*/ 0 h 10"/>
                <a:gd name="T2" fmla="*/ 0 w 14"/>
                <a:gd name="T3" fmla="*/ 0 h 10"/>
                <a:gd name="T4" fmla="*/ 0 w 14"/>
                <a:gd name="T5" fmla="*/ 0 h 10"/>
                <a:gd name="T6" fmla="*/ 0 w 14"/>
                <a:gd name="T7" fmla="*/ 0 h 10"/>
                <a:gd name="T8" fmla="*/ 0 w 14"/>
                <a:gd name="T9" fmla="*/ 0 h 10"/>
                <a:gd name="T10" fmla="*/ 0 w 14"/>
                <a:gd name="T11" fmla="*/ 0 h 10"/>
                <a:gd name="T12" fmla="*/ 0 w 14"/>
                <a:gd name="T13" fmla="*/ 0 h 10"/>
                <a:gd name="T14" fmla="*/ 0 w 14"/>
                <a:gd name="T15" fmla="*/ 0 h 10"/>
                <a:gd name="T16" fmla="*/ 0 w 14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14" y="5"/>
                  </a:moveTo>
                  <a:lnTo>
                    <a:pt x="12" y="2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7" y="10"/>
                  </a:lnTo>
                  <a:lnTo>
                    <a:pt x="12" y="8"/>
                  </a:lnTo>
                  <a:lnTo>
                    <a:pt x="14" y="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83" name="Freeform 237"/>
            <p:cNvSpPr>
              <a:spLocks/>
            </p:cNvSpPr>
            <p:nvPr/>
          </p:nvSpPr>
          <p:spPr bwMode="auto">
            <a:xfrm>
              <a:off x="1438" y="2800"/>
              <a:ext cx="45" cy="13"/>
            </a:xfrm>
            <a:custGeom>
              <a:avLst/>
              <a:gdLst>
                <a:gd name="T0" fmla="*/ 0 w 135"/>
                <a:gd name="T1" fmla="*/ 0 h 39"/>
                <a:gd name="T2" fmla="*/ 0 w 135"/>
                <a:gd name="T3" fmla="*/ 0 h 39"/>
                <a:gd name="T4" fmla="*/ 0 w 135"/>
                <a:gd name="T5" fmla="*/ 0 h 39"/>
                <a:gd name="T6" fmla="*/ 0 w 135"/>
                <a:gd name="T7" fmla="*/ 0 h 39"/>
                <a:gd name="T8" fmla="*/ 0 w 135"/>
                <a:gd name="T9" fmla="*/ 0 h 39"/>
                <a:gd name="T10" fmla="*/ 0 w 135"/>
                <a:gd name="T11" fmla="*/ 0 h 39"/>
                <a:gd name="T12" fmla="*/ 0 w 135"/>
                <a:gd name="T13" fmla="*/ 0 h 39"/>
                <a:gd name="T14" fmla="*/ 0 w 135"/>
                <a:gd name="T15" fmla="*/ 0 h 39"/>
                <a:gd name="T16" fmla="*/ 0 w 135"/>
                <a:gd name="T17" fmla="*/ 0 h 39"/>
                <a:gd name="T18" fmla="*/ 0 w 135"/>
                <a:gd name="T19" fmla="*/ 0 h 39"/>
                <a:gd name="T20" fmla="*/ 0 w 135"/>
                <a:gd name="T21" fmla="*/ 0 h 39"/>
                <a:gd name="T22" fmla="*/ 0 w 135"/>
                <a:gd name="T23" fmla="*/ 0 h 39"/>
                <a:gd name="T24" fmla="*/ 0 w 135"/>
                <a:gd name="T25" fmla="*/ 0 h 39"/>
                <a:gd name="T26" fmla="*/ 0 w 135"/>
                <a:gd name="T27" fmla="*/ 0 h 39"/>
                <a:gd name="T28" fmla="*/ 0 w 135"/>
                <a:gd name="T29" fmla="*/ 0 h 39"/>
                <a:gd name="T30" fmla="*/ 0 w 135"/>
                <a:gd name="T31" fmla="*/ 0 h 39"/>
                <a:gd name="T32" fmla="*/ 0 w 135"/>
                <a:gd name="T33" fmla="*/ 0 h 39"/>
                <a:gd name="T34" fmla="*/ 0 w 135"/>
                <a:gd name="T35" fmla="*/ 0 h 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5"/>
                <a:gd name="T55" fmla="*/ 0 h 39"/>
                <a:gd name="T56" fmla="*/ 135 w 135"/>
                <a:gd name="T57" fmla="*/ 39 h 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5" h="39">
                  <a:moveTo>
                    <a:pt x="0" y="0"/>
                  </a:moveTo>
                  <a:lnTo>
                    <a:pt x="13" y="7"/>
                  </a:lnTo>
                  <a:lnTo>
                    <a:pt x="24" y="15"/>
                  </a:lnTo>
                  <a:lnTo>
                    <a:pt x="35" y="24"/>
                  </a:lnTo>
                  <a:lnTo>
                    <a:pt x="40" y="27"/>
                  </a:lnTo>
                  <a:lnTo>
                    <a:pt x="46" y="30"/>
                  </a:lnTo>
                  <a:lnTo>
                    <a:pt x="52" y="33"/>
                  </a:lnTo>
                  <a:lnTo>
                    <a:pt x="58" y="35"/>
                  </a:lnTo>
                  <a:lnTo>
                    <a:pt x="67" y="37"/>
                  </a:lnTo>
                  <a:lnTo>
                    <a:pt x="78" y="38"/>
                  </a:lnTo>
                  <a:lnTo>
                    <a:pt x="87" y="39"/>
                  </a:lnTo>
                  <a:lnTo>
                    <a:pt x="97" y="39"/>
                  </a:lnTo>
                  <a:lnTo>
                    <a:pt x="104" y="39"/>
                  </a:lnTo>
                  <a:lnTo>
                    <a:pt x="112" y="38"/>
                  </a:lnTo>
                  <a:lnTo>
                    <a:pt x="117" y="37"/>
                  </a:lnTo>
                  <a:lnTo>
                    <a:pt x="121" y="35"/>
                  </a:lnTo>
                  <a:lnTo>
                    <a:pt x="129" y="32"/>
                  </a:lnTo>
                  <a:lnTo>
                    <a:pt x="135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84" name="Freeform 238"/>
            <p:cNvSpPr>
              <a:spLocks/>
            </p:cNvSpPr>
            <p:nvPr/>
          </p:nvSpPr>
          <p:spPr bwMode="auto">
            <a:xfrm>
              <a:off x="1407" y="2808"/>
              <a:ext cx="51" cy="17"/>
            </a:xfrm>
            <a:custGeom>
              <a:avLst/>
              <a:gdLst>
                <a:gd name="T0" fmla="*/ 0 w 153"/>
                <a:gd name="T1" fmla="*/ 0 h 51"/>
                <a:gd name="T2" fmla="*/ 0 w 153"/>
                <a:gd name="T3" fmla="*/ 0 h 51"/>
                <a:gd name="T4" fmla="*/ 0 w 153"/>
                <a:gd name="T5" fmla="*/ 0 h 51"/>
                <a:gd name="T6" fmla="*/ 0 w 153"/>
                <a:gd name="T7" fmla="*/ 0 h 51"/>
                <a:gd name="T8" fmla="*/ 0 w 153"/>
                <a:gd name="T9" fmla="*/ 0 h 51"/>
                <a:gd name="T10" fmla="*/ 0 w 153"/>
                <a:gd name="T11" fmla="*/ 0 h 51"/>
                <a:gd name="T12" fmla="*/ 0 w 153"/>
                <a:gd name="T13" fmla="*/ 0 h 51"/>
                <a:gd name="T14" fmla="*/ 0 w 153"/>
                <a:gd name="T15" fmla="*/ 0 h 51"/>
                <a:gd name="T16" fmla="*/ 0 w 153"/>
                <a:gd name="T17" fmla="*/ 0 h 51"/>
                <a:gd name="T18" fmla="*/ 0 w 153"/>
                <a:gd name="T19" fmla="*/ 0 h 51"/>
                <a:gd name="T20" fmla="*/ 0 w 153"/>
                <a:gd name="T21" fmla="*/ 0 h 51"/>
                <a:gd name="T22" fmla="*/ 0 w 153"/>
                <a:gd name="T23" fmla="*/ 0 h 51"/>
                <a:gd name="T24" fmla="*/ 0 w 153"/>
                <a:gd name="T25" fmla="*/ 0 h 51"/>
                <a:gd name="T26" fmla="*/ 0 w 153"/>
                <a:gd name="T27" fmla="*/ 0 h 51"/>
                <a:gd name="T28" fmla="*/ 0 w 153"/>
                <a:gd name="T29" fmla="*/ 0 h 51"/>
                <a:gd name="T30" fmla="*/ 0 w 153"/>
                <a:gd name="T31" fmla="*/ 0 h 51"/>
                <a:gd name="T32" fmla="*/ 0 w 153"/>
                <a:gd name="T33" fmla="*/ 0 h 51"/>
                <a:gd name="T34" fmla="*/ 0 w 153"/>
                <a:gd name="T35" fmla="*/ 0 h 51"/>
                <a:gd name="T36" fmla="*/ 0 w 153"/>
                <a:gd name="T37" fmla="*/ 0 h 51"/>
                <a:gd name="T38" fmla="*/ 0 w 153"/>
                <a:gd name="T39" fmla="*/ 0 h 51"/>
                <a:gd name="T40" fmla="*/ 0 w 153"/>
                <a:gd name="T41" fmla="*/ 0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3"/>
                <a:gd name="T64" fmla="*/ 0 h 51"/>
                <a:gd name="T65" fmla="*/ 153 w 153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3" h="51">
                  <a:moveTo>
                    <a:pt x="0" y="0"/>
                  </a:moveTo>
                  <a:lnTo>
                    <a:pt x="20" y="19"/>
                  </a:lnTo>
                  <a:lnTo>
                    <a:pt x="28" y="25"/>
                  </a:lnTo>
                  <a:lnTo>
                    <a:pt x="35" y="30"/>
                  </a:lnTo>
                  <a:lnTo>
                    <a:pt x="47" y="37"/>
                  </a:lnTo>
                  <a:lnTo>
                    <a:pt x="58" y="42"/>
                  </a:lnTo>
                  <a:lnTo>
                    <a:pt x="65" y="44"/>
                  </a:lnTo>
                  <a:lnTo>
                    <a:pt x="71" y="46"/>
                  </a:lnTo>
                  <a:lnTo>
                    <a:pt x="83" y="48"/>
                  </a:lnTo>
                  <a:lnTo>
                    <a:pt x="95" y="50"/>
                  </a:lnTo>
                  <a:lnTo>
                    <a:pt x="107" y="51"/>
                  </a:lnTo>
                  <a:lnTo>
                    <a:pt x="114" y="51"/>
                  </a:lnTo>
                  <a:lnTo>
                    <a:pt x="121" y="51"/>
                  </a:lnTo>
                  <a:lnTo>
                    <a:pt x="130" y="50"/>
                  </a:lnTo>
                  <a:lnTo>
                    <a:pt x="138" y="49"/>
                  </a:lnTo>
                  <a:lnTo>
                    <a:pt x="143" y="48"/>
                  </a:lnTo>
                  <a:lnTo>
                    <a:pt x="146" y="46"/>
                  </a:lnTo>
                  <a:lnTo>
                    <a:pt x="148" y="44"/>
                  </a:lnTo>
                  <a:lnTo>
                    <a:pt x="151" y="42"/>
                  </a:lnTo>
                  <a:lnTo>
                    <a:pt x="152" y="39"/>
                  </a:lnTo>
                  <a:lnTo>
                    <a:pt x="153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85" name="Freeform 239"/>
            <p:cNvSpPr>
              <a:spLocks/>
            </p:cNvSpPr>
            <p:nvPr/>
          </p:nvSpPr>
          <p:spPr bwMode="auto">
            <a:xfrm>
              <a:off x="1412" y="2806"/>
              <a:ext cx="15" cy="9"/>
            </a:xfrm>
            <a:custGeom>
              <a:avLst/>
              <a:gdLst>
                <a:gd name="T0" fmla="*/ 0 w 47"/>
                <a:gd name="T1" fmla="*/ 0 h 26"/>
                <a:gd name="T2" fmla="*/ 0 w 47"/>
                <a:gd name="T3" fmla="*/ 0 h 26"/>
                <a:gd name="T4" fmla="*/ 0 w 47"/>
                <a:gd name="T5" fmla="*/ 0 h 26"/>
                <a:gd name="T6" fmla="*/ 0 w 47"/>
                <a:gd name="T7" fmla="*/ 0 h 26"/>
                <a:gd name="T8" fmla="*/ 0 w 47"/>
                <a:gd name="T9" fmla="*/ 0 h 26"/>
                <a:gd name="T10" fmla="*/ 0 w 47"/>
                <a:gd name="T11" fmla="*/ 0 h 26"/>
                <a:gd name="T12" fmla="*/ 0 w 47"/>
                <a:gd name="T13" fmla="*/ 0 h 26"/>
                <a:gd name="T14" fmla="*/ 0 w 47"/>
                <a:gd name="T15" fmla="*/ 0 h 26"/>
                <a:gd name="T16" fmla="*/ 0 w 47"/>
                <a:gd name="T17" fmla="*/ 0 h 26"/>
                <a:gd name="T18" fmla="*/ 0 w 47"/>
                <a:gd name="T19" fmla="*/ 0 h 26"/>
                <a:gd name="T20" fmla="*/ 0 w 47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26"/>
                <a:gd name="T35" fmla="*/ 47 w 47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26">
                  <a:moveTo>
                    <a:pt x="0" y="3"/>
                  </a:moveTo>
                  <a:lnTo>
                    <a:pt x="23" y="6"/>
                  </a:lnTo>
                  <a:lnTo>
                    <a:pt x="28" y="23"/>
                  </a:lnTo>
                  <a:lnTo>
                    <a:pt x="34" y="26"/>
                  </a:lnTo>
                  <a:lnTo>
                    <a:pt x="47" y="16"/>
                  </a:lnTo>
                  <a:lnTo>
                    <a:pt x="43" y="12"/>
                  </a:lnTo>
                  <a:lnTo>
                    <a:pt x="33" y="21"/>
                  </a:lnTo>
                  <a:lnTo>
                    <a:pt x="29" y="5"/>
                  </a:lnTo>
                  <a:lnTo>
                    <a:pt x="24" y="3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86" name="Freeform 240"/>
            <p:cNvSpPr>
              <a:spLocks/>
            </p:cNvSpPr>
            <p:nvPr/>
          </p:nvSpPr>
          <p:spPr bwMode="auto">
            <a:xfrm>
              <a:off x="1418" y="2807"/>
              <a:ext cx="3" cy="2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w 8"/>
                <a:gd name="T13" fmla="*/ 0 h 6"/>
                <a:gd name="T14" fmla="*/ 0 w 8"/>
                <a:gd name="T15" fmla="*/ 0 h 6"/>
                <a:gd name="T16" fmla="*/ 0 w 8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6"/>
                <a:gd name="T29" fmla="*/ 8 w 8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6">
                  <a:moveTo>
                    <a:pt x="8" y="3"/>
                  </a:moveTo>
                  <a:lnTo>
                    <a:pt x="7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7" y="5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87" name="Freeform 241"/>
            <p:cNvSpPr>
              <a:spLocks/>
            </p:cNvSpPr>
            <p:nvPr/>
          </p:nvSpPr>
          <p:spPr bwMode="auto">
            <a:xfrm>
              <a:off x="1421" y="2813"/>
              <a:ext cx="3" cy="2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w 8"/>
                <a:gd name="T13" fmla="*/ 0 h 6"/>
                <a:gd name="T14" fmla="*/ 0 w 8"/>
                <a:gd name="T15" fmla="*/ 0 h 6"/>
                <a:gd name="T16" fmla="*/ 0 w 8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6"/>
                <a:gd name="T29" fmla="*/ 8 w 8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6">
                  <a:moveTo>
                    <a:pt x="8" y="3"/>
                  </a:moveTo>
                  <a:lnTo>
                    <a:pt x="7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7" y="5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88" name="Freeform 242"/>
            <p:cNvSpPr>
              <a:spLocks/>
            </p:cNvSpPr>
            <p:nvPr/>
          </p:nvSpPr>
          <p:spPr bwMode="auto">
            <a:xfrm>
              <a:off x="1412" y="2805"/>
              <a:ext cx="2" cy="2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w 8"/>
                <a:gd name="T13" fmla="*/ 0 h 6"/>
                <a:gd name="T14" fmla="*/ 0 w 8"/>
                <a:gd name="T15" fmla="*/ 0 h 6"/>
                <a:gd name="T16" fmla="*/ 0 w 8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6"/>
                <a:gd name="T29" fmla="*/ 8 w 8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6">
                  <a:moveTo>
                    <a:pt x="8" y="3"/>
                  </a:moveTo>
                  <a:lnTo>
                    <a:pt x="7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7" y="5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89" name="Freeform 243"/>
            <p:cNvSpPr>
              <a:spLocks/>
            </p:cNvSpPr>
            <p:nvPr/>
          </p:nvSpPr>
          <p:spPr bwMode="auto">
            <a:xfrm>
              <a:off x="1414" y="2802"/>
              <a:ext cx="20" cy="6"/>
            </a:xfrm>
            <a:custGeom>
              <a:avLst/>
              <a:gdLst>
                <a:gd name="T0" fmla="*/ 0 w 60"/>
                <a:gd name="T1" fmla="*/ 0 h 18"/>
                <a:gd name="T2" fmla="*/ 0 w 60"/>
                <a:gd name="T3" fmla="*/ 0 h 18"/>
                <a:gd name="T4" fmla="*/ 0 w 60"/>
                <a:gd name="T5" fmla="*/ 0 h 18"/>
                <a:gd name="T6" fmla="*/ 0 w 60"/>
                <a:gd name="T7" fmla="*/ 0 h 18"/>
                <a:gd name="T8" fmla="*/ 0 w 60"/>
                <a:gd name="T9" fmla="*/ 0 h 18"/>
                <a:gd name="T10" fmla="*/ 0 w 60"/>
                <a:gd name="T11" fmla="*/ 0 h 18"/>
                <a:gd name="T12" fmla="*/ 0 w 60"/>
                <a:gd name="T13" fmla="*/ 0 h 18"/>
                <a:gd name="T14" fmla="*/ 0 w 60"/>
                <a:gd name="T15" fmla="*/ 0 h 18"/>
                <a:gd name="T16" fmla="*/ 0 w 60"/>
                <a:gd name="T17" fmla="*/ 0 h 18"/>
                <a:gd name="T18" fmla="*/ 0 w 60"/>
                <a:gd name="T19" fmla="*/ 0 h 18"/>
                <a:gd name="T20" fmla="*/ 0 w 60"/>
                <a:gd name="T21" fmla="*/ 0 h 18"/>
                <a:gd name="T22" fmla="*/ 0 w 60"/>
                <a:gd name="T23" fmla="*/ 0 h 18"/>
                <a:gd name="T24" fmla="*/ 0 w 60"/>
                <a:gd name="T25" fmla="*/ 0 h 18"/>
                <a:gd name="T26" fmla="*/ 0 w 60"/>
                <a:gd name="T27" fmla="*/ 0 h 18"/>
                <a:gd name="T28" fmla="*/ 0 w 60"/>
                <a:gd name="T29" fmla="*/ 0 h 18"/>
                <a:gd name="T30" fmla="*/ 0 w 60"/>
                <a:gd name="T31" fmla="*/ 0 h 18"/>
                <a:gd name="T32" fmla="*/ 0 w 60"/>
                <a:gd name="T33" fmla="*/ 0 h 18"/>
                <a:gd name="T34" fmla="*/ 0 w 60"/>
                <a:gd name="T35" fmla="*/ 0 h 18"/>
                <a:gd name="T36" fmla="*/ 0 w 60"/>
                <a:gd name="T37" fmla="*/ 0 h 18"/>
                <a:gd name="T38" fmla="*/ 0 w 60"/>
                <a:gd name="T39" fmla="*/ 0 h 18"/>
                <a:gd name="T40" fmla="*/ 0 w 60"/>
                <a:gd name="T41" fmla="*/ 0 h 18"/>
                <a:gd name="T42" fmla="*/ 0 w 60"/>
                <a:gd name="T43" fmla="*/ 0 h 18"/>
                <a:gd name="T44" fmla="*/ 0 w 60"/>
                <a:gd name="T45" fmla="*/ 0 h 18"/>
                <a:gd name="T46" fmla="*/ 0 w 60"/>
                <a:gd name="T47" fmla="*/ 0 h 18"/>
                <a:gd name="T48" fmla="*/ 0 w 60"/>
                <a:gd name="T49" fmla="*/ 0 h 18"/>
                <a:gd name="T50" fmla="*/ 0 w 60"/>
                <a:gd name="T51" fmla="*/ 0 h 18"/>
                <a:gd name="T52" fmla="*/ 0 w 60"/>
                <a:gd name="T53" fmla="*/ 0 h 18"/>
                <a:gd name="T54" fmla="*/ 0 w 60"/>
                <a:gd name="T55" fmla="*/ 0 h 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0"/>
                <a:gd name="T85" fmla="*/ 0 h 18"/>
                <a:gd name="T86" fmla="*/ 60 w 60"/>
                <a:gd name="T87" fmla="*/ 18 h 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0" h="18">
                  <a:moveTo>
                    <a:pt x="2" y="8"/>
                  </a:moveTo>
                  <a:lnTo>
                    <a:pt x="15" y="2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8" y="2"/>
                  </a:lnTo>
                  <a:lnTo>
                    <a:pt x="49" y="4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8"/>
                  </a:lnTo>
                  <a:lnTo>
                    <a:pt x="28" y="8"/>
                  </a:lnTo>
                  <a:lnTo>
                    <a:pt x="15" y="8"/>
                  </a:lnTo>
                  <a:lnTo>
                    <a:pt x="0" y="8"/>
                  </a:lnTo>
                  <a:lnTo>
                    <a:pt x="24" y="15"/>
                  </a:lnTo>
                  <a:lnTo>
                    <a:pt x="39" y="17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58" y="17"/>
                  </a:lnTo>
                  <a:lnTo>
                    <a:pt x="59" y="15"/>
                  </a:lnTo>
                  <a:lnTo>
                    <a:pt x="60" y="14"/>
                  </a:lnTo>
                  <a:lnTo>
                    <a:pt x="58" y="11"/>
                  </a:lnTo>
                  <a:lnTo>
                    <a:pt x="56" y="10"/>
                  </a:lnTo>
                  <a:lnTo>
                    <a:pt x="53" y="9"/>
                  </a:lnTo>
                  <a:lnTo>
                    <a:pt x="48" y="8"/>
                  </a:lnTo>
                  <a:lnTo>
                    <a:pt x="43" y="8"/>
                  </a:lnTo>
                </a:path>
              </a:pathLst>
            </a:custGeom>
            <a:noFill/>
            <a:ln w="0">
              <a:solidFill>
                <a:srgbClr val="A8A8A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90" name="Freeform 244"/>
            <p:cNvSpPr>
              <a:spLocks/>
            </p:cNvSpPr>
            <p:nvPr/>
          </p:nvSpPr>
          <p:spPr bwMode="auto">
            <a:xfrm>
              <a:off x="1446" y="2796"/>
              <a:ext cx="15" cy="7"/>
            </a:xfrm>
            <a:custGeom>
              <a:avLst/>
              <a:gdLst>
                <a:gd name="T0" fmla="*/ 0 w 46"/>
                <a:gd name="T1" fmla="*/ 0 h 22"/>
                <a:gd name="T2" fmla="*/ 0 w 46"/>
                <a:gd name="T3" fmla="*/ 0 h 22"/>
                <a:gd name="T4" fmla="*/ 0 w 46"/>
                <a:gd name="T5" fmla="*/ 0 h 22"/>
                <a:gd name="T6" fmla="*/ 0 w 46"/>
                <a:gd name="T7" fmla="*/ 0 h 22"/>
                <a:gd name="T8" fmla="*/ 0 w 46"/>
                <a:gd name="T9" fmla="*/ 0 h 22"/>
                <a:gd name="T10" fmla="*/ 0 w 46"/>
                <a:gd name="T11" fmla="*/ 0 h 22"/>
                <a:gd name="T12" fmla="*/ 0 w 46"/>
                <a:gd name="T13" fmla="*/ 0 h 22"/>
                <a:gd name="T14" fmla="*/ 0 w 46"/>
                <a:gd name="T15" fmla="*/ 0 h 22"/>
                <a:gd name="T16" fmla="*/ 0 w 46"/>
                <a:gd name="T17" fmla="*/ 0 h 22"/>
                <a:gd name="T18" fmla="*/ 0 w 46"/>
                <a:gd name="T19" fmla="*/ 0 h 22"/>
                <a:gd name="T20" fmla="*/ 0 w 46"/>
                <a:gd name="T21" fmla="*/ 0 h 22"/>
                <a:gd name="T22" fmla="*/ 0 w 46"/>
                <a:gd name="T23" fmla="*/ 0 h 22"/>
                <a:gd name="T24" fmla="*/ 0 w 46"/>
                <a:gd name="T25" fmla="*/ 0 h 22"/>
                <a:gd name="T26" fmla="*/ 0 w 46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22"/>
                <a:gd name="T44" fmla="*/ 46 w 4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22">
                  <a:moveTo>
                    <a:pt x="41" y="14"/>
                  </a:moveTo>
                  <a:lnTo>
                    <a:pt x="23" y="20"/>
                  </a:lnTo>
                  <a:lnTo>
                    <a:pt x="25" y="22"/>
                  </a:lnTo>
                  <a:lnTo>
                    <a:pt x="25" y="8"/>
                  </a:lnTo>
                  <a:lnTo>
                    <a:pt x="15" y="6"/>
                  </a:lnTo>
                  <a:lnTo>
                    <a:pt x="2" y="5"/>
                  </a:lnTo>
                  <a:lnTo>
                    <a:pt x="0" y="0"/>
                  </a:lnTo>
                  <a:lnTo>
                    <a:pt x="15" y="2"/>
                  </a:lnTo>
                  <a:lnTo>
                    <a:pt x="23" y="4"/>
                  </a:lnTo>
                  <a:lnTo>
                    <a:pt x="30" y="8"/>
                  </a:lnTo>
                  <a:lnTo>
                    <a:pt x="30" y="22"/>
                  </a:lnTo>
                  <a:lnTo>
                    <a:pt x="29" y="22"/>
                  </a:lnTo>
                  <a:lnTo>
                    <a:pt x="46" y="17"/>
                  </a:lnTo>
                  <a:lnTo>
                    <a:pt x="41" y="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1" name="Freeform 245"/>
            <p:cNvSpPr>
              <a:spLocks/>
            </p:cNvSpPr>
            <p:nvPr/>
          </p:nvSpPr>
          <p:spPr bwMode="auto">
            <a:xfrm>
              <a:off x="1445" y="2795"/>
              <a:ext cx="3" cy="2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w 8"/>
                <a:gd name="T13" fmla="*/ 0 h 6"/>
                <a:gd name="T14" fmla="*/ 0 w 8"/>
                <a:gd name="T15" fmla="*/ 0 h 6"/>
                <a:gd name="T16" fmla="*/ 0 w 8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6"/>
                <a:gd name="T29" fmla="*/ 8 w 8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6">
                  <a:moveTo>
                    <a:pt x="8" y="3"/>
                  </a:moveTo>
                  <a:lnTo>
                    <a:pt x="7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7" y="5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2" name="Freeform 246"/>
            <p:cNvSpPr>
              <a:spLocks/>
            </p:cNvSpPr>
            <p:nvPr/>
          </p:nvSpPr>
          <p:spPr bwMode="auto">
            <a:xfrm>
              <a:off x="1453" y="2797"/>
              <a:ext cx="3" cy="2"/>
            </a:xfrm>
            <a:custGeom>
              <a:avLst/>
              <a:gdLst>
                <a:gd name="T0" fmla="*/ 0 w 9"/>
                <a:gd name="T1" fmla="*/ 0 h 6"/>
                <a:gd name="T2" fmla="*/ 0 w 9"/>
                <a:gd name="T3" fmla="*/ 0 h 6"/>
                <a:gd name="T4" fmla="*/ 0 w 9"/>
                <a:gd name="T5" fmla="*/ 0 h 6"/>
                <a:gd name="T6" fmla="*/ 0 w 9"/>
                <a:gd name="T7" fmla="*/ 0 h 6"/>
                <a:gd name="T8" fmla="*/ 0 w 9"/>
                <a:gd name="T9" fmla="*/ 0 h 6"/>
                <a:gd name="T10" fmla="*/ 0 w 9"/>
                <a:gd name="T11" fmla="*/ 0 h 6"/>
                <a:gd name="T12" fmla="*/ 0 w 9"/>
                <a:gd name="T13" fmla="*/ 0 h 6"/>
                <a:gd name="T14" fmla="*/ 0 w 9"/>
                <a:gd name="T15" fmla="*/ 0 h 6"/>
                <a:gd name="T16" fmla="*/ 0 w 9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6"/>
                <a:gd name="T29" fmla="*/ 9 w 9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6">
                  <a:moveTo>
                    <a:pt x="9" y="3"/>
                  </a:moveTo>
                  <a:lnTo>
                    <a:pt x="7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7" y="5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3" name="Freeform 247"/>
            <p:cNvSpPr>
              <a:spLocks/>
            </p:cNvSpPr>
            <p:nvPr/>
          </p:nvSpPr>
          <p:spPr bwMode="auto">
            <a:xfrm>
              <a:off x="1454" y="2801"/>
              <a:ext cx="3" cy="2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w 8"/>
                <a:gd name="T13" fmla="*/ 0 h 6"/>
                <a:gd name="T14" fmla="*/ 0 w 8"/>
                <a:gd name="T15" fmla="*/ 0 h 6"/>
                <a:gd name="T16" fmla="*/ 0 w 8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6"/>
                <a:gd name="T29" fmla="*/ 8 w 8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6">
                  <a:moveTo>
                    <a:pt x="8" y="3"/>
                  </a:moveTo>
                  <a:lnTo>
                    <a:pt x="7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7" y="5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4" name="Freeform 248"/>
            <p:cNvSpPr>
              <a:spLocks/>
            </p:cNvSpPr>
            <p:nvPr/>
          </p:nvSpPr>
          <p:spPr bwMode="auto">
            <a:xfrm>
              <a:off x="1377" y="2689"/>
              <a:ext cx="87" cy="120"/>
            </a:xfrm>
            <a:custGeom>
              <a:avLst/>
              <a:gdLst>
                <a:gd name="T0" fmla="*/ 0 w 262"/>
                <a:gd name="T1" fmla="*/ 0 h 359"/>
                <a:gd name="T2" fmla="*/ 0 w 262"/>
                <a:gd name="T3" fmla="*/ 0 h 359"/>
                <a:gd name="T4" fmla="*/ 0 w 262"/>
                <a:gd name="T5" fmla="*/ 0 h 359"/>
                <a:gd name="T6" fmla="*/ 0 w 262"/>
                <a:gd name="T7" fmla="*/ 0 h 359"/>
                <a:gd name="T8" fmla="*/ 0 w 262"/>
                <a:gd name="T9" fmla="*/ 0 h 359"/>
                <a:gd name="T10" fmla="*/ 0 w 262"/>
                <a:gd name="T11" fmla="*/ 0 h 359"/>
                <a:gd name="T12" fmla="*/ 0 w 262"/>
                <a:gd name="T13" fmla="*/ 0 h 359"/>
                <a:gd name="T14" fmla="*/ 0 w 262"/>
                <a:gd name="T15" fmla="*/ 0 h 359"/>
                <a:gd name="T16" fmla="*/ 0 w 262"/>
                <a:gd name="T17" fmla="*/ 0 h 359"/>
                <a:gd name="T18" fmla="*/ 0 w 262"/>
                <a:gd name="T19" fmla="*/ 0 h 359"/>
                <a:gd name="T20" fmla="*/ 0 w 262"/>
                <a:gd name="T21" fmla="*/ 0 h 359"/>
                <a:gd name="T22" fmla="*/ 0 w 262"/>
                <a:gd name="T23" fmla="*/ 0 h 359"/>
                <a:gd name="T24" fmla="*/ 0 w 262"/>
                <a:gd name="T25" fmla="*/ 0 h 359"/>
                <a:gd name="T26" fmla="*/ 0 w 262"/>
                <a:gd name="T27" fmla="*/ 0 h 359"/>
                <a:gd name="T28" fmla="*/ 0 w 262"/>
                <a:gd name="T29" fmla="*/ 0 h 359"/>
                <a:gd name="T30" fmla="*/ 0 w 262"/>
                <a:gd name="T31" fmla="*/ 0 h 359"/>
                <a:gd name="T32" fmla="*/ 0 w 262"/>
                <a:gd name="T33" fmla="*/ 0 h 359"/>
                <a:gd name="T34" fmla="*/ 0 w 262"/>
                <a:gd name="T35" fmla="*/ 0 h 359"/>
                <a:gd name="T36" fmla="*/ 0 w 262"/>
                <a:gd name="T37" fmla="*/ 0 h 359"/>
                <a:gd name="T38" fmla="*/ 0 w 262"/>
                <a:gd name="T39" fmla="*/ 0 h 359"/>
                <a:gd name="T40" fmla="*/ 0 w 262"/>
                <a:gd name="T41" fmla="*/ 0 h 359"/>
                <a:gd name="T42" fmla="*/ 0 w 262"/>
                <a:gd name="T43" fmla="*/ 0 h 359"/>
                <a:gd name="T44" fmla="*/ 0 w 262"/>
                <a:gd name="T45" fmla="*/ 0 h 359"/>
                <a:gd name="T46" fmla="*/ 0 w 262"/>
                <a:gd name="T47" fmla="*/ 0 h 359"/>
                <a:gd name="T48" fmla="*/ 0 w 262"/>
                <a:gd name="T49" fmla="*/ 0 h 359"/>
                <a:gd name="T50" fmla="*/ 0 w 262"/>
                <a:gd name="T51" fmla="*/ 0 h 359"/>
                <a:gd name="T52" fmla="*/ 0 w 262"/>
                <a:gd name="T53" fmla="*/ 0 h 359"/>
                <a:gd name="T54" fmla="*/ 0 w 262"/>
                <a:gd name="T55" fmla="*/ 0 h 359"/>
                <a:gd name="T56" fmla="*/ 0 w 262"/>
                <a:gd name="T57" fmla="*/ 0 h 359"/>
                <a:gd name="T58" fmla="*/ 0 w 262"/>
                <a:gd name="T59" fmla="*/ 0 h 359"/>
                <a:gd name="T60" fmla="*/ 0 w 262"/>
                <a:gd name="T61" fmla="*/ 0 h 359"/>
                <a:gd name="T62" fmla="*/ 0 w 262"/>
                <a:gd name="T63" fmla="*/ 0 h 359"/>
                <a:gd name="T64" fmla="*/ 0 w 262"/>
                <a:gd name="T65" fmla="*/ 0 h 359"/>
                <a:gd name="T66" fmla="*/ 0 w 262"/>
                <a:gd name="T67" fmla="*/ 0 h 359"/>
                <a:gd name="T68" fmla="*/ 0 w 262"/>
                <a:gd name="T69" fmla="*/ 0 h 359"/>
                <a:gd name="T70" fmla="*/ 0 w 262"/>
                <a:gd name="T71" fmla="*/ 0 h 359"/>
                <a:gd name="T72" fmla="*/ 0 w 262"/>
                <a:gd name="T73" fmla="*/ 0 h 359"/>
                <a:gd name="T74" fmla="*/ 0 w 262"/>
                <a:gd name="T75" fmla="*/ 0 h 359"/>
                <a:gd name="T76" fmla="*/ 0 w 262"/>
                <a:gd name="T77" fmla="*/ 0 h 359"/>
                <a:gd name="T78" fmla="*/ 0 w 262"/>
                <a:gd name="T79" fmla="*/ 0 h 359"/>
                <a:gd name="T80" fmla="*/ 0 w 262"/>
                <a:gd name="T81" fmla="*/ 0 h 359"/>
                <a:gd name="T82" fmla="*/ 0 w 262"/>
                <a:gd name="T83" fmla="*/ 0 h 359"/>
                <a:gd name="T84" fmla="*/ 0 w 262"/>
                <a:gd name="T85" fmla="*/ 0 h 359"/>
                <a:gd name="T86" fmla="*/ 0 w 262"/>
                <a:gd name="T87" fmla="*/ 0 h 3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2"/>
                <a:gd name="T133" fmla="*/ 0 h 359"/>
                <a:gd name="T134" fmla="*/ 262 w 262"/>
                <a:gd name="T135" fmla="*/ 359 h 3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2" h="359">
                  <a:moveTo>
                    <a:pt x="261" y="1"/>
                  </a:moveTo>
                  <a:lnTo>
                    <a:pt x="257" y="13"/>
                  </a:lnTo>
                  <a:lnTo>
                    <a:pt x="191" y="216"/>
                  </a:lnTo>
                  <a:lnTo>
                    <a:pt x="188" y="238"/>
                  </a:lnTo>
                  <a:lnTo>
                    <a:pt x="187" y="256"/>
                  </a:lnTo>
                  <a:lnTo>
                    <a:pt x="188" y="269"/>
                  </a:lnTo>
                  <a:lnTo>
                    <a:pt x="190" y="280"/>
                  </a:lnTo>
                  <a:lnTo>
                    <a:pt x="192" y="286"/>
                  </a:lnTo>
                  <a:lnTo>
                    <a:pt x="202" y="302"/>
                  </a:lnTo>
                  <a:lnTo>
                    <a:pt x="206" y="307"/>
                  </a:lnTo>
                  <a:lnTo>
                    <a:pt x="211" y="311"/>
                  </a:lnTo>
                  <a:lnTo>
                    <a:pt x="212" y="311"/>
                  </a:lnTo>
                  <a:lnTo>
                    <a:pt x="210" y="315"/>
                  </a:lnTo>
                  <a:lnTo>
                    <a:pt x="206" y="319"/>
                  </a:lnTo>
                  <a:lnTo>
                    <a:pt x="200" y="325"/>
                  </a:lnTo>
                  <a:lnTo>
                    <a:pt x="194" y="329"/>
                  </a:lnTo>
                  <a:lnTo>
                    <a:pt x="189" y="331"/>
                  </a:lnTo>
                  <a:lnTo>
                    <a:pt x="183" y="332"/>
                  </a:lnTo>
                  <a:lnTo>
                    <a:pt x="178" y="333"/>
                  </a:lnTo>
                  <a:lnTo>
                    <a:pt x="169" y="333"/>
                  </a:lnTo>
                  <a:lnTo>
                    <a:pt x="159" y="332"/>
                  </a:lnTo>
                  <a:lnTo>
                    <a:pt x="149" y="330"/>
                  </a:lnTo>
                  <a:lnTo>
                    <a:pt x="142" y="328"/>
                  </a:lnTo>
                  <a:lnTo>
                    <a:pt x="134" y="325"/>
                  </a:lnTo>
                  <a:lnTo>
                    <a:pt x="106" y="309"/>
                  </a:lnTo>
                  <a:lnTo>
                    <a:pt x="103" y="308"/>
                  </a:lnTo>
                  <a:lnTo>
                    <a:pt x="104" y="308"/>
                  </a:lnTo>
                  <a:lnTo>
                    <a:pt x="106" y="299"/>
                  </a:lnTo>
                  <a:lnTo>
                    <a:pt x="121" y="265"/>
                  </a:lnTo>
                  <a:lnTo>
                    <a:pt x="124" y="255"/>
                  </a:lnTo>
                  <a:lnTo>
                    <a:pt x="123" y="228"/>
                  </a:lnTo>
                  <a:lnTo>
                    <a:pt x="115" y="184"/>
                  </a:lnTo>
                  <a:lnTo>
                    <a:pt x="113" y="148"/>
                  </a:lnTo>
                  <a:lnTo>
                    <a:pt x="113" y="150"/>
                  </a:lnTo>
                  <a:lnTo>
                    <a:pt x="109" y="162"/>
                  </a:lnTo>
                  <a:lnTo>
                    <a:pt x="100" y="197"/>
                  </a:lnTo>
                  <a:lnTo>
                    <a:pt x="88" y="246"/>
                  </a:lnTo>
                  <a:lnTo>
                    <a:pt x="85" y="280"/>
                  </a:lnTo>
                  <a:lnTo>
                    <a:pt x="87" y="293"/>
                  </a:lnTo>
                  <a:lnTo>
                    <a:pt x="89" y="303"/>
                  </a:lnTo>
                  <a:lnTo>
                    <a:pt x="115" y="342"/>
                  </a:lnTo>
                  <a:lnTo>
                    <a:pt x="110" y="349"/>
                  </a:lnTo>
                  <a:lnTo>
                    <a:pt x="106" y="352"/>
                  </a:lnTo>
                  <a:lnTo>
                    <a:pt x="101" y="355"/>
                  </a:lnTo>
                  <a:lnTo>
                    <a:pt x="96" y="357"/>
                  </a:lnTo>
                  <a:lnTo>
                    <a:pt x="91" y="358"/>
                  </a:lnTo>
                  <a:lnTo>
                    <a:pt x="83" y="359"/>
                  </a:lnTo>
                  <a:lnTo>
                    <a:pt x="75" y="359"/>
                  </a:lnTo>
                  <a:lnTo>
                    <a:pt x="65" y="359"/>
                  </a:lnTo>
                  <a:lnTo>
                    <a:pt x="56" y="359"/>
                  </a:lnTo>
                  <a:lnTo>
                    <a:pt x="49" y="358"/>
                  </a:lnTo>
                  <a:lnTo>
                    <a:pt x="42" y="357"/>
                  </a:lnTo>
                  <a:lnTo>
                    <a:pt x="39" y="355"/>
                  </a:lnTo>
                  <a:lnTo>
                    <a:pt x="34" y="353"/>
                  </a:lnTo>
                  <a:lnTo>
                    <a:pt x="31" y="351"/>
                  </a:lnTo>
                  <a:lnTo>
                    <a:pt x="28" y="348"/>
                  </a:lnTo>
                  <a:lnTo>
                    <a:pt x="26" y="345"/>
                  </a:lnTo>
                  <a:lnTo>
                    <a:pt x="24" y="342"/>
                  </a:lnTo>
                  <a:lnTo>
                    <a:pt x="22" y="339"/>
                  </a:lnTo>
                  <a:lnTo>
                    <a:pt x="21" y="336"/>
                  </a:lnTo>
                  <a:lnTo>
                    <a:pt x="19" y="335"/>
                  </a:lnTo>
                  <a:lnTo>
                    <a:pt x="21" y="335"/>
                  </a:lnTo>
                  <a:lnTo>
                    <a:pt x="24" y="328"/>
                  </a:lnTo>
                  <a:lnTo>
                    <a:pt x="28" y="307"/>
                  </a:lnTo>
                  <a:lnTo>
                    <a:pt x="26" y="291"/>
                  </a:lnTo>
                  <a:lnTo>
                    <a:pt x="25" y="271"/>
                  </a:lnTo>
                  <a:lnTo>
                    <a:pt x="13" y="206"/>
                  </a:lnTo>
                  <a:lnTo>
                    <a:pt x="4" y="169"/>
                  </a:lnTo>
                  <a:lnTo>
                    <a:pt x="0" y="144"/>
                  </a:lnTo>
                  <a:lnTo>
                    <a:pt x="0" y="134"/>
                  </a:lnTo>
                  <a:lnTo>
                    <a:pt x="0" y="124"/>
                  </a:lnTo>
                  <a:lnTo>
                    <a:pt x="2" y="105"/>
                  </a:lnTo>
                  <a:lnTo>
                    <a:pt x="4" y="94"/>
                  </a:lnTo>
                  <a:lnTo>
                    <a:pt x="9" y="80"/>
                  </a:lnTo>
                  <a:lnTo>
                    <a:pt x="13" y="69"/>
                  </a:lnTo>
                  <a:lnTo>
                    <a:pt x="32" y="39"/>
                  </a:lnTo>
                  <a:lnTo>
                    <a:pt x="38" y="29"/>
                  </a:lnTo>
                  <a:lnTo>
                    <a:pt x="38" y="24"/>
                  </a:lnTo>
                  <a:lnTo>
                    <a:pt x="38" y="15"/>
                  </a:lnTo>
                  <a:lnTo>
                    <a:pt x="57" y="16"/>
                  </a:lnTo>
                  <a:lnTo>
                    <a:pt x="125" y="17"/>
                  </a:lnTo>
                  <a:lnTo>
                    <a:pt x="150" y="16"/>
                  </a:lnTo>
                  <a:lnTo>
                    <a:pt x="180" y="14"/>
                  </a:lnTo>
                  <a:lnTo>
                    <a:pt x="194" y="13"/>
                  </a:lnTo>
                  <a:lnTo>
                    <a:pt x="224" y="9"/>
                  </a:lnTo>
                  <a:lnTo>
                    <a:pt x="252" y="2"/>
                  </a:lnTo>
                  <a:lnTo>
                    <a:pt x="262" y="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5" name="Freeform 249"/>
            <p:cNvSpPr>
              <a:spLocks/>
            </p:cNvSpPr>
            <p:nvPr/>
          </p:nvSpPr>
          <p:spPr bwMode="auto">
            <a:xfrm>
              <a:off x="1350" y="2502"/>
              <a:ext cx="186" cy="46"/>
            </a:xfrm>
            <a:custGeom>
              <a:avLst/>
              <a:gdLst>
                <a:gd name="T0" fmla="*/ 0 w 557"/>
                <a:gd name="T1" fmla="*/ 0 h 137"/>
                <a:gd name="T2" fmla="*/ 0 w 557"/>
                <a:gd name="T3" fmla="*/ 0 h 137"/>
                <a:gd name="T4" fmla="*/ 0 w 557"/>
                <a:gd name="T5" fmla="*/ 0 h 137"/>
                <a:gd name="T6" fmla="*/ 0 w 557"/>
                <a:gd name="T7" fmla="*/ 0 h 137"/>
                <a:gd name="T8" fmla="*/ 0 w 557"/>
                <a:gd name="T9" fmla="*/ 0 h 137"/>
                <a:gd name="T10" fmla="*/ 0 w 557"/>
                <a:gd name="T11" fmla="*/ 0 h 137"/>
                <a:gd name="T12" fmla="*/ 0 w 557"/>
                <a:gd name="T13" fmla="*/ 0 h 137"/>
                <a:gd name="T14" fmla="*/ 0 w 557"/>
                <a:gd name="T15" fmla="*/ 0 h 137"/>
                <a:gd name="T16" fmla="*/ 0 w 557"/>
                <a:gd name="T17" fmla="*/ 0 h 137"/>
                <a:gd name="T18" fmla="*/ 0 w 557"/>
                <a:gd name="T19" fmla="*/ 0 h 137"/>
                <a:gd name="T20" fmla="*/ 0 w 557"/>
                <a:gd name="T21" fmla="*/ 0 h 137"/>
                <a:gd name="T22" fmla="*/ 0 w 557"/>
                <a:gd name="T23" fmla="*/ 0 h 137"/>
                <a:gd name="T24" fmla="*/ 0 w 557"/>
                <a:gd name="T25" fmla="*/ 0 h 137"/>
                <a:gd name="T26" fmla="*/ 0 w 557"/>
                <a:gd name="T27" fmla="*/ 0 h 137"/>
                <a:gd name="T28" fmla="*/ 0 w 557"/>
                <a:gd name="T29" fmla="*/ 0 h 137"/>
                <a:gd name="T30" fmla="*/ 0 w 557"/>
                <a:gd name="T31" fmla="*/ 0 h 137"/>
                <a:gd name="T32" fmla="*/ 0 w 557"/>
                <a:gd name="T33" fmla="*/ 0 h 137"/>
                <a:gd name="T34" fmla="*/ 0 w 557"/>
                <a:gd name="T35" fmla="*/ 0 h 137"/>
                <a:gd name="T36" fmla="*/ 0 w 557"/>
                <a:gd name="T37" fmla="*/ 0 h 137"/>
                <a:gd name="T38" fmla="*/ 0 w 557"/>
                <a:gd name="T39" fmla="*/ 0 h 137"/>
                <a:gd name="T40" fmla="*/ 0 w 557"/>
                <a:gd name="T41" fmla="*/ 0 h 137"/>
                <a:gd name="T42" fmla="*/ 0 w 557"/>
                <a:gd name="T43" fmla="*/ 0 h 137"/>
                <a:gd name="T44" fmla="*/ 0 w 557"/>
                <a:gd name="T45" fmla="*/ 0 h 137"/>
                <a:gd name="T46" fmla="*/ 0 w 557"/>
                <a:gd name="T47" fmla="*/ 0 h 137"/>
                <a:gd name="T48" fmla="*/ 0 w 557"/>
                <a:gd name="T49" fmla="*/ 0 h 137"/>
                <a:gd name="T50" fmla="*/ 0 w 557"/>
                <a:gd name="T51" fmla="*/ 0 h 137"/>
                <a:gd name="T52" fmla="*/ 0 w 557"/>
                <a:gd name="T53" fmla="*/ 0 h 137"/>
                <a:gd name="T54" fmla="*/ 0 w 557"/>
                <a:gd name="T55" fmla="*/ 0 h 137"/>
                <a:gd name="T56" fmla="*/ 0 w 557"/>
                <a:gd name="T57" fmla="*/ 0 h 137"/>
                <a:gd name="T58" fmla="*/ 0 w 557"/>
                <a:gd name="T59" fmla="*/ 0 h 137"/>
                <a:gd name="T60" fmla="*/ 0 w 557"/>
                <a:gd name="T61" fmla="*/ 0 h 137"/>
                <a:gd name="T62" fmla="*/ 0 w 557"/>
                <a:gd name="T63" fmla="*/ 0 h 137"/>
                <a:gd name="T64" fmla="*/ 0 w 557"/>
                <a:gd name="T65" fmla="*/ 0 h 137"/>
                <a:gd name="T66" fmla="*/ 0 w 557"/>
                <a:gd name="T67" fmla="*/ 0 h 137"/>
                <a:gd name="T68" fmla="*/ 0 w 557"/>
                <a:gd name="T69" fmla="*/ 0 h 137"/>
                <a:gd name="T70" fmla="*/ 0 w 557"/>
                <a:gd name="T71" fmla="*/ 0 h 137"/>
                <a:gd name="T72" fmla="*/ 0 w 557"/>
                <a:gd name="T73" fmla="*/ 0 h 137"/>
                <a:gd name="T74" fmla="*/ 0 w 557"/>
                <a:gd name="T75" fmla="*/ 0 h 1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57"/>
                <a:gd name="T115" fmla="*/ 0 h 137"/>
                <a:gd name="T116" fmla="*/ 557 w 557"/>
                <a:gd name="T117" fmla="*/ 137 h 1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57" h="137">
                  <a:moveTo>
                    <a:pt x="90" y="16"/>
                  </a:moveTo>
                  <a:lnTo>
                    <a:pt x="100" y="35"/>
                  </a:lnTo>
                  <a:lnTo>
                    <a:pt x="104" y="45"/>
                  </a:lnTo>
                  <a:lnTo>
                    <a:pt x="110" y="67"/>
                  </a:lnTo>
                  <a:lnTo>
                    <a:pt x="113" y="72"/>
                  </a:lnTo>
                  <a:lnTo>
                    <a:pt x="114" y="74"/>
                  </a:lnTo>
                  <a:lnTo>
                    <a:pt x="116" y="74"/>
                  </a:lnTo>
                  <a:lnTo>
                    <a:pt x="140" y="71"/>
                  </a:lnTo>
                  <a:lnTo>
                    <a:pt x="161" y="69"/>
                  </a:lnTo>
                  <a:lnTo>
                    <a:pt x="186" y="67"/>
                  </a:lnTo>
                  <a:lnTo>
                    <a:pt x="213" y="66"/>
                  </a:lnTo>
                  <a:lnTo>
                    <a:pt x="238" y="66"/>
                  </a:lnTo>
                  <a:lnTo>
                    <a:pt x="269" y="65"/>
                  </a:lnTo>
                  <a:lnTo>
                    <a:pt x="301" y="63"/>
                  </a:lnTo>
                  <a:lnTo>
                    <a:pt x="350" y="58"/>
                  </a:lnTo>
                  <a:lnTo>
                    <a:pt x="370" y="54"/>
                  </a:lnTo>
                  <a:lnTo>
                    <a:pt x="376" y="53"/>
                  </a:lnTo>
                  <a:lnTo>
                    <a:pt x="381" y="50"/>
                  </a:lnTo>
                  <a:lnTo>
                    <a:pt x="387" y="45"/>
                  </a:lnTo>
                  <a:lnTo>
                    <a:pt x="425" y="12"/>
                  </a:lnTo>
                  <a:lnTo>
                    <a:pt x="429" y="9"/>
                  </a:lnTo>
                  <a:lnTo>
                    <a:pt x="434" y="7"/>
                  </a:lnTo>
                  <a:lnTo>
                    <a:pt x="438" y="5"/>
                  </a:lnTo>
                  <a:lnTo>
                    <a:pt x="448" y="4"/>
                  </a:lnTo>
                  <a:lnTo>
                    <a:pt x="496" y="0"/>
                  </a:lnTo>
                  <a:lnTo>
                    <a:pt x="499" y="0"/>
                  </a:lnTo>
                  <a:lnTo>
                    <a:pt x="506" y="0"/>
                  </a:lnTo>
                  <a:lnTo>
                    <a:pt x="511" y="2"/>
                  </a:lnTo>
                  <a:lnTo>
                    <a:pt x="516" y="4"/>
                  </a:lnTo>
                  <a:lnTo>
                    <a:pt x="548" y="25"/>
                  </a:lnTo>
                  <a:lnTo>
                    <a:pt x="553" y="29"/>
                  </a:lnTo>
                  <a:lnTo>
                    <a:pt x="555" y="31"/>
                  </a:lnTo>
                  <a:lnTo>
                    <a:pt x="557" y="34"/>
                  </a:lnTo>
                  <a:lnTo>
                    <a:pt x="557" y="36"/>
                  </a:lnTo>
                  <a:lnTo>
                    <a:pt x="555" y="38"/>
                  </a:lnTo>
                  <a:lnTo>
                    <a:pt x="553" y="39"/>
                  </a:lnTo>
                  <a:lnTo>
                    <a:pt x="549" y="39"/>
                  </a:lnTo>
                  <a:lnTo>
                    <a:pt x="545" y="39"/>
                  </a:lnTo>
                  <a:lnTo>
                    <a:pt x="534" y="35"/>
                  </a:lnTo>
                  <a:lnTo>
                    <a:pt x="534" y="37"/>
                  </a:lnTo>
                  <a:lnTo>
                    <a:pt x="537" y="39"/>
                  </a:lnTo>
                  <a:lnTo>
                    <a:pt x="537" y="43"/>
                  </a:lnTo>
                  <a:lnTo>
                    <a:pt x="534" y="48"/>
                  </a:lnTo>
                  <a:lnTo>
                    <a:pt x="531" y="51"/>
                  </a:lnTo>
                  <a:lnTo>
                    <a:pt x="522" y="58"/>
                  </a:lnTo>
                  <a:lnTo>
                    <a:pt x="511" y="64"/>
                  </a:lnTo>
                  <a:lnTo>
                    <a:pt x="504" y="68"/>
                  </a:lnTo>
                  <a:lnTo>
                    <a:pt x="502" y="69"/>
                  </a:lnTo>
                  <a:lnTo>
                    <a:pt x="495" y="71"/>
                  </a:lnTo>
                  <a:lnTo>
                    <a:pt x="488" y="71"/>
                  </a:lnTo>
                  <a:lnTo>
                    <a:pt x="480" y="71"/>
                  </a:lnTo>
                  <a:lnTo>
                    <a:pt x="417" y="89"/>
                  </a:lnTo>
                  <a:lnTo>
                    <a:pt x="402" y="91"/>
                  </a:lnTo>
                  <a:lnTo>
                    <a:pt x="388" y="92"/>
                  </a:lnTo>
                  <a:lnTo>
                    <a:pt x="364" y="95"/>
                  </a:lnTo>
                  <a:lnTo>
                    <a:pt x="345" y="98"/>
                  </a:lnTo>
                  <a:lnTo>
                    <a:pt x="282" y="110"/>
                  </a:lnTo>
                  <a:lnTo>
                    <a:pt x="146" y="133"/>
                  </a:lnTo>
                  <a:lnTo>
                    <a:pt x="117" y="136"/>
                  </a:lnTo>
                  <a:lnTo>
                    <a:pt x="97" y="137"/>
                  </a:lnTo>
                  <a:lnTo>
                    <a:pt x="88" y="136"/>
                  </a:lnTo>
                  <a:lnTo>
                    <a:pt x="81" y="134"/>
                  </a:lnTo>
                  <a:lnTo>
                    <a:pt x="73" y="131"/>
                  </a:lnTo>
                  <a:lnTo>
                    <a:pt x="68" y="128"/>
                  </a:lnTo>
                  <a:lnTo>
                    <a:pt x="63" y="125"/>
                  </a:lnTo>
                  <a:lnTo>
                    <a:pt x="55" y="119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3" y="46"/>
                  </a:lnTo>
                  <a:lnTo>
                    <a:pt x="13" y="40"/>
                  </a:lnTo>
                  <a:lnTo>
                    <a:pt x="38" y="28"/>
                  </a:lnTo>
                  <a:lnTo>
                    <a:pt x="65" y="21"/>
                  </a:lnTo>
                  <a:lnTo>
                    <a:pt x="82" y="17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0" y="1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6" name="Freeform 250"/>
            <p:cNvSpPr>
              <a:spLocks/>
            </p:cNvSpPr>
            <p:nvPr/>
          </p:nvSpPr>
          <p:spPr bwMode="auto">
            <a:xfrm>
              <a:off x="1468" y="2498"/>
              <a:ext cx="106" cy="55"/>
            </a:xfrm>
            <a:custGeom>
              <a:avLst/>
              <a:gdLst>
                <a:gd name="T0" fmla="*/ 0 w 317"/>
                <a:gd name="T1" fmla="*/ 0 h 166"/>
                <a:gd name="T2" fmla="*/ 0 w 317"/>
                <a:gd name="T3" fmla="*/ 0 h 166"/>
                <a:gd name="T4" fmla="*/ 0 w 317"/>
                <a:gd name="T5" fmla="*/ 0 h 166"/>
                <a:gd name="T6" fmla="*/ 0 w 317"/>
                <a:gd name="T7" fmla="*/ 0 h 166"/>
                <a:gd name="T8" fmla="*/ 0 w 317"/>
                <a:gd name="T9" fmla="*/ 0 h 166"/>
                <a:gd name="T10" fmla="*/ 0 w 317"/>
                <a:gd name="T11" fmla="*/ 0 h 166"/>
                <a:gd name="T12" fmla="*/ 0 w 317"/>
                <a:gd name="T13" fmla="*/ 0 h 166"/>
                <a:gd name="T14" fmla="*/ 0 w 317"/>
                <a:gd name="T15" fmla="*/ 0 h 166"/>
                <a:gd name="T16" fmla="*/ 0 w 317"/>
                <a:gd name="T17" fmla="*/ 0 h 166"/>
                <a:gd name="T18" fmla="*/ 0 w 317"/>
                <a:gd name="T19" fmla="*/ 0 h 166"/>
                <a:gd name="T20" fmla="*/ 0 w 317"/>
                <a:gd name="T21" fmla="*/ 0 h 166"/>
                <a:gd name="T22" fmla="*/ 0 w 317"/>
                <a:gd name="T23" fmla="*/ 0 h 166"/>
                <a:gd name="T24" fmla="*/ 0 w 317"/>
                <a:gd name="T25" fmla="*/ 0 h 166"/>
                <a:gd name="T26" fmla="*/ 0 w 317"/>
                <a:gd name="T27" fmla="*/ 0 h 166"/>
                <a:gd name="T28" fmla="*/ 0 w 317"/>
                <a:gd name="T29" fmla="*/ 0 h 166"/>
                <a:gd name="T30" fmla="*/ 0 w 317"/>
                <a:gd name="T31" fmla="*/ 0 h 166"/>
                <a:gd name="T32" fmla="*/ 0 w 317"/>
                <a:gd name="T33" fmla="*/ 0 h 166"/>
                <a:gd name="T34" fmla="*/ 0 w 317"/>
                <a:gd name="T35" fmla="*/ 0 h 166"/>
                <a:gd name="T36" fmla="*/ 0 w 317"/>
                <a:gd name="T37" fmla="*/ 0 h 166"/>
                <a:gd name="T38" fmla="*/ 0 w 317"/>
                <a:gd name="T39" fmla="*/ 0 h 166"/>
                <a:gd name="T40" fmla="*/ 0 w 317"/>
                <a:gd name="T41" fmla="*/ 0 h 166"/>
                <a:gd name="T42" fmla="*/ 0 w 317"/>
                <a:gd name="T43" fmla="*/ 0 h 166"/>
                <a:gd name="T44" fmla="*/ 0 w 317"/>
                <a:gd name="T45" fmla="*/ 0 h 166"/>
                <a:gd name="T46" fmla="*/ 0 w 317"/>
                <a:gd name="T47" fmla="*/ 0 h 166"/>
                <a:gd name="T48" fmla="*/ 0 w 317"/>
                <a:gd name="T49" fmla="*/ 0 h 166"/>
                <a:gd name="T50" fmla="*/ 0 w 317"/>
                <a:gd name="T51" fmla="*/ 0 h 166"/>
                <a:gd name="T52" fmla="*/ 0 w 317"/>
                <a:gd name="T53" fmla="*/ 0 h 166"/>
                <a:gd name="T54" fmla="*/ 0 w 317"/>
                <a:gd name="T55" fmla="*/ 0 h 166"/>
                <a:gd name="T56" fmla="*/ 0 w 317"/>
                <a:gd name="T57" fmla="*/ 0 h 166"/>
                <a:gd name="T58" fmla="*/ 0 w 317"/>
                <a:gd name="T59" fmla="*/ 0 h 166"/>
                <a:gd name="T60" fmla="*/ 0 w 317"/>
                <a:gd name="T61" fmla="*/ 0 h 166"/>
                <a:gd name="T62" fmla="*/ 0 w 317"/>
                <a:gd name="T63" fmla="*/ 0 h 166"/>
                <a:gd name="T64" fmla="*/ 0 w 317"/>
                <a:gd name="T65" fmla="*/ 0 h 166"/>
                <a:gd name="T66" fmla="*/ 0 w 317"/>
                <a:gd name="T67" fmla="*/ 0 h 166"/>
                <a:gd name="T68" fmla="*/ 0 w 317"/>
                <a:gd name="T69" fmla="*/ 0 h 166"/>
                <a:gd name="T70" fmla="*/ 0 w 317"/>
                <a:gd name="T71" fmla="*/ 0 h 166"/>
                <a:gd name="T72" fmla="*/ 0 w 317"/>
                <a:gd name="T73" fmla="*/ 0 h 166"/>
                <a:gd name="T74" fmla="*/ 0 w 317"/>
                <a:gd name="T75" fmla="*/ 0 h 166"/>
                <a:gd name="T76" fmla="*/ 0 w 317"/>
                <a:gd name="T77" fmla="*/ 0 h 166"/>
                <a:gd name="T78" fmla="*/ 0 w 317"/>
                <a:gd name="T79" fmla="*/ 0 h 166"/>
                <a:gd name="T80" fmla="*/ 0 w 317"/>
                <a:gd name="T81" fmla="*/ 0 h 166"/>
                <a:gd name="T82" fmla="*/ 0 w 317"/>
                <a:gd name="T83" fmla="*/ 0 h 166"/>
                <a:gd name="T84" fmla="*/ 0 w 317"/>
                <a:gd name="T85" fmla="*/ 0 h 166"/>
                <a:gd name="T86" fmla="*/ 0 w 317"/>
                <a:gd name="T87" fmla="*/ 0 h 166"/>
                <a:gd name="T88" fmla="*/ 0 w 317"/>
                <a:gd name="T89" fmla="*/ 0 h 166"/>
                <a:gd name="T90" fmla="*/ 0 w 317"/>
                <a:gd name="T91" fmla="*/ 0 h 166"/>
                <a:gd name="T92" fmla="*/ 0 w 317"/>
                <a:gd name="T93" fmla="*/ 0 h 166"/>
                <a:gd name="T94" fmla="*/ 0 w 317"/>
                <a:gd name="T95" fmla="*/ 0 h 166"/>
                <a:gd name="T96" fmla="*/ 0 w 317"/>
                <a:gd name="T97" fmla="*/ 0 h 166"/>
                <a:gd name="T98" fmla="*/ 0 w 317"/>
                <a:gd name="T99" fmla="*/ 0 h 166"/>
                <a:gd name="T100" fmla="*/ 0 w 317"/>
                <a:gd name="T101" fmla="*/ 0 h 166"/>
                <a:gd name="T102" fmla="*/ 0 w 317"/>
                <a:gd name="T103" fmla="*/ 0 h 166"/>
                <a:gd name="T104" fmla="*/ 0 w 317"/>
                <a:gd name="T105" fmla="*/ 0 h 166"/>
                <a:gd name="T106" fmla="*/ 0 w 317"/>
                <a:gd name="T107" fmla="*/ 0 h 166"/>
                <a:gd name="T108" fmla="*/ 0 w 317"/>
                <a:gd name="T109" fmla="*/ 0 h 166"/>
                <a:gd name="T110" fmla="*/ 0 w 317"/>
                <a:gd name="T111" fmla="*/ 0 h 166"/>
                <a:gd name="T112" fmla="*/ 0 w 317"/>
                <a:gd name="T113" fmla="*/ 0 h 166"/>
                <a:gd name="T114" fmla="*/ 0 w 317"/>
                <a:gd name="T115" fmla="*/ 0 h 166"/>
                <a:gd name="T116" fmla="*/ 0 w 317"/>
                <a:gd name="T117" fmla="*/ 0 h 166"/>
                <a:gd name="T118" fmla="*/ 0 w 317"/>
                <a:gd name="T119" fmla="*/ 0 h 166"/>
                <a:gd name="T120" fmla="*/ 0 w 317"/>
                <a:gd name="T121" fmla="*/ 0 h 1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7"/>
                <a:gd name="T184" fmla="*/ 0 h 166"/>
                <a:gd name="T185" fmla="*/ 317 w 317"/>
                <a:gd name="T186" fmla="*/ 166 h 1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7" h="166">
                  <a:moveTo>
                    <a:pt x="0" y="164"/>
                  </a:moveTo>
                  <a:lnTo>
                    <a:pt x="12" y="166"/>
                  </a:lnTo>
                  <a:lnTo>
                    <a:pt x="23" y="165"/>
                  </a:lnTo>
                  <a:lnTo>
                    <a:pt x="34" y="163"/>
                  </a:lnTo>
                  <a:lnTo>
                    <a:pt x="122" y="137"/>
                  </a:lnTo>
                  <a:lnTo>
                    <a:pt x="155" y="128"/>
                  </a:lnTo>
                  <a:lnTo>
                    <a:pt x="189" y="119"/>
                  </a:lnTo>
                  <a:lnTo>
                    <a:pt x="197" y="115"/>
                  </a:lnTo>
                  <a:lnTo>
                    <a:pt x="204" y="113"/>
                  </a:lnTo>
                  <a:lnTo>
                    <a:pt x="216" y="111"/>
                  </a:lnTo>
                  <a:lnTo>
                    <a:pt x="223" y="110"/>
                  </a:lnTo>
                  <a:lnTo>
                    <a:pt x="233" y="108"/>
                  </a:lnTo>
                  <a:lnTo>
                    <a:pt x="240" y="106"/>
                  </a:lnTo>
                  <a:lnTo>
                    <a:pt x="247" y="104"/>
                  </a:lnTo>
                  <a:lnTo>
                    <a:pt x="254" y="101"/>
                  </a:lnTo>
                  <a:lnTo>
                    <a:pt x="275" y="93"/>
                  </a:lnTo>
                  <a:lnTo>
                    <a:pt x="281" y="90"/>
                  </a:lnTo>
                  <a:lnTo>
                    <a:pt x="287" y="89"/>
                  </a:lnTo>
                  <a:lnTo>
                    <a:pt x="291" y="87"/>
                  </a:lnTo>
                  <a:lnTo>
                    <a:pt x="294" y="85"/>
                  </a:lnTo>
                  <a:lnTo>
                    <a:pt x="298" y="77"/>
                  </a:lnTo>
                  <a:lnTo>
                    <a:pt x="315" y="52"/>
                  </a:lnTo>
                  <a:lnTo>
                    <a:pt x="317" y="49"/>
                  </a:lnTo>
                  <a:lnTo>
                    <a:pt x="317" y="45"/>
                  </a:lnTo>
                  <a:lnTo>
                    <a:pt x="316" y="40"/>
                  </a:lnTo>
                  <a:lnTo>
                    <a:pt x="307" y="10"/>
                  </a:lnTo>
                  <a:lnTo>
                    <a:pt x="306" y="7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0"/>
                  </a:lnTo>
                  <a:lnTo>
                    <a:pt x="295" y="2"/>
                  </a:lnTo>
                  <a:lnTo>
                    <a:pt x="294" y="3"/>
                  </a:lnTo>
                  <a:lnTo>
                    <a:pt x="293" y="7"/>
                  </a:lnTo>
                  <a:lnTo>
                    <a:pt x="291" y="5"/>
                  </a:lnTo>
                  <a:lnTo>
                    <a:pt x="288" y="4"/>
                  </a:lnTo>
                  <a:lnTo>
                    <a:pt x="287" y="4"/>
                  </a:lnTo>
                  <a:lnTo>
                    <a:pt x="284" y="4"/>
                  </a:lnTo>
                  <a:lnTo>
                    <a:pt x="282" y="6"/>
                  </a:lnTo>
                  <a:lnTo>
                    <a:pt x="281" y="7"/>
                  </a:lnTo>
                  <a:lnTo>
                    <a:pt x="283" y="16"/>
                  </a:lnTo>
                  <a:lnTo>
                    <a:pt x="279" y="16"/>
                  </a:lnTo>
                  <a:lnTo>
                    <a:pt x="278" y="18"/>
                  </a:lnTo>
                  <a:lnTo>
                    <a:pt x="277" y="19"/>
                  </a:lnTo>
                  <a:lnTo>
                    <a:pt x="277" y="21"/>
                  </a:lnTo>
                  <a:lnTo>
                    <a:pt x="278" y="23"/>
                  </a:lnTo>
                  <a:lnTo>
                    <a:pt x="280" y="27"/>
                  </a:lnTo>
                  <a:lnTo>
                    <a:pt x="283" y="30"/>
                  </a:lnTo>
                  <a:lnTo>
                    <a:pt x="288" y="35"/>
                  </a:lnTo>
                  <a:lnTo>
                    <a:pt x="299" y="44"/>
                  </a:lnTo>
                  <a:lnTo>
                    <a:pt x="283" y="30"/>
                  </a:lnTo>
                  <a:lnTo>
                    <a:pt x="281" y="30"/>
                  </a:lnTo>
                  <a:lnTo>
                    <a:pt x="279" y="29"/>
                  </a:lnTo>
                  <a:lnTo>
                    <a:pt x="276" y="31"/>
                  </a:lnTo>
                  <a:lnTo>
                    <a:pt x="274" y="32"/>
                  </a:lnTo>
                  <a:lnTo>
                    <a:pt x="274" y="35"/>
                  </a:lnTo>
                  <a:lnTo>
                    <a:pt x="275" y="38"/>
                  </a:lnTo>
                  <a:lnTo>
                    <a:pt x="276" y="40"/>
                  </a:lnTo>
                  <a:lnTo>
                    <a:pt x="278" y="42"/>
                  </a:lnTo>
                  <a:lnTo>
                    <a:pt x="291" y="53"/>
                  </a:lnTo>
                  <a:lnTo>
                    <a:pt x="290" y="60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7" name="Freeform 251"/>
            <p:cNvSpPr>
              <a:spLocks/>
            </p:cNvSpPr>
            <p:nvPr/>
          </p:nvSpPr>
          <p:spPr bwMode="auto">
            <a:xfrm>
              <a:off x="1524" y="2532"/>
              <a:ext cx="10" cy="8"/>
            </a:xfrm>
            <a:custGeom>
              <a:avLst/>
              <a:gdLst>
                <a:gd name="T0" fmla="*/ 0 w 28"/>
                <a:gd name="T1" fmla="*/ 0 h 24"/>
                <a:gd name="T2" fmla="*/ 0 w 28"/>
                <a:gd name="T3" fmla="*/ 0 h 24"/>
                <a:gd name="T4" fmla="*/ 0 w 28"/>
                <a:gd name="T5" fmla="*/ 0 h 24"/>
                <a:gd name="T6" fmla="*/ 0 w 28"/>
                <a:gd name="T7" fmla="*/ 0 h 24"/>
                <a:gd name="T8" fmla="*/ 0 w 28"/>
                <a:gd name="T9" fmla="*/ 0 h 24"/>
                <a:gd name="T10" fmla="*/ 0 w 28"/>
                <a:gd name="T11" fmla="*/ 0 h 24"/>
                <a:gd name="T12" fmla="*/ 0 w 28"/>
                <a:gd name="T13" fmla="*/ 0 h 24"/>
                <a:gd name="T14" fmla="*/ 0 w 28"/>
                <a:gd name="T15" fmla="*/ 0 h 24"/>
                <a:gd name="T16" fmla="*/ 0 w 28"/>
                <a:gd name="T17" fmla="*/ 0 h 24"/>
                <a:gd name="T18" fmla="*/ 0 w 28"/>
                <a:gd name="T19" fmla="*/ 0 h 24"/>
                <a:gd name="T20" fmla="*/ 0 w 28"/>
                <a:gd name="T21" fmla="*/ 0 h 24"/>
                <a:gd name="T22" fmla="*/ 0 w 28"/>
                <a:gd name="T23" fmla="*/ 0 h 24"/>
                <a:gd name="T24" fmla="*/ 0 w 28"/>
                <a:gd name="T25" fmla="*/ 0 h 24"/>
                <a:gd name="T26" fmla="*/ 0 w 28"/>
                <a:gd name="T27" fmla="*/ 0 h 24"/>
                <a:gd name="T28" fmla="*/ 0 w 28"/>
                <a:gd name="T29" fmla="*/ 0 h 24"/>
                <a:gd name="T30" fmla="*/ 0 w 28"/>
                <a:gd name="T31" fmla="*/ 0 h 24"/>
                <a:gd name="T32" fmla="*/ 0 w 28"/>
                <a:gd name="T33" fmla="*/ 0 h 24"/>
                <a:gd name="T34" fmla="*/ 0 w 28"/>
                <a:gd name="T35" fmla="*/ 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24"/>
                <a:gd name="T56" fmla="*/ 28 w 28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24">
                  <a:moveTo>
                    <a:pt x="28" y="14"/>
                  </a:moveTo>
                  <a:lnTo>
                    <a:pt x="26" y="18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9" y="24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7" y="22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1" y="11"/>
                  </a:lnTo>
                  <a:lnTo>
                    <a:pt x="0" y="6"/>
                  </a:lnTo>
                  <a:lnTo>
                    <a:pt x="19" y="0"/>
                  </a:lnTo>
                  <a:lnTo>
                    <a:pt x="19" y="5"/>
                  </a:lnTo>
                  <a:lnTo>
                    <a:pt x="20" y="9"/>
                  </a:lnTo>
                  <a:lnTo>
                    <a:pt x="21" y="12"/>
                  </a:lnTo>
                  <a:lnTo>
                    <a:pt x="24" y="16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8" name="Freeform 252"/>
            <p:cNvSpPr>
              <a:spLocks/>
            </p:cNvSpPr>
            <p:nvPr/>
          </p:nvSpPr>
          <p:spPr bwMode="auto">
            <a:xfrm>
              <a:off x="1467" y="2515"/>
              <a:ext cx="99" cy="38"/>
            </a:xfrm>
            <a:custGeom>
              <a:avLst/>
              <a:gdLst>
                <a:gd name="T0" fmla="*/ 0 w 296"/>
                <a:gd name="T1" fmla="*/ 0 h 115"/>
                <a:gd name="T2" fmla="*/ 0 w 296"/>
                <a:gd name="T3" fmla="*/ 0 h 115"/>
                <a:gd name="T4" fmla="*/ 0 w 296"/>
                <a:gd name="T5" fmla="*/ 0 h 115"/>
                <a:gd name="T6" fmla="*/ 0 w 296"/>
                <a:gd name="T7" fmla="*/ 0 h 115"/>
                <a:gd name="T8" fmla="*/ 0 w 296"/>
                <a:gd name="T9" fmla="*/ 0 h 115"/>
                <a:gd name="T10" fmla="*/ 0 w 296"/>
                <a:gd name="T11" fmla="*/ 0 h 115"/>
                <a:gd name="T12" fmla="*/ 0 w 296"/>
                <a:gd name="T13" fmla="*/ 0 h 115"/>
                <a:gd name="T14" fmla="*/ 0 w 296"/>
                <a:gd name="T15" fmla="*/ 0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6"/>
                <a:gd name="T25" fmla="*/ 0 h 115"/>
                <a:gd name="T26" fmla="*/ 296 w 296"/>
                <a:gd name="T27" fmla="*/ 115 h 1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6" h="115">
                  <a:moveTo>
                    <a:pt x="0" y="112"/>
                  </a:moveTo>
                  <a:lnTo>
                    <a:pt x="289" y="10"/>
                  </a:lnTo>
                  <a:lnTo>
                    <a:pt x="293" y="1"/>
                  </a:lnTo>
                  <a:lnTo>
                    <a:pt x="293" y="0"/>
                  </a:lnTo>
                  <a:lnTo>
                    <a:pt x="296" y="13"/>
                  </a:lnTo>
                  <a:lnTo>
                    <a:pt x="0" y="115"/>
                  </a:lnTo>
                  <a:lnTo>
                    <a:pt x="0" y="1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99" name="Line 253"/>
            <p:cNvSpPr>
              <a:spLocks noChangeShapeType="1"/>
            </p:cNvSpPr>
            <p:nvPr/>
          </p:nvSpPr>
          <p:spPr bwMode="auto">
            <a:xfrm flipV="1">
              <a:off x="1527" y="2537"/>
              <a:ext cx="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0" name="Freeform 254"/>
            <p:cNvSpPr>
              <a:spLocks/>
            </p:cNvSpPr>
            <p:nvPr/>
          </p:nvSpPr>
          <p:spPr bwMode="auto">
            <a:xfrm>
              <a:off x="1449" y="2471"/>
              <a:ext cx="5" cy="1"/>
            </a:xfrm>
            <a:custGeom>
              <a:avLst/>
              <a:gdLst>
                <a:gd name="T0" fmla="*/ 0 w 14"/>
                <a:gd name="T1" fmla="*/ 1 h 2"/>
                <a:gd name="T2" fmla="*/ 0 w 14"/>
                <a:gd name="T3" fmla="*/ 1 h 2"/>
                <a:gd name="T4" fmla="*/ 0 w 14"/>
                <a:gd name="T5" fmla="*/ 0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2"/>
                  </a:moveTo>
                  <a:lnTo>
                    <a:pt x="7" y="1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1" name="Freeform 255"/>
            <p:cNvSpPr>
              <a:spLocks/>
            </p:cNvSpPr>
            <p:nvPr/>
          </p:nvSpPr>
          <p:spPr bwMode="auto">
            <a:xfrm>
              <a:off x="1455" y="2481"/>
              <a:ext cx="4" cy="5"/>
            </a:xfrm>
            <a:custGeom>
              <a:avLst/>
              <a:gdLst>
                <a:gd name="T0" fmla="*/ 0 w 11"/>
                <a:gd name="T1" fmla="*/ 0 h 16"/>
                <a:gd name="T2" fmla="*/ 0 w 11"/>
                <a:gd name="T3" fmla="*/ 0 h 16"/>
                <a:gd name="T4" fmla="*/ 0 w 11"/>
                <a:gd name="T5" fmla="*/ 0 h 16"/>
                <a:gd name="T6" fmla="*/ 0 w 11"/>
                <a:gd name="T7" fmla="*/ 0 h 16"/>
                <a:gd name="T8" fmla="*/ 0 w 11"/>
                <a:gd name="T9" fmla="*/ 0 h 16"/>
                <a:gd name="T10" fmla="*/ 0 w 11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6"/>
                <a:gd name="T20" fmla="*/ 11 w 11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6">
                  <a:moveTo>
                    <a:pt x="5" y="1"/>
                  </a:moveTo>
                  <a:lnTo>
                    <a:pt x="0" y="3"/>
                  </a:lnTo>
                  <a:lnTo>
                    <a:pt x="5" y="16"/>
                  </a:lnTo>
                  <a:lnTo>
                    <a:pt x="11" y="13"/>
                  </a:lnTo>
                  <a:lnTo>
                    <a:pt x="6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02" name="Freeform 256"/>
            <p:cNvSpPr>
              <a:spLocks/>
            </p:cNvSpPr>
            <p:nvPr/>
          </p:nvSpPr>
          <p:spPr bwMode="auto">
            <a:xfrm>
              <a:off x="1444" y="2476"/>
              <a:ext cx="4" cy="1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0" y="3"/>
                  </a:moveTo>
                  <a:lnTo>
                    <a:pt x="5" y="2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3" name="Freeform 257"/>
            <p:cNvSpPr>
              <a:spLocks/>
            </p:cNvSpPr>
            <p:nvPr/>
          </p:nvSpPr>
          <p:spPr bwMode="auto">
            <a:xfrm>
              <a:off x="1383" y="2436"/>
              <a:ext cx="3" cy="3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60000 65536"/>
                <a:gd name="T7" fmla="*/ 0 60000 65536"/>
                <a:gd name="T8" fmla="*/ 0 60000 65536"/>
                <a:gd name="T9" fmla="*/ 0 w 8"/>
                <a:gd name="T10" fmla="*/ 0 h 10"/>
                <a:gd name="T11" fmla="*/ 8 w 8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0">
                  <a:moveTo>
                    <a:pt x="8" y="10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4" name="Freeform 258"/>
            <p:cNvSpPr>
              <a:spLocks/>
            </p:cNvSpPr>
            <p:nvPr/>
          </p:nvSpPr>
          <p:spPr bwMode="auto">
            <a:xfrm>
              <a:off x="1429" y="2415"/>
              <a:ext cx="14" cy="6"/>
            </a:xfrm>
            <a:custGeom>
              <a:avLst/>
              <a:gdLst>
                <a:gd name="T0" fmla="*/ 0 w 41"/>
                <a:gd name="T1" fmla="*/ 0 h 16"/>
                <a:gd name="T2" fmla="*/ 0 w 41"/>
                <a:gd name="T3" fmla="*/ 0 h 16"/>
                <a:gd name="T4" fmla="*/ 0 w 41"/>
                <a:gd name="T5" fmla="*/ 0 h 16"/>
                <a:gd name="T6" fmla="*/ 0 w 41"/>
                <a:gd name="T7" fmla="*/ 0 h 16"/>
                <a:gd name="T8" fmla="*/ 0 w 41"/>
                <a:gd name="T9" fmla="*/ 0 h 16"/>
                <a:gd name="T10" fmla="*/ 0 w 41"/>
                <a:gd name="T11" fmla="*/ 0 h 16"/>
                <a:gd name="T12" fmla="*/ 0 w 41"/>
                <a:gd name="T13" fmla="*/ 0 h 16"/>
                <a:gd name="T14" fmla="*/ 0 w 41"/>
                <a:gd name="T15" fmla="*/ 0 h 16"/>
                <a:gd name="T16" fmla="*/ 0 w 41"/>
                <a:gd name="T17" fmla="*/ 0 h 16"/>
                <a:gd name="T18" fmla="*/ 0 w 41"/>
                <a:gd name="T19" fmla="*/ 0 h 16"/>
                <a:gd name="T20" fmla="*/ 0 w 41"/>
                <a:gd name="T21" fmla="*/ 0 h 16"/>
                <a:gd name="T22" fmla="*/ 0 w 41"/>
                <a:gd name="T23" fmla="*/ 0 h 16"/>
                <a:gd name="T24" fmla="*/ 0 w 41"/>
                <a:gd name="T25" fmla="*/ 0 h 16"/>
                <a:gd name="T26" fmla="*/ 0 w 41"/>
                <a:gd name="T27" fmla="*/ 0 h 16"/>
                <a:gd name="T28" fmla="*/ 0 w 41"/>
                <a:gd name="T29" fmla="*/ 0 h 16"/>
                <a:gd name="T30" fmla="*/ 0 w 41"/>
                <a:gd name="T31" fmla="*/ 0 h 16"/>
                <a:gd name="T32" fmla="*/ 0 w 41"/>
                <a:gd name="T33" fmla="*/ 0 h 16"/>
                <a:gd name="T34" fmla="*/ 0 w 41"/>
                <a:gd name="T35" fmla="*/ 0 h 16"/>
                <a:gd name="T36" fmla="*/ 0 w 41"/>
                <a:gd name="T37" fmla="*/ 0 h 16"/>
                <a:gd name="T38" fmla="*/ 0 w 41"/>
                <a:gd name="T39" fmla="*/ 0 h 16"/>
                <a:gd name="T40" fmla="*/ 0 w 41"/>
                <a:gd name="T41" fmla="*/ 0 h 16"/>
                <a:gd name="T42" fmla="*/ 0 w 41"/>
                <a:gd name="T43" fmla="*/ 0 h 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16"/>
                <a:gd name="T68" fmla="*/ 41 w 41"/>
                <a:gd name="T69" fmla="*/ 16 h 1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16">
                  <a:moveTo>
                    <a:pt x="23" y="16"/>
                  </a:moveTo>
                  <a:lnTo>
                    <a:pt x="17" y="14"/>
                  </a:lnTo>
                  <a:lnTo>
                    <a:pt x="12" y="12"/>
                  </a:lnTo>
                  <a:lnTo>
                    <a:pt x="9" y="9"/>
                  </a:lnTo>
                  <a:lnTo>
                    <a:pt x="0" y="2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39" y="6"/>
                  </a:lnTo>
                  <a:lnTo>
                    <a:pt x="36" y="8"/>
                  </a:lnTo>
                  <a:lnTo>
                    <a:pt x="31" y="9"/>
                  </a:lnTo>
                  <a:lnTo>
                    <a:pt x="32" y="12"/>
                  </a:lnTo>
                  <a:lnTo>
                    <a:pt x="31" y="15"/>
                  </a:lnTo>
                  <a:lnTo>
                    <a:pt x="29" y="16"/>
                  </a:lnTo>
                  <a:lnTo>
                    <a:pt x="26" y="16"/>
                  </a:lnTo>
                  <a:lnTo>
                    <a:pt x="22" y="16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rgbClr val="A8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05" name="Freeform 259"/>
            <p:cNvSpPr>
              <a:spLocks/>
            </p:cNvSpPr>
            <p:nvPr/>
          </p:nvSpPr>
          <p:spPr bwMode="auto">
            <a:xfrm>
              <a:off x="1429" y="2416"/>
              <a:ext cx="10" cy="2"/>
            </a:xfrm>
            <a:custGeom>
              <a:avLst/>
              <a:gdLst>
                <a:gd name="T0" fmla="*/ 0 w 29"/>
                <a:gd name="T1" fmla="*/ 0 h 6"/>
                <a:gd name="T2" fmla="*/ 0 w 29"/>
                <a:gd name="T3" fmla="*/ 0 h 6"/>
                <a:gd name="T4" fmla="*/ 0 w 29"/>
                <a:gd name="T5" fmla="*/ 0 h 6"/>
                <a:gd name="T6" fmla="*/ 0 w 29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6"/>
                <a:gd name="T14" fmla="*/ 29 w 29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6">
                  <a:moveTo>
                    <a:pt x="29" y="6"/>
                  </a:moveTo>
                  <a:lnTo>
                    <a:pt x="22" y="6"/>
                  </a:lnTo>
                  <a:lnTo>
                    <a:pt x="16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6" name="Freeform 260"/>
            <p:cNvSpPr>
              <a:spLocks/>
            </p:cNvSpPr>
            <p:nvPr/>
          </p:nvSpPr>
          <p:spPr bwMode="auto">
            <a:xfrm>
              <a:off x="1432" y="2356"/>
              <a:ext cx="15" cy="10"/>
            </a:xfrm>
            <a:custGeom>
              <a:avLst/>
              <a:gdLst>
                <a:gd name="T0" fmla="*/ 0 w 46"/>
                <a:gd name="T1" fmla="*/ 0 h 30"/>
                <a:gd name="T2" fmla="*/ 0 w 46"/>
                <a:gd name="T3" fmla="*/ 0 h 30"/>
                <a:gd name="T4" fmla="*/ 0 w 46"/>
                <a:gd name="T5" fmla="*/ 0 h 30"/>
                <a:gd name="T6" fmla="*/ 0 w 46"/>
                <a:gd name="T7" fmla="*/ 0 h 30"/>
                <a:gd name="T8" fmla="*/ 0 w 46"/>
                <a:gd name="T9" fmla="*/ 0 h 30"/>
                <a:gd name="T10" fmla="*/ 0 w 46"/>
                <a:gd name="T11" fmla="*/ 0 h 30"/>
                <a:gd name="T12" fmla="*/ 0 w 46"/>
                <a:gd name="T13" fmla="*/ 0 h 30"/>
                <a:gd name="T14" fmla="*/ 0 w 46"/>
                <a:gd name="T15" fmla="*/ 0 h 30"/>
                <a:gd name="T16" fmla="*/ 0 w 46"/>
                <a:gd name="T17" fmla="*/ 0 h 30"/>
                <a:gd name="T18" fmla="*/ 0 w 46"/>
                <a:gd name="T19" fmla="*/ 0 h 30"/>
                <a:gd name="T20" fmla="*/ 0 w 46"/>
                <a:gd name="T21" fmla="*/ 0 h 30"/>
                <a:gd name="T22" fmla="*/ 0 w 46"/>
                <a:gd name="T23" fmla="*/ 0 h 30"/>
                <a:gd name="T24" fmla="*/ 0 w 46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30"/>
                <a:gd name="T41" fmla="*/ 46 w 46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30">
                  <a:moveTo>
                    <a:pt x="34" y="1"/>
                  </a:moveTo>
                  <a:lnTo>
                    <a:pt x="32" y="11"/>
                  </a:lnTo>
                  <a:lnTo>
                    <a:pt x="46" y="12"/>
                  </a:lnTo>
                  <a:lnTo>
                    <a:pt x="45" y="22"/>
                  </a:lnTo>
                  <a:lnTo>
                    <a:pt x="31" y="21"/>
                  </a:lnTo>
                  <a:lnTo>
                    <a:pt x="29" y="30"/>
                  </a:lnTo>
                  <a:lnTo>
                    <a:pt x="13" y="29"/>
                  </a:lnTo>
                  <a:lnTo>
                    <a:pt x="16" y="20"/>
                  </a:lnTo>
                  <a:lnTo>
                    <a:pt x="0" y="19"/>
                  </a:lnTo>
                  <a:lnTo>
                    <a:pt x="2" y="10"/>
                  </a:lnTo>
                  <a:lnTo>
                    <a:pt x="17" y="10"/>
                  </a:lnTo>
                  <a:lnTo>
                    <a:pt x="19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A8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407" name="Freeform 261"/>
            <p:cNvSpPr>
              <a:spLocks/>
            </p:cNvSpPr>
            <p:nvPr/>
          </p:nvSpPr>
          <p:spPr bwMode="auto">
            <a:xfrm>
              <a:off x="1414" y="2694"/>
              <a:ext cx="14" cy="45"/>
            </a:xfrm>
            <a:custGeom>
              <a:avLst/>
              <a:gdLst>
                <a:gd name="T0" fmla="*/ 0 w 41"/>
                <a:gd name="T1" fmla="*/ 0 h 134"/>
                <a:gd name="T2" fmla="*/ 0 w 41"/>
                <a:gd name="T3" fmla="*/ 0 h 134"/>
                <a:gd name="T4" fmla="*/ 0 w 41"/>
                <a:gd name="T5" fmla="*/ 0 h 134"/>
                <a:gd name="T6" fmla="*/ 0 w 41"/>
                <a:gd name="T7" fmla="*/ 0 h 134"/>
                <a:gd name="T8" fmla="*/ 0 w 41"/>
                <a:gd name="T9" fmla="*/ 0 h 134"/>
                <a:gd name="T10" fmla="*/ 0 w 41"/>
                <a:gd name="T11" fmla="*/ 0 h 134"/>
                <a:gd name="T12" fmla="*/ 0 w 41"/>
                <a:gd name="T13" fmla="*/ 0 h 134"/>
                <a:gd name="T14" fmla="*/ 0 w 41"/>
                <a:gd name="T15" fmla="*/ 0 h 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34"/>
                <a:gd name="T26" fmla="*/ 41 w 41"/>
                <a:gd name="T27" fmla="*/ 134 h 1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34">
                  <a:moveTo>
                    <a:pt x="0" y="134"/>
                  </a:moveTo>
                  <a:lnTo>
                    <a:pt x="2" y="123"/>
                  </a:lnTo>
                  <a:lnTo>
                    <a:pt x="11" y="98"/>
                  </a:lnTo>
                  <a:lnTo>
                    <a:pt x="24" y="60"/>
                  </a:lnTo>
                  <a:lnTo>
                    <a:pt x="30" y="44"/>
                  </a:lnTo>
                  <a:lnTo>
                    <a:pt x="35" y="28"/>
                  </a:lnTo>
                  <a:lnTo>
                    <a:pt x="39" y="14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8" name="Freeform 262"/>
            <p:cNvSpPr>
              <a:spLocks/>
            </p:cNvSpPr>
            <p:nvPr/>
          </p:nvSpPr>
          <p:spPr bwMode="auto">
            <a:xfrm>
              <a:off x="1512" y="2515"/>
              <a:ext cx="17" cy="3"/>
            </a:xfrm>
            <a:custGeom>
              <a:avLst/>
              <a:gdLst>
                <a:gd name="T0" fmla="*/ 0 w 51"/>
                <a:gd name="T1" fmla="*/ 0 h 8"/>
                <a:gd name="T2" fmla="*/ 0 w 51"/>
                <a:gd name="T3" fmla="*/ 0 h 8"/>
                <a:gd name="T4" fmla="*/ 0 w 51"/>
                <a:gd name="T5" fmla="*/ 0 h 8"/>
                <a:gd name="T6" fmla="*/ 0 w 51"/>
                <a:gd name="T7" fmla="*/ 0 h 8"/>
                <a:gd name="T8" fmla="*/ 0 w 51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8"/>
                <a:gd name="T17" fmla="*/ 51 w 5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8">
                  <a:moveTo>
                    <a:pt x="0" y="0"/>
                  </a:moveTo>
                  <a:lnTo>
                    <a:pt x="20" y="1"/>
                  </a:lnTo>
                  <a:lnTo>
                    <a:pt x="40" y="7"/>
                  </a:lnTo>
                  <a:lnTo>
                    <a:pt x="47" y="8"/>
                  </a:lnTo>
                  <a:lnTo>
                    <a:pt x="5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09" name="Freeform 263"/>
            <p:cNvSpPr>
              <a:spLocks/>
            </p:cNvSpPr>
            <p:nvPr/>
          </p:nvSpPr>
          <p:spPr bwMode="auto">
            <a:xfrm>
              <a:off x="1511" y="2520"/>
              <a:ext cx="15" cy="1"/>
            </a:xfrm>
            <a:custGeom>
              <a:avLst/>
              <a:gdLst>
                <a:gd name="T0" fmla="*/ 0 w 44"/>
                <a:gd name="T1" fmla="*/ 0 h 4"/>
                <a:gd name="T2" fmla="*/ 0 w 44"/>
                <a:gd name="T3" fmla="*/ 0 h 4"/>
                <a:gd name="T4" fmla="*/ 0 w 44"/>
                <a:gd name="T5" fmla="*/ 0 h 4"/>
                <a:gd name="T6" fmla="*/ 0 w 4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"/>
                <a:gd name="T14" fmla="*/ 44 w 4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">
                  <a:moveTo>
                    <a:pt x="0" y="1"/>
                  </a:moveTo>
                  <a:lnTo>
                    <a:pt x="19" y="0"/>
                  </a:lnTo>
                  <a:lnTo>
                    <a:pt x="33" y="2"/>
                  </a:lnTo>
                  <a:lnTo>
                    <a:pt x="44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0" name="Freeform 264"/>
            <p:cNvSpPr>
              <a:spLocks/>
            </p:cNvSpPr>
            <p:nvPr/>
          </p:nvSpPr>
          <p:spPr bwMode="auto">
            <a:xfrm>
              <a:off x="1511" y="2509"/>
              <a:ext cx="18" cy="5"/>
            </a:xfrm>
            <a:custGeom>
              <a:avLst/>
              <a:gdLst>
                <a:gd name="T0" fmla="*/ 0 w 54"/>
                <a:gd name="T1" fmla="*/ 0 h 16"/>
                <a:gd name="T2" fmla="*/ 0 w 54"/>
                <a:gd name="T3" fmla="*/ 0 h 16"/>
                <a:gd name="T4" fmla="*/ 0 w 54"/>
                <a:gd name="T5" fmla="*/ 0 h 16"/>
                <a:gd name="T6" fmla="*/ 0 60000 65536"/>
                <a:gd name="T7" fmla="*/ 0 60000 65536"/>
                <a:gd name="T8" fmla="*/ 0 60000 65536"/>
                <a:gd name="T9" fmla="*/ 0 w 54"/>
                <a:gd name="T10" fmla="*/ 0 h 16"/>
                <a:gd name="T11" fmla="*/ 54 w 54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">
                  <a:moveTo>
                    <a:pt x="54" y="16"/>
                  </a:moveTo>
                  <a:lnTo>
                    <a:pt x="24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1" name="Freeform 265"/>
            <p:cNvSpPr>
              <a:spLocks/>
            </p:cNvSpPr>
            <p:nvPr/>
          </p:nvSpPr>
          <p:spPr bwMode="auto">
            <a:xfrm>
              <a:off x="1565" y="2500"/>
              <a:ext cx="1" cy="5"/>
            </a:xfrm>
            <a:custGeom>
              <a:avLst/>
              <a:gdLst>
                <a:gd name="T0" fmla="*/ 1 w 2"/>
                <a:gd name="T1" fmla="*/ 0 h 14"/>
                <a:gd name="T2" fmla="*/ 0 w 2"/>
                <a:gd name="T3" fmla="*/ 0 h 14"/>
                <a:gd name="T4" fmla="*/ 1 w 2"/>
                <a:gd name="T5" fmla="*/ 0 h 14"/>
                <a:gd name="T6" fmla="*/ 1 w 2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4"/>
                <a:gd name="T14" fmla="*/ 2 w 2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4">
                  <a:moveTo>
                    <a:pt x="1" y="0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2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2" name="Freeform 266"/>
            <p:cNvSpPr>
              <a:spLocks/>
            </p:cNvSpPr>
            <p:nvPr/>
          </p:nvSpPr>
          <p:spPr bwMode="auto">
            <a:xfrm>
              <a:off x="1563" y="2503"/>
              <a:ext cx="11" cy="11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0 h 33"/>
                <a:gd name="T4" fmla="*/ 0 w 33"/>
                <a:gd name="T5" fmla="*/ 0 h 33"/>
                <a:gd name="T6" fmla="*/ 0 w 33"/>
                <a:gd name="T7" fmla="*/ 0 h 33"/>
                <a:gd name="T8" fmla="*/ 0 w 33"/>
                <a:gd name="T9" fmla="*/ 0 h 33"/>
                <a:gd name="T10" fmla="*/ 0 w 33"/>
                <a:gd name="T11" fmla="*/ 0 h 33"/>
                <a:gd name="T12" fmla="*/ 0 w 33"/>
                <a:gd name="T13" fmla="*/ 0 h 33"/>
                <a:gd name="T14" fmla="*/ 0 w 33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33"/>
                <a:gd name="T26" fmla="*/ 33 w 33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33">
                  <a:moveTo>
                    <a:pt x="33" y="33"/>
                  </a:moveTo>
                  <a:lnTo>
                    <a:pt x="33" y="31"/>
                  </a:lnTo>
                  <a:lnTo>
                    <a:pt x="32" y="29"/>
                  </a:lnTo>
                  <a:lnTo>
                    <a:pt x="31" y="26"/>
                  </a:lnTo>
                  <a:lnTo>
                    <a:pt x="28" y="24"/>
                  </a:lnTo>
                  <a:lnTo>
                    <a:pt x="9" y="5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3" name="Freeform 267"/>
            <p:cNvSpPr>
              <a:spLocks/>
            </p:cNvSpPr>
            <p:nvPr/>
          </p:nvSpPr>
          <p:spPr bwMode="auto">
            <a:xfrm>
              <a:off x="1565" y="2516"/>
              <a:ext cx="3" cy="4"/>
            </a:xfrm>
            <a:custGeom>
              <a:avLst/>
              <a:gdLst>
                <a:gd name="T0" fmla="*/ 0 w 9"/>
                <a:gd name="T1" fmla="*/ 0 h 12"/>
                <a:gd name="T2" fmla="*/ 0 w 9"/>
                <a:gd name="T3" fmla="*/ 0 h 12"/>
                <a:gd name="T4" fmla="*/ 0 w 9"/>
                <a:gd name="T5" fmla="*/ 0 h 12"/>
                <a:gd name="T6" fmla="*/ 0 w 9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2"/>
                <a:gd name="T14" fmla="*/ 9 w 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2">
                  <a:moveTo>
                    <a:pt x="0" y="0"/>
                  </a:moveTo>
                  <a:lnTo>
                    <a:pt x="3" y="4"/>
                  </a:lnTo>
                  <a:lnTo>
                    <a:pt x="3" y="7"/>
                  </a:lnTo>
                  <a:lnTo>
                    <a:pt x="9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414" name="Rectangle 268"/>
            <p:cNvSpPr>
              <a:spLocks noChangeArrowheads="1"/>
            </p:cNvSpPr>
            <p:nvPr/>
          </p:nvSpPr>
          <p:spPr bwMode="auto">
            <a:xfrm>
              <a:off x="1012" y="2851"/>
              <a:ext cx="80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900" b="1">
                  <a:solidFill>
                    <a:srgbClr val="000000"/>
                  </a:solidFill>
                  <a:cs typeface="Arial" pitchFamily="34" charset="0"/>
                </a:rPr>
                <a:t>RECURSOS HUMANOS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" name="Group 269"/>
          <p:cNvGrpSpPr>
            <a:grpSpLocks/>
          </p:cNvGrpSpPr>
          <p:nvPr/>
        </p:nvGrpSpPr>
        <p:grpSpPr bwMode="auto">
          <a:xfrm>
            <a:off x="2286000" y="1143000"/>
            <a:ext cx="944563" cy="190500"/>
            <a:chOff x="1218" y="729"/>
            <a:chExt cx="817" cy="111"/>
          </a:xfrm>
        </p:grpSpPr>
        <p:sp>
          <p:nvSpPr>
            <p:cNvPr id="252334" name="Line 270"/>
            <p:cNvSpPr>
              <a:spLocks noChangeShapeType="1"/>
            </p:cNvSpPr>
            <p:nvPr/>
          </p:nvSpPr>
          <p:spPr bwMode="auto">
            <a:xfrm>
              <a:off x="1218" y="778"/>
              <a:ext cx="717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35" name="Freeform 271"/>
            <p:cNvSpPr>
              <a:spLocks/>
            </p:cNvSpPr>
            <p:nvPr/>
          </p:nvSpPr>
          <p:spPr bwMode="auto">
            <a:xfrm>
              <a:off x="1923" y="729"/>
              <a:ext cx="112" cy="111"/>
            </a:xfrm>
            <a:custGeom>
              <a:avLst/>
              <a:gdLst>
                <a:gd name="T0" fmla="*/ 0 w 336"/>
                <a:gd name="T1" fmla="*/ 0 h 335"/>
                <a:gd name="T2" fmla="*/ 0 w 336"/>
                <a:gd name="T3" fmla="*/ 0 h 335"/>
                <a:gd name="T4" fmla="*/ 0 w 336"/>
                <a:gd name="T5" fmla="*/ 0 h 335"/>
                <a:gd name="T6" fmla="*/ 0 w 336"/>
                <a:gd name="T7" fmla="*/ 0 h 335"/>
                <a:gd name="T8" fmla="*/ 0 w 336"/>
                <a:gd name="T9" fmla="*/ 0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35"/>
                <a:gd name="T17" fmla="*/ 336 w 336"/>
                <a:gd name="T18" fmla="*/ 335 h 3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35">
                  <a:moveTo>
                    <a:pt x="0" y="0"/>
                  </a:moveTo>
                  <a:lnTo>
                    <a:pt x="336" y="167"/>
                  </a:lnTo>
                  <a:lnTo>
                    <a:pt x="0" y="335"/>
                  </a:lnTo>
                  <a:lnTo>
                    <a:pt x="112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8" name="Group 272"/>
          <p:cNvGrpSpPr>
            <a:grpSpLocks/>
          </p:cNvGrpSpPr>
          <p:nvPr/>
        </p:nvGrpSpPr>
        <p:grpSpPr bwMode="auto">
          <a:xfrm>
            <a:off x="815975" y="1066800"/>
            <a:ext cx="1470025" cy="465138"/>
            <a:chOff x="240" y="687"/>
            <a:chExt cx="926" cy="293"/>
          </a:xfrm>
        </p:grpSpPr>
        <p:sp>
          <p:nvSpPr>
            <p:cNvPr id="252332" name="Freeform 273"/>
            <p:cNvSpPr>
              <a:spLocks/>
            </p:cNvSpPr>
            <p:nvPr/>
          </p:nvSpPr>
          <p:spPr bwMode="auto">
            <a:xfrm>
              <a:off x="240" y="687"/>
              <a:ext cx="926" cy="293"/>
            </a:xfrm>
            <a:custGeom>
              <a:avLst/>
              <a:gdLst>
                <a:gd name="T0" fmla="*/ 0 w 2778"/>
                <a:gd name="T1" fmla="*/ 0 h 878"/>
                <a:gd name="T2" fmla="*/ 0 w 2778"/>
                <a:gd name="T3" fmla="*/ 0 h 878"/>
                <a:gd name="T4" fmla="*/ 0 w 2778"/>
                <a:gd name="T5" fmla="*/ 0 h 878"/>
                <a:gd name="T6" fmla="*/ 0 w 2778"/>
                <a:gd name="T7" fmla="*/ 0 h 878"/>
                <a:gd name="T8" fmla="*/ 0 w 2778"/>
                <a:gd name="T9" fmla="*/ 0 h 878"/>
                <a:gd name="T10" fmla="*/ 0 w 2778"/>
                <a:gd name="T11" fmla="*/ 0 h 878"/>
                <a:gd name="T12" fmla="*/ 0 w 2778"/>
                <a:gd name="T13" fmla="*/ 0 h 878"/>
                <a:gd name="T14" fmla="*/ 0 w 2778"/>
                <a:gd name="T15" fmla="*/ 0 h 878"/>
                <a:gd name="T16" fmla="*/ 0 w 2778"/>
                <a:gd name="T17" fmla="*/ 0 h 878"/>
                <a:gd name="T18" fmla="*/ 0 w 2778"/>
                <a:gd name="T19" fmla="*/ 0 h 878"/>
                <a:gd name="T20" fmla="*/ 0 w 2778"/>
                <a:gd name="T21" fmla="*/ 0 h 878"/>
                <a:gd name="T22" fmla="*/ 0 w 2778"/>
                <a:gd name="T23" fmla="*/ 0 h 878"/>
                <a:gd name="T24" fmla="*/ 0 w 2778"/>
                <a:gd name="T25" fmla="*/ 0 h 8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78"/>
                <a:gd name="T40" fmla="*/ 0 h 878"/>
                <a:gd name="T41" fmla="*/ 2778 w 2778"/>
                <a:gd name="T42" fmla="*/ 878 h 8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78" h="878">
                  <a:moveTo>
                    <a:pt x="0" y="774"/>
                  </a:moveTo>
                  <a:lnTo>
                    <a:pt x="3" y="799"/>
                  </a:lnTo>
                  <a:lnTo>
                    <a:pt x="224" y="854"/>
                  </a:lnTo>
                  <a:lnTo>
                    <a:pt x="373" y="870"/>
                  </a:lnTo>
                  <a:lnTo>
                    <a:pt x="604" y="878"/>
                  </a:lnTo>
                  <a:lnTo>
                    <a:pt x="794" y="874"/>
                  </a:lnTo>
                  <a:lnTo>
                    <a:pt x="1119" y="842"/>
                  </a:lnTo>
                  <a:lnTo>
                    <a:pt x="1480" y="784"/>
                  </a:lnTo>
                  <a:lnTo>
                    <a:pt x="2258" y="630"/>
                  </a:lnTo>
                  <a:lnTo>
                    <a:pt x="2778" y="606"/>
                  </a:lnTo>
                  <a:lnTo>
                    <a:pt x="2777" y="0"/>
                  </a:lnTo>
                  <a:lnTo>
                    <a:pt x="2" y="1"/>
                  </a:lnTo>
                  <a:lnTo>
                    <a:pt x="0" y="774"/>
                  </a:lnTo>
                </a:path>
              </a:pathLst>
            </a:custGeom>
            <a:noFill/>
            <a:ln w="444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33" name="Rectangle 274"/>
            <p:cNvSpPr>
              <a:spLocks noChangeArrowheads="1"/>
            </p:cNvSpPr>
            <p:nvPr/>
          </p:nvSpPr>
          <p:spPr bwMode="auto">
            <a:xfrm>
              <a:off x="299" y="749"/>
              <a:ext cx="6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1200" b="1">
                  <a:solidFill>
                    <a:srgbClr val="000000"/>
                  </a:solidFill>
                  <a:cs typeface="Arial" pitchFamily="34" charset="0"/>
                </a:rPr>
                <a:t>INFORMACIÓN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9" name="Group 275"/>
          <p:cNvGrpSpPr>
            <a:grpSpLocks/>
          </p:cNvGrpSpPr>
          <p:nvPr/>
        </p:nvGrpSpPr>
        <p:grpSpPr bwMode="auto">
          <a:xfrm>
            <a:off x="3344863" y="903288"/>
            <a:ext cx="2540000" cy="849312"/>
            <a:chOff x="2107" y="672"/>
            <a:chExt cx="1600" cy="535"/>
          </a:xfrm>
        </p:grpSpPr>
        <p:sp>
          <p:nvSpPr>
            <p:cNvPr id="252291" name="Rectangle 276"/>
            <p:cNvSpPr>
              <a:spLocks noChangeArrowheads="1"/>
            </p:cNvSpPr>
            <p:nvPr/>
          </p:nvSpPr>
          <p:spPr bwMode="auto">
            <a:xfrm>
              <a:off x="2107" y="672"/>
              <a:ext cx="1600" cy="535"/>
            </a:xfrm>
            <a:prstGeom prst="rect">
              <a:avLst/>
            </a:prstGeom>
            <a:noFill/>
            <a:ln w="666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s-PE" altLang="es-MX"/>
            </a:p>
          </p:txBody>
        </p:sp>
        <p:sp>
          <p:nvSpPr>
            <p:cNvPr id="252292" name="Freeform 277"/>
            <p:cNvSpPr>
              <a:spLocks/>
            </p:cNvSpPr>
            <p:nvPr/>
          </p:nvSpPr>
          <p:spPr bwMode="auto">
            <a:xfrm>
              <a:off x="2320" y="956"/>
              <a:ext cx="52" cy="223"/>
            </a:xfrm>
            <a:custGeom>
              <a:avLst/>
              <a:gdLst>
                <a:gd name="T0" fmla="*/ 0 w 156"/>
                <a:gd name="T1" fmla="*/ 0 h 670"/>
                <a:gd name="T2" fmla="*/ 0 w 156"/>
                <a:gd name="T3" fmla="*/ 0 h 670"/>
                <a:gd name="T4" fmla="*/ 0 w 156"/>
                <a:gd name="T5" fmla="*/ 0 h 670"/>
                <a:gd name="T6" fmla="*/ 0 w 156"/>
                <a:gd name="T7" fmla="*/ 0 h 670"/>
                <a:gd name="T8" fmla="*/ 0 w 156"/>
                <a:gd name="T9" fmla="*/ 0 h 670"/>
                <a:gd name="T10" fmla="*/ 0 w 156"/>
                <a:gd name="T11" fmla="*/ 0 h 670"/>
                <a:gd name="T12" fmla="*/ 0 w 156"/>
                <a:gd name="T13" fmla="*/ 0 h 6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"/>
                <a:gd name="T22" fmla="*/ 0 h 670"/>
                <a:gd name="T23" fmla="*/ 156 w 156"/>
                <a:gd name="T24" fmla="*/ 670 h 6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" h="670">
                  <a:moveTo>
                    <a:pt x="1" y="660"/>
                  </a:moveTo>
                  <a:lnTo>
                    <a:pt x="37" y="648"/>
                  </a:lnTo>
                  <a:lnTo>
                    <a:pt x="42" y="648"/>
                  </a:lnTo>
                  <a:lnTo>
                    <a:pt x="156" y="670"/>
                  </a:lnTo>
                  <a:lnTo>
                    <a:pt x="156" y="0"/>
                  </a:lnTo>
                  <a:lnTo>
                    <a:pt x="0" y="0"/>
                  </a:lnTo>
                  <a:lnTo>
                    <a:pt x="1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293" name="Freeform 278"/>
            <p:cNvSpPr>
              <a:spLocks/>
            </p:cNvSpPr>
            <p:nvPr/>
          </p:nvSpPr>
          <p:spPr bwMode="auto">
            <a:xfrm>
              <a:off x="2337" y="720"/>
              <a:ext cx="196" cy="93"/>
            </a:xfrm>
            <a:custGeom>
              <a:avLst/>
              <a:gdLst>
                <a:gd name="T0" fmla="*/ 0 w 589"/>
                <a:gd name="T1" fmla="*/ 0 h 279"/>
                <a:gd name="T2" fmla="*/ 0 w 589"/>
                <a:gd name="T3" fmla="*/ 0 h 279"/>
                <a:gd name="T4" fmla="*/ 0 w 589"/>
                <a:gd name="T5" fmla="*/ 0 h 279"/>
                <a:gd name="T6" fmla="*/ 0 w 589"/>
                <a:gd name="T7" fmla="*/ 0 h 279"/>
                <a:gd name="T8" fmla="*/ 0 w 589"/>
                <a:gd name="T9" fmla="*/ 0 h 279"/>
                <a:gd name="T10" fmla="*/ 0 w 589"/>
                <a:gd name="T11" fmla="*/ 0 h 2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9"/>
                <a:gd name="T19" fmla="*/ 0 h 279"/>
                <a:gd name="T20" fmla="*/ 589 w 589"/>
                <a:gd name="T21" fmla="*/ 279 h 2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9" h="279">
                  <a:moveTo>
                    <a:pt x="0" y="279"/>
                  </a:moveTo>
                  <a:lnTo>
                    <a:pt x="0" y="182"/>
                  </a:lnTo>
                  <a:lnTo>
                    <a:pt x="421" y="0"/>
                  </a:lnTo>
                  <a:lnTo>
                    <a:pt x="589" y="102"/>
                  </a:lnTo>
                  <a:lnTo>
                    <a:pt x="589" y="146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294" name="Freeform 279"/>
            <p:cNvSpPr>
              <a:spLocks/>
            </p:cNvSpPr>
            <p:nvPr/>
          </p:nvSpPr>
          <p:spPr bwMode="auto">
            <a:xfrm>
              <a:off x="2477" y="721"/>
              <a:ext cx="1" cy="34"/>
            </a:xfrm>
            <a:custGeom>
              <a:avLst/>
              <a:gdLst>
                <a:gd name="T0" fmla="*/ 0 w 2"/>
                <a:gd name="T1" fmla="*/ 0 h 103"/>
                <a:gd name="T2" fmla="*/ 0 w 2"/>
                <a:gd name="T3" fmla="*/ 0 h 103"/>
                <a:gd name="T4" fmla="*/ 1 w 2"/>
                <a:gd name="T5" fmla="*/ 0 h 103"/>
                <a:gd name="T6" fmla="*/ 1 w 2"/>
                <a:gd name="T7" fmla="*/ 0 h 103"/>
                <a:gd name="T8" fmla="*/ 0 w 2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03"/>
                <a:gd name="T17" fmla="*/ 2 w 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03">
                  <a:moveTo>
                    <a:pt x="0" y="0"/>
                  </a:moveTo>
                  <a:lnTo>
                    <a:pt x="0" y="102"/>
                  </a:lnTo>
                  <a:lnTo>
                    <a:pt x="2" y="103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295" name="Freeform 280"/>
            <p:cNvSpPr>
              <a:spLocks/>
            </p:cNvSpPr>
            <p:nvPr/>
          </p:nvSpPr>
          <p:spPr bwMode="auto">
            <a:xfrm>
              <a:off x="2178" y="746"/>
              <a:ext cx="398" cy="388"/>
            </a:xfrm>
            <a:custGeom>
              <a:avLst/>
              <a:gdLst>
                <a:gd name="T0" fmla="*/ 0 w 1193"/>
                <a:gd name="T1" fmla="*/ 0 h 1165"/>
                <a:gd name="T2" fmla="*/ 0 w 1193"/>
                <a:gd name="T3" fmla="*/ 0 h 1165"/>
                <a:gd name="T4" fmla="*/ 0 w 1193"/>
                <a:gd name="T5" fmla="*/ 0 h 1165"/>
                <a:gd name="T6" fmla="*/ 0 w 1193"/>
                <a:gd name="T7" fmla="*/ 0 h 1165"/>
                <a:gd name="T8" fmla="*/ 0 w 1193"/>
                <a:gd name="T9" fmla="*/ 0 h 1165"/>
                <a:gd name="T10" fmla="*/ 0 w 1193"/>
                <a:gd name="T11" fmla="*/ 0 h 1165"/>
                <a:gd name="T12" fmla="*/ 0 w 1193"/>
                <a:gd name="T13" fmla="*/ 0 h 1165"/>
                <a:gd name="T14" fmla="*/ 0 w 1193"/>
                <a:gd name="T15" fmla="*/ 0 h 11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93"/>
                <a:gd name="T25" fmla="*/ 0 h 1165"/>
                <a:gd name="T26" fmla="*/ 1193 w 1193"/>
                <a:gd name="T27" fmla="*/ 1165 h 11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93" h="1165">
                  <a:moveTo>
                    <a:pt x="956" y="0"/>
                  </a:moveTo>
                  <a:lnTo>
                    <a:pt x="0" y="385"/>
                  </a:lnTo>
                  <a:lnTo>
                    <a:pt x="0" y="1165"/>
                  </a:lnTo>
                  <a:lnTo>
                    <a:pt x="453" y="1165"/>
                  </a:lnTo>
                  <a:lnTo>
                    <a:pt x="453" y="660"/>
                  </a:lnTo>
                  <a:lnTo>
                    <a:pt x="1193" y="503"/>
                  </a:lnTo>
                  <a:lnTo>
                    <a:pt x="1193" y="133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296" name="Line 281"/>
            <p:cNvSpPr>
              <a:spLocks noChangeShapeType="1"/>
            </p:cNvSpPr>
            <p:nvPr/>
          </p:nvSpPr>
          <p:spPr bwMode="auto">
            <a:xfrm flipV="1">
              <a:off x="2496" y="746"/>
              <a:ext cx="1" cy="20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297" name="Freeform 282"/>
            <p:cNvSpPr>
              <a:spLocks/>
            </p:cNvSpPr>
            <p:nvPr/>
          </p:nvSpPr>
          <p:spPr bwMode="auto">
            <a:xfrm>
              <a:off x="2189" y="769"/>
              <a:ext cx="301" cy="126"/>
            </a:xfrm>
            <a:custGeom>
              <a:avLst/>
              <a:gdLst>
                <a:gd name="T0" fmla="*/ 0 w 905"/>
                <a:gd name="T1" fmla="*/ 0 h 377"/>
                <a:gd name="T2" fmla="*/ 0 w 905"/>
                <a:gd name="T3" fmla="*/ 0 h 377"/>
                <a:gd name="T4" fmla="*/ 0 w 905"/>
                <a:gd name="T5" fmla="*/ 0 h 377"/>
                <a:gd name="T6" fmla="*/ 0 w 905"/>
                <a:gd name="T7" fmla="*/ 0 h 377"/>
                <a:gd name="T8" fmla="*/ 0 w 905"/>
                <a:gd name="T9" fmla="*/ 0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5"/>
                <a:gd name="T16" fmla="*/ 0 h 377"/>
                <a:gd name="T17" fmla="*/ 905 w 905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377">
                  <a:moveTo>
                    <a:pt x="0" y="347"/>
                  </a:moveTo>
                  <a:lnTo>
                    <a:pt x="905" y="0"/>
                  </a:lnTo>
                  <a:lnTo>
                    <a:pt x="905" y="52"/>
                  </a:lnTo>
                  <a:lnTo>
                    <a:pt x="0" y="37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298" name="Freeform 283"/>
            <p:cNvSpPr>
              <a:spLocks/>
            </p:cNvSpPr>
            <p:nvPr/>
          </p:nvSpPr>
          <p:spPr bwMode="auto">
            <a:xfrm>
              <a:off x="2189" y="802"/>
              <a:ext cx="301" cy="114"/>
            </a:xfrm>
            <a:custGeom>
              <a:avLst/>
              <a:gdLst>
                <a:gd name="T0" fmla="*/ 0 w 905"/>
                <a:gd name="T1" fmla="*/ 0 h 343"/>
                <a:gd name="T2" fmla="*/ 0 w 905"/>
                <a:gd name="T3" fmla="*/ 0 h 343"/>
                <a:gd name="T4" fmla="*/ 0 w 905"/>
                <a:gd name="T5" fmla="*/ 0 h 343"/>
                <a:gd name="T6" fmla="*/ 0 w 905"/>
                <a:gd name="T7" fmla="*/ 0 h 343"/>
                <a:gd name="T8" fmla="*/ 0 w 905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5"/>
                <a:gd name="T16" fmla="*/ 0 h 343"/>
                <a:gd name="T17" fmla="*/ 905 w 905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343">
                  <a:moveTo>
                    <a:pt x="0" y="315"/>
                  </a:moveTo>
                  <a:lnTo>
                    <a:pt x="905" y="0"/>
                  </a:lnTo>
                  <a:lnTo>
                    <a:pt x="905" y="45"/>
                  </a:lnTo>
                  <a:lnTo>
                    <a:pt x="0" y="343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299" name="Freeform 284"/>
            <p:cNvSpPr>
              <a:spLocks/>
            </p:cNvSpPr>
            <p:nvPr/>
          </p:nvSpPr>
          <p:spPr bwMode="auto">
            <a:xfrm>
              <a:off x="2189" y="835"/>
              <a:ext cx="301" cy="105"/>
            </a:xfrm>
            <a:custGeom>
              <a:avLst/>
              <a:gdLst>
                <a:gd name="T0" fmla="*/ 0 w 905"/>
                <a:gd name="T1" fmla="*/ 0 h 313"/>
                <a:gd name="T2" fmla="*/ 0 w 905"/>
                <a:gd name="T3" fmla="*/ 0 h 313"/>
                <a:gd name="T4" fmla="*/ 0 w 905"/>
                <a:gd name="T5" fmla="*/ 0 h 313"/>
                <a:gd name="T6" fmla="*/ 0 w 905"/>
                <a:gd name="T7" fmla="*/ 0 h 313"/>
                <a:gd name="T8" fmla="*/ 0 w 905"/>
                <a:gd name="T9" fmla="*/ 0 h 3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5"/>
                <a:gd name="T16" fmla="*/ 0 h 313"/>
                <a:gd name="T17" fmla="*/ 905 w 905"/>
                <a:gd name="T18" fmla="*/ 313 h 3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313">
                  <a:moveTo>
                    <a:pt x="0" y="283"/>
                  </a:moveTo>
                  <a:lnTo>
                    <a:pt x="905" y="0"/>
                  </a:lnTo>
                  <a:lnTo>
                    <a:pt x="905" y="42"/>
                  </a:lnTo>
                  <a:lnTo>
                    <a:pt x="0" y="31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0" name="Freeform 285"/>
            <p:cNvSpPr>
              <a:spLocks/>
            </p:cNvSpPr>
            <p:nvPr/>
          </p:nvSpPr>
          <p:spPr bwMode="auto">
            <a:xfrm>
              <a:off x="2189" y="865"/>
              <a:ext cx="301" cy="98"/>
            </a:xfrm>
            <a:custGeom>
              <a:avLst/>
              <a:gdLst>
                <a:gd name="T0" fmla="*/ 0 w 905"/>
                <a:gd name="T1" fmla="*/ 0 h 293"/>
                <a:gd name="T2" fmla="*/ 0 w 905"/>
                <a:gd name="T3" fmla="*/ 0 h 293"/>
                <a:gd name="T4" fmla="*/ 0 w 905"/>
                <a:gd name="T5" fmla="*/ 0 h 293"/>
                <a:gd name="T6" fmla="*/ 0 w 905"/>
                <a:gd name="T7" fmla="*/ 0 h 293"/>
                <a:gd name="T8" fmla="*/ 0 w 905"/>
                <a:gd name="T9" fmla="*/ 0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5"/>
                <a:gd name="T16" fmla="*/ 0 h 293"/>
                <a:gd name="T17" fmla="*/ 905 w 905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293">
                  <a:moveTo>
                    <a:pt x="0" y="261"/>
                  </a:moveTo>
                  <a:lnTo>
                    <a:pt x="905" y="0"/>
                  </a:lnTo>
                  <a:lnTo>
                    <a:pt x="905" y="48"/>
                  </a:lnTo>
                  <a:lnTo>
                    <a:pt x="0" y="293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1" name="Freeform 286"/>
            <p:cNvSpPr>
              <a:spLocks/>
            </p:cNvSpPr>
            <p:nvPr/>
          </p:nvSpPr>
          <p:spPr bwMode="auto">
            <a:xfrm>
              <a:off x="2189" y="898"/>
              <a:ext cx="301" cy="88"/>
            </a:xfrm>
            <a:custGeom>
              <a:avLst/>
              <a:gdLst>
                <a:gd name="T0" fmla="*/ 0 w 905"/>
                <a:gd name="T1" fmla="*/ 0 h 265"/>
                <a:gd name="T2" fmla="*/ 0 w 905"/>
                <a:gd name="T3" fmla="*/ 0 h 265"/>
                <a:gd name="T4" fmla="*/ 0 w 905"/>
                <a:gd name="T5" fmla="*/ 0 h 265"/>
                <a:gd name="T6" fmla="*/ 0 w 905"/>
                <a:gd name="T7" fmla="*/ 0 h 265"/>
                <a:gd name="T8" fmla="*/ 0 w 905"/>
                <a:gd name="T9" fmla="*/ 0 h 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5"/>
                <a:gd name="T16" fmla="*/ 0 h 265"/>
                <a:gd name="T17" fmla="*/ 905 w 905"/>
                <a:gd name="T18" fmla="*/ 265 h 2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5" h="265">
                  <a:moveTo>
                    <a:pt x="0" y="232"/>
                  </a:moveTo>
                  <a:lnTo>
                    <a:pt x="905" y="0"/>
                  </a:lnTo>
                  <a:lnTo>
                    <a:pt x="905" y="48"/>
                  </a:lnTo>
                  <a:lnTo>
                    <a:pt x="0" y="265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2" name="Freeform 287"/>
            <p:cNvSpPr>
              <a:spLocks/>
            </p:cNvSpPr>
            <p:nvPr/>
          </p:nvSpPr>
          <p:spPr bwMode="auto">
            <a:xfrm>
              <a:off x="2188" y="966"/>
              <a:ext cx="140" cy="43"/>
            </a:xfrm>
            <a:custGeom>
              <a:avLst/>
              <a:gdLst>
                <a:gd name="T0" fmla="*/ 0 w 420"/>
                <a:gd name="T1" fmla="*/ 0 h 128"/>
                <a:gd name="T2" fmla="*/ 0 w 420"/>
                <a:gd name="T3" fmla="*/ 0 h 128"/>
                <a:gd name="T4" fmla="*/ 0 w 420"/>
                <a:gd name="T5" fmla="*/ 0 h 128"/>
                <a:gd name="T6" fmla="*/ 0 w 420"/>
                <a:gd name="T7" fmla="*/ 0 h 128"/>
                <a:gd name="T8" fmla="*/ 0 w 420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0"/>
                <a:gd name="T16" fmla="*/ 0 h 128"/>
                <a:gd name="T17" fmla="*/ 420 w 420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0" h="128">
                  <a:moveTo>
                    <a:pt x="420" y="0"/>
                  </a:moveTo>
                  <a:lnTo>
                    <a:pt x="0" y="94"/>
                  </a:lnTo>
                  <a:lnTo>
                    <a:pt x="0" y="128"/>
                  </a:lnTo>
                  <a:lnTo>
                    <a:pt x="419" y="44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3" name="Freeform 288"/>
            <p:cNvSpPr>
              <a:spLocks/>
            </p:cNvSpPr>
            <p:nvPr/>
          </p:nvSpPr>
          <p:spPr bwMode="auto">
            <a:xfrm>
              <a:off x="2189" y="999"/>
              <a:ext cx="122" cy="34"/>
            </a:xfrm>
            <a:custGeom>
              <a:avLst/>
              <a:gdLst>
                <a:gd name="T0" fmla="*/ 0 w 366"/>
                <a:gd name="T1" fmla="*/ 0 h 101"/>
                <a:gd name="T2" fmla="*/ 0 w 366"/>
                <a:gd name="T3" fmla="*/ 0 h 101"/>
                <a:gd name="T4" fmla="*/ 0 w 366"/>
                <a:gd name="T5" fmla="*/ 0 h 101"/>
                <a:gd name="T6" fmla="*/ 0 w 366"/>
                <a:gd name="T7" fmla="*/ 0 h 101"/>
                <a:gd name="T8" fmla="*/ 0 w 366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01"/>
                <a:gd name="T17" fmla="*/ 366 w 366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01">
                  <a:moveTo>
                    <a:pt x="0" y="69"/>
                  </a:moveTo>
                  <a:lnTo>
                    <a:pt x="361" y="0"/>
                  </a:lnTo>
                  <a:lnTo>
                    <a:pt x="366" y="38"/>
                  </a:lnTo>
                  <a:lnTo>
                    <a:pt x="0" y="101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4" name="Freeform 289"/>
            <p:cNvSpPr>
              <a:spLocks/>
            </p:cNvSpPr>
            <p:nvPr/>
          </p:nvSpPr>
          <p:spPr bwMode="auto">
            <a:xfrm>
              <a:off x="2189" y="1026"/>
              <a:ext cx="120" cy="30"/>
            </a:xfrm>
            <a:custGeom>
              <a:avLst/>
              <a:gdLst>
                <a:gd name="T0" fmla="*/ 0 w 362"/>
                <a:gd name="T1" fmla="*/ 0 h 91"/>
                <a:gd name="T2" fmla="*/ 0 w 362"/>
                <a:gd name="T3" fmla="*/ 0 h 91"/>
                <a:gd name="T4" fmla="*/ 0 w 362"/>
                <a:gd name="T5" fmla="*/ 0 h 91"/>
                <a:gd name="T6" fmla="*/ 0 w 362"/>
                <a:gd name="T7" fmla="*/ 0 h 91"/>
                <a:gd name="T8" fmla="*/ 0 w 362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2"/>
                <a:gd name="T16" fmla="*/ 0 h 91"/>
                <a:gd name="T17" fmla="*/ 362 w 362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2" h="91">
                  <a:moveTo>
                    <a:pt x="0" y="59"/>
                  </a:moveTo>
                  <a:lnTo>
                    <a:pt x="362" y="0"/>
                  </a:lnTo>
                  <a:lnTo>
                    <a:pt x="361" y="39"/>
                  </a:lnTo>
                  <a:lnTo>
                    <a:pt x="0" y="9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5" name="Freeform 290"/>
            <p:cNvSpPr>
              <a:spLocks/>
            </p:cNvSpPr>
            <p:nvPr/>
          </p:nvSpPr>
          <p:spPr bwMode="auto">
            <a:xfrm>
              <a:off x="2207" y="1054"/>
              <a:ext cx="100" cy="23"/>
            </a:xfrm>
            <a:custGeom>
              <a:avLst/>
              <a:gdLst>
                <a:gd name="T0" fmla="*/ 0 w 302"/>
                <a:gd name="T1" fmla="*/ 0 h 67"/>
                <a:gd name="T2" fmla="*/ 0 w 302"/>
                <a:gd name="T3" fmla="*/ 0 h 67"/>
                <a:gd name="T4" fmla="*/ 0 w 302"/>
                <a:gd name="T5" fmla="*/ 0 h 67"/>
                <a:gd name="T6" fmla="*/ 0 w 302"/>
                <a:gd name="T7" fmla="*/ 0 h 67"/>
                <a:gd name="T8" fmla="*/ 0 w 302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2"/>
                <a:gd name="T16" fmla="*/ 0 h 67"/>
                <a:gd name="T17" fmla="*/ 302 w 302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2" h="67">
                  <a:moveTo>
                    <a:pt x="0" y="37"/>
                  </a:moveTo>
                  <a:lnTo>
                    <a:pt x="302" y="0"/>
                  </a:lnTo>
                  <a:lnTo>
                    <a:pt x="302" y="38"/>
                  </a:lnTo>
                  <a:lnTo>
                    <a:pt x="45" y="6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6" name="Freeform 291"/>
            <p:cNvSpPr>
              <a:spLocks/>
            </p:cNvSpPr>
            <p:nvPr/>
          </p:nvSpPr>
          <p:spPr bwMode="auto">
            <a:xfrm>
              <a:off x="2306" y="971"/>
              <a:ext cx="23" cy="203"/>
            </a:xfrm>
            <a:custGeom>
              <a:avLst/>
              <a:gdLst>
                <a:gd name="T0" fmla="*/ 0 w 71"/>
                <a:gd name="T1" fmla="*/ 0 h 609"/>
                <a:gd name="T2" fmla="*/ 0 w 71"/>
                <a:gd name="T3" fmla="*/ 0 h 609"/>
                <a:gd name="T4" fmla="*/ 0 w 71"/>
                <a:gd name="T5" fmla="*/ 0 h 609"/>
                <a:gd name="T6" fmla="*/ 0 w 71"/>
                <a:gd name="T7" fmla="*/ 0 h 609"/>
                <a:gd name="T8" fmla="*/ 0 w 71"/>
                <a:gd name="T9" fmla="*/ 0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609"/>
                <a:gd name="T17" fmla="*/ 71 w 71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609">
                  <a:moveTo>
                    <a:pt x="0" y="609"/>
                  </a:moveTo>
                  <a:lnTo>
                    <a:pt x="0" y="15"/>
                  </a:lnTo>
                  <a:lnTo>
                    <a:pt x="69" y="0"/>
                  </a:lnTo>
                  <a:lnTo>
                    <a:pt x="71" y="600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7" name="Freeform 292"/>
            <p:cNvSpPr>
              <a:spLocks/>
            </p:cNvSpPr>
            <p:nvPr/>
          </p:nvSpPr>
          <p:spPr bwMode="auto">
            <a:xfrm>
              <a:off x="2327" y="955"/>
              <a:ext cx="41" cy="221"/>
            </a:xfrm>
            <a:custGeom>
              <a:avLst/>
              <a:gdLst>
                <a:gd name="T0" fmla="*/ 0 w 122"/>
                <a:gd name="T1" fmla="*/ 0 h 663"/>
                <a:gd name="T2" fmla="*/ 0 w 122"/>
                <a:gd name="T3" fmla="*/ 0 h 663"/>
                <a:gd name="T4" fmla="*/ 0 w 122"/>
                <a:gd name="T5" fmla="*/ 0 h 663"/>
                <a:gd name="T6" fmla="*/ 0 w 122"/>
                <a:gd name="T7" fmla="*/ 0 h 663"/>
                <a:gd name="T8" fmla="*/ 0 w 122"/>
                <a:gd name="T9" fmla="*/ 0 h 663"/>
                <a:gd name="T10" fmla="*/ 0 w 122"/>
                <a:gd name="T11" fmla="*/ 0 h 663"/>
                <a:gd name="T12" fmla="*/ 0 w 122"/>
                <a:gd name="T13" fmla="*/ 0 h 6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"/>
                <a:gd name="T22" fmla="*/ 0 h 663"/>
                <a:gd name="T23" fmla="*/ 122 w 122"/>
                <a:gd name="T24" fmla="*/ 663 h 6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" h="663">
                  <a:moveTo>
                    <a:pt x="120" y="0"/>
                  </a:moveTo>
                  <a:lnTo>
                    <a:pt x="0" y="27"/>
                  </a:lnTo>
                  <a:lnTo>
                    <a:pt x="0" y="663"/>
                  </a:lnTo>
                  <a:lnTo>
                    <a:pt x="14" y="653"/>
                  </a:lnTo>
                  <a:lnTo>
                    <a:pt x="14" y="37"/>
                  </a:lnTo>
                  <a:lnTo>
                    <a:pt x="122" y="1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8" name="Freeform 293"/>
            <p:cNvSpPr>
              <a:spLocks/>
            </p:cNvSpPr>
            <p:nvPr/>
          </p:nvSpPr>
          <p:spPr bwMode="auto">
            <a:xfrm>
              <a:off x="2130" y="1054"/>
              <a:ext cx="191" cy="131"/>
            </a:xfrm>
            <a:custGeom>
              <a:avLst/>
              <a:gdLst>
                <a:gd name="T0" fmla="*/ 0 w 572"/>
                <a:gd name="T1" fmla="*/ 0 h 392"/>
                <a:gd name="T2" fmla="*/ 0 w 572"/>
                <a:gd name="T3" fmla="*/ 0 h 392"/>
                <a:gd name="T4" fmla="*/ 0 w 572"/>
                <a:gd name="T5" fmla="*/ 0 h 392"/>
                <a:gd name="T6" fmla="*/ 0 w 572"/>
                <a:gd name="T7" fmla="*/ 0 h 392"/>
                <a:gd name="T8" fmla="*/ 0 w 572"/>
                <a:gd name="T9" fmla="*/ 0 h 392"/>
                <a:gd name="T10" fmla="*/ 0 w 572"/>
                <a:gd name="T11" fmla="*/ 0 h 392"/>
                <a:gd name="T12" fmla="*/ 0 w 572"/>
                <a:gd name="T13" fmla="*/ 0 h 392"/>
                <a:gd name="T14" fmla="*/ 0 w 572"/>
                <a:gd name="T15" fmla="*/ 0 h 392"/>
                <a:gd name="T16" fmla="*/ 0 w 572"/>
                <a:gd name="T17" fmla="*/ 0 h 392"/>
                <a:gd name="T18" fmla="*/ 0 w 572"/>
                <a:gd name="T19" fmla="*/ 0 h 392"/>
                <a:gd name="T20" fmla="*/ 0 w 572"/>
                <a:gd name="T21" fmla="*/ 0 h 392"/>
                <a:gd name="T22" fmla="*/ 0 w 572"/>
                <a:gd name="T23" fmla="*/ 0 h 392"/>
                <a:gd name="T24" fmla="*/ 0 w 572"/>
                <a:gd name="T25" fmla="*/ 0 h 392"/>
                <a:gd name="T26" fmla="*/ 0 w 572"/>
                <a:gd name="T27" fmla="*/ 0 h 392"/>
                <a:gd name="T28" fmla="*/ 0 w 572"/>
                <a:gd name="T29" fmla="*/ 0 h 392"/>
                <a:gd name="T30" fmla="*/ 0 w 572"/>
                <a:gd name="T31" fmla="*/ 0 h 392"/>
                <a:gd name="T32" fmla="*/ 0 w 572"/>
                <a:gd name="T33" fmla="*/ 0 h 392"/>
                <a:gd name="T34" fmla="*/ 0 w 572"/>
                <a:gd name="T35" fmla="*/ 0 h 392"/>
                <a:gd name="T36" fmla="*/ 0 w 572"/>
                <a:gd name="T37" fmla="*/ 0 h 392"/>
                <a:gd name="T38" fmla="*/ 0 w 572"/>
                <a:gd name="T39" fmla="*/ 0 h 392"/>
                <a:gd name="T40" fmla="*/ 0 w 572"/>
                <a:gd name="T41" fmla="*/ 0 h 392"/>
                <a:gd name="T42" fmla="*/ 0 w 572"/>
                <a:gd name="T43" fmla="*/ 0 h 392"/>
                <a:gd name="T44" fmla="*/ 0 w 572"/>
                <a:gd name="T45" fmla="*/ 0 h 392"/>
                <a:gd name="T46" fmla="*/ 0 w 572"/>
                <a:gd name="T47" fmla="*/ 0 h 392"/>
                <a:gd name="T48" fmla="*/ 0 w 572"/>
                <a:gd name="T49" fmla="*/ 0 h 392"/>
                <a:gd name="T50" fmla="*/ 0 w 572"/>
                <a:gd name="T51" fmla="*/ 0 h 392"/>
                <a:gd name="T52" fmla="*/ 0 w 572"/>
                <a:gd name="T53" fmla="*/ 0 h 392"/>
                <a:gd name="T54" fmla="*/ 0 w 572"/>
                <a:gd name="T55" fmla="*/ 0 h 392"/>
                <a:gd name="T56" fmla="*/ 0 w 572"/>
                <a:gd name="T57" fmla="*/ 0 h 392"/>
                <a:gd name="T58" fmla="*/ 0 w 572"/>
                <a:gd name="T59" fmla="*/ 0 h 392"/>
                <a:gd name="T60" fmla="*/ 0 w 572"/>
                <a:gd name="T61" fmla="*/ 0 h 392"/>
                <a:gd name="T62" fmla="*/ 0 w 572"/>
                <a:gd name="T63" fmla="*/ 0 h 392"/>
                <a:gd name="T64" fmla="*/ 0 w 572"/>
                <a:gd name="T65" fmla="*/ 0 h 392"/>
                <a:gd name="T66" fmla="*/ 0 w 572"/>
                <a:gd name="T67" fmla="*/ 0 h 392"/>
                <a:gd name="T68" fmla="*/ 0 w 572"/>
                <a:gd name="T69" fmla="*/ 0 h 392"/>
                <a:gd name="T70" fmla="*/ 0 w 572"/>
                <a:gd name="T71" fmla="*/ 0 h 392"/>
                <a:gd name="T72" fmla="*/ 0 w 572"/>
                <a:gd name="T73" fmla="*/ 0 h 392"/>
                <a:gd name="T74" fmla="*/ 0 w 572"/>
                <a:gd name="T75" fmla="*/ 0 h 392"/>
                <a:gd name="T76" fmla="*/ 0 w 572"/>
                <a:gd name="T77" fmla="*/ 0 h 392"/>
                <a:gd name="T78" fmla="*/ 0 w 572"/>
                <a:gd name="T79" fmla="*/ 0 h 392"/>
                <a:gd name="T80" fmla="*/ 0 w 572"/>
                <a:gd name="T81" fmla="*/ 0 h 392"/>
                <a:gd name="T82" fmla="*/ 0 w 572"/>
                <a:gd name="T83" fmla="*/ 0 h 392"/>
                <a:gd name="T84" fmla="*/ 0 w 572"/>
                <a:gd name="T85" fmla="*/ 0 h 392"/>
                <a:gd name="T86" fmla="*/ 0 w 572"/>
                <a:gd name="T87" fmla="*/ 0 h 392"/>
                <a:gd name="T88" fmla="*/ 0 w 572"/>
                <a:gd name="T89" fmla="*/ 0 h 392"/>
                <a:gd name="T90" fmla="*/ 0 w 572"/>
                <a:gd name="T91" fmla="*/ 0 h 392"/>
                <a:gd name="T92" fmla="*/ 0 w 572"/>
                <a:gd name="T93" fmla="*/ 0 h 392"/>
                <a:gd name="T94" fmla="*/ 0 w 572"/>
                <a:gd name="T95" fmla="*/ 0 h 392"/>
                <a:gd name="T96" fmla="*/ 0 w 572"/>
                <a:gd name="T97" fmla="*/ 0 h 392"/>
                <a:gd name="T98" fmla="*/ 0 w 572"/>
                <a:gd name="T99" fmla="*/ 0 h 392"/>
                <a:gd name="T100" fmla="*/ 0 w 572"/>
                <a:gd name="T101" fmla="*/ 0 h 392"/>
                <a:gd name="T102" fmla="*/ 0 w 572"/>
                <a:gd name="T103" fmla="*/ 0 h 392"/>
                <a:gd name="T104" fmla="*/ 0 w 572"/>
                <a:gd name="T105" fmla="*/ 0 h 3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72"/>
                <a:gd name="T160" fmla="*/ 0 h 392"/>
                <a:gd name="T161" fmla="*/ 572 w 572"/>
                <a:gd name="T162" fmla="*/ 392 h 3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72" h="392">
                  <a:moveTo>
                    <a:pt x="153" y="392"/>
                  </a:moveTo>
                  <a:lnTo>
                    <a:pt x="73" y="354"/>
                  </a:lnTo>
                  <a:lnTo>
                    <a:pt x="73" y="348"/>
                  </a:lnTo>
                  <a:lnTo>
                    <a:pt x="62" y="343"/>
                  </a:lnTo>
                  <a:lnTo>
                    <a:pt x="52" y="344"/>
                  </a:lnTo>
                  <a:lnTo>
                    <a:pt x="47" y="338"/>
                  </a:lnTo>
                  <a:lnTo>
                    <a:pt x="52" y="327"/>
                  </a:lnTo>
                  <a:lnTo>
                    <a:pt x="51" y="315"/>
                  </a:lnTo>
                  <a:lnTo>
                    <a:pt x="54" y="304"/>
                  </a:lnTo>
                  <a:lnTo>
                    <a:pt x="59" y="293"/>
                  </a:lnTo>
                  <a:lnTo>
                    <a:pt x="43" y="294"/>
                  </a:lnTo>
                  <a:lnTo>
                    <a:pt x="33" y="289"/>
                  </a:lnTo>
                  <a:lnTo>
                    <a:pt x="28" y="278"/>
                  </a:lnTo>
                  <a:lnTo>
                    <a:pt x="33" y="268"/>
                  </a:lnTo>
                  <a:lnTo>
                    <a:pt x="43" y="262"/>
                  </a:lnTo>
                  <a:lnTo>
                    <a:pt x="38" y="252"/>
                  </a:lnTo>
                  <a:lnTo>
                    <a:pt x="28" y="252"/>
                  </a:lnTo>
                  <a:lnTo>
                    <a:pt x="18" y="247"/>
                  </a:lnTo>
                  <a:lnTo>
                    <a:pt x="13" y="236"/>
                  </a:lnTo>
                  <a:lnTo>
                    <a:pt x="13" y="224"/>
                  </a:lnTo>
                  <a:lnTo>
                    <a:pt x="18" y="214"/>
                  </a:lnTo>
                  <a:lnTo>
                    <a:pt x="8" y="208"/>
                  </a:lnTo>
                  <a:lnTo>
                    <a:pt x="1" y="208"/>
                  </a:lnTo>
                  <a:lnTo>
                    <a:pt x="0" y="201"/>
                  </a:lnTo>
                  <a:lnTo>
                    <a:pt x="8" y="198"/>
                  </a:lnTo>
                  <a:lnTo>
                    <a:pt x="13" y="187"/>
                  </a:lnTo>
                  <a:lnTo>
                    <a:pt x="21" y="181"/>
                  </a:lnTo>
                  <a:lnTo>
                    <a:pt x="17" y="172"/>
                  </a:lnTo>
                  <a:lnTo>
                    <a:pt x="15" y="163"/>
                  </a:lnTo>
                  <a:lnTo>
                    <a:pt x="9" y="159"/>
                  </a:lnTo>
                  <a:lnTo>
                    <a:pt x="14" y="150"/>
                  </a:lnTo>
                  <a:lnTo>
                    <a:pt x="23" y="145"/>
                  </a:lnTo>
                  <a:lnTo>
                    <a:pt x="41" y="144"/>
                  </a:lnTo>
                  <a:lnTo>
                    <a:pt x="52" y="140"/>
                  </a:lnTo>
                  <a:lnTo>
                    <a:pt x="57" y="129"/>
                  </a:lnTo>
                  <a:lnTo>
                    <a:pt x="66" y="131"/>
                  </a:lnTo>
                  <a:lnTo>
                    <a:pt x="67" y="123"/>
                  </a:lnTo>
                  <a:lnTo>
                    <a:pt x="59" y="117"/>
                  </a:lnTo>
                  <a:lnTo>
                    <a:pt x="67" y="112"/>
                  </a:lnTo>
                  <a:lnTo>
                    <a:pt x="72" y="100"/>
                  </a:lnTo>
                  <a:lnTo>
                    <a:pt x="62" y="97"/>
                  </a:lnTo>
                  <a:lnTo>
                    <a:pt x="56" y="94"/>
                  </a:lnTo>
                  <a:lnTo>
                    <a:pt x="57" y="86"/>
                  </a:lnTo>
                  <a:lnTo>
                    <a:pt x="64" y="76"/>
                  </a:lnTo>
                  <a:lnTo>
                    <a:pt x="67" y="64"/>
                  </a:lnTo>
                  <a:lnTo>
                    <a:pt x="67" y="54"/>
                  </a:lnTo>
                  <a:lnTo>
                    <a:pt x="73" y="42"/>
                  </a:lnTo>
                  <a:lnTo>
                    <a:pt x="83" y="42"/>
                  </a:lnTo>
                  <a:lnTo>
                    <a:pt x="93" y="46"/>
                  </a:lnTo>
                  <a:lnTo>
                    <a:pt x="102" y="42"/>
                  </a:lnTo>
                  <a:lnTo>
                    <a:pt x="111" y="32"/>
                  </a:lnTo>
                  <a:lnTo>
                    <a:pt x="122" y="32"/>
                  </a:lnTo>
                  <a:lnTo>
                    <a:pt x="132" y="21"/>
                  </a:lnTo>
                  <a:lnTo>
                    <a:pt x="141" y="21"/>
                  </a:lnTo>
                  <a:lnTo>
                    <a:pt x="151" y="16"/>
                  </a:lnTo>
                  <a:lnTo>
                    <a:pt x="162" y="16"/>
                  </a:lnTo>
                  <a:lnTo>
                    <a:pt x="172" y="13"/>
                  </a:lnTo>
                  <a:lnTo>
                    <a:pt x="178" y="18"/>
                  </a:lnTo>
                  <a:lnTo>
                    <a:pt x="181" y="29"/>
                  </a:lnTo>
                  <a:lnTo>
                    <a:pt x="180" y="39"/>
                  </a:lnTo>
                  <a:lnTo>
                    <a:pt x="186" y="42"/>
                  </a:lnTo>
                  <a:lnTo>
                    <a:pt x="191" y="32"/>
                  </a:lnTo>
                  <a:lnTo>
                    <a:pt x="206" y="27"/>
                  </a:lnTo>
                  <a:lnTo>
                    <a:pt x="216" y="21"/>
                  </a:lnTo>
                  <a:lnTo>
                    <a:pt x="225" y="32"/>
                  </a:lnTo>
                  <a:lnTo>
                    <a:pt x="230" y="42"/>
                  </a:lnTo>
                  <a:lnTo>
                    <a:pt x="235" y="32"/>
                  </a:lnTo>
                  <a:lnTo>
                    <a:pt x="245" y="27"/>
                  </a:lnTo>
                  <a:lnTo>
                    <a:pt x="257" y="27"/>
                  </a:lnTo>
                  <a:lnTo>
                    <a:pt x="262" y="35"/>
                  </a:lnTo>
                  <a:lnTo>
                    <a:pt x="270" y="39"/>
                  </a:lnTo>
                  <a:lnTo>
                    <a:pt x="279" y="49"/>
                  </a:lnTo>
                  <a:lnTo>
                    <a:pt x="281" y="61"/>
                  </a:lnTo>
                  <a:lnTo>
                    <a:pt x="288" y="69"/>
                  </a:lnTo>
                  <a:lnTo>
                    <a:pt x="291" y="78"/>
                  </a:lnTo>
                  <a:lnTo>
                    <a:pt x="289" y="86"/>
                  </a:lnTo>
                  <a:lnTo>
                    <a:pt x="283" y="97"/>
                  </a:lnTo>
                  <a:lnTo>
                    <a:pt x="284" y="104"/>
                  </a:lnTo>
                  <a:lnTo>
                    <a:pt x="294" y="106"/>
                  </a:lnTo>
                  <a:lnTo>
                    <a:pt x="308" y="106"/>
                  </a:lnTo>
                  <a:lnTo>
                    <a:pt x="319" y="112"/>
                  </a:lnTo>
                  <a:lnTo>
                    <a:pt x="319" y="94"/>
                  </a:lnTo>
                  <a:lnTo>
                    <a:pt x="328" y="85"/>
                  </a:lnTo>
                  <a:lnTo>
                    <a:pt x="331" y="75"/>
                  </a:lnTo>
                  <a:lnTo>
                    <a:pt x="339" y="75"/>
                  </a:lnTo>
                  <a:lnTo>
                    <a:pt x="347" y="69"/>
                  </a:lnTo>
                  <a:lnTo>
                    <a:pt x="344" y="59"/>
                  </a:lnTo>
                  <a:lnTo>
                    <a:pt x="353" y="49"/>
                  </a:lnTo>
                  <a:lnTo>
                    <a:pt x="351" y="42"/>
                  </a:lnTo>
                  <a:lnTo>
                    <a:pt x="358" y="35"/>
                  </a:lnTo>
                  <a:lnTo>
                    <a:pt x="354" y="27"/>
                  </a:lnTo>
                  <a:lnTo>
                    <a:pt x="355" y="15"/>
                  </a:lnTo>
                  <a:lnTo>
                    <a:pt x="360" y="5"/>
                  </a:lnTo>
                  <a:lnTo>
                    <a:pt x="369" y="7"/>
                  </a:lnTo>
                  <a:lnTo>
                    <a:pt x="379" y="0"/>
                  </a:lnTo>
                  <a:lnTo>
                    <a:pt x="379" y="10"/>
                  </a:lnTo>
                  <a:lnTo>
                    <a:pt x="378" y="19"/>
                  </a:lnTo>
                  <a:lnTo>
                    <a:pt x="375" y="28"/>
                  </a:lnTo>
                  <a:lnTo>
                    <a:pt x="379" y="32"/>
                  </a:lnTo>
                  <a:lnTo>
                    <a:pt x="381" y="41"/>
                  </a:lnTo>
                  <a:lnTo>
                    <a:pt x="389" y="42"/>
                  </a:lnTo>
                  <a:lnTo>
                    <a:pt x="386" y="52"/>
                  </a:lnTo>
                  <a:lnTo>
                    <a:pt x="394" y="54"/>
                  </a:lnTo>
                  <a:lnTo>
                    <a:pt x="394" y="65"/>
                  </a:lnTo>
                  <a:lnTo>
                    <a:pt x="390" y="72"/>
                  </a:lnTo>
                  <a:lnTo>
                    <a:pt x="388" y="85"/>
                  </a:lnTo>
                  <a:lnTo>
                    <a:pt x="391" y="97"/>
                  </a:lnTo>
                  <a:lnTo>
                    <a:pt x="399" y="91"/>
                  </a:lnTo>
                  <a:lnTo>
                    <a:pt x="411" y="94"/>
                  </a:lnTo>
                  <a:lnTo>
                    <a:pt x="422" y="100"/>
                  </a:lnTo>
                  <a:lnTo>
                    <a:pt x="430" y="93"/>
                  </a:lnTo>
                  <a:lnTo>
                    <a:pt x="446" y="90"/>
                  </a:lnTo>
                  <a:lnTo>
                    <a:pt x="449" y="81"/>
                  </a:lnTo>
                  <a:lnTo>
                    <a:pt x="453" y="71"/>
                  </a:lnTo>
                  <a:lnTo>
                    <a:pt x="458" y="74"/>
                  </a:lnTo>
                  <a:lnTo>
                    <a:pt x="462" y="79"/>
                  </a:lnTo>
                  <a:lnTo>
                    <a:pt x="468" y="81"/>
                  </a:lnTo>
                  <a:lnTo>
                    <a:pt x="478" y="91"/>
                  </a:lnTo>
                  <a:lnTo>
                    <a:pt x="488" y="91"/>
                  </a:lnTo>
                  <a:lnTo>
                    <a:pt x="498" y="86"/>
                  </a:lnTo>
                  <a:lnTo>
                    <a:pt x="503" y="97"/>
                  </a:lnTo>
                  <a:lnTo>
                    <a:pt x="498" y="107"/>
                  </a:lnTo>
                  <a:lnTo>
                    <a:pt x="501" y="115"/>
                  </a:lnTo>
                  <a:lnTo>
                    <a:pt x="493" y="123"/>
                  </a:lnTo>
                  <a:lnTo>
                    <a:pt x="503" y="125"/>
                  </a:lnTo>
                  <a:lnTo>
                    <a:pt x="503" y="140"/>
                  </a:lnTo>
                  <a:lnTo>
                    <a:pt x="504" y="152"/>
                  </a:lnTo>
                  <a:lnTo>
                    <a:pt x="512" y="156"/>
                  </a:lnTo>
                  <a:lnTo>
                    <a:pt x="527" y="150"/>
                  </a:lnTo>
                  <a:lnTo>
                    <a:pt x="543" y="149"/>
                  </a:lnTo>
                  <a:lnTo>
                    <a:pt x="542" y="161"/>
                  </a:lnTo>
                  <a:lnTo>
                    <a:pt x="552" y="166"/>
                  </a:lnTo>
                  <a:lnTo>
                    <a:pt x="569" y="167"/>
                  </a:lnTo>
                  <a:lnTo>
                    <a:pt x="567" y="177"/>
                  </a:lnTo>
                  <a:lnTo>
                    <a:pt x="557" y="182"/>
                  </a:lnTo>
                  <a:lnTo>
                    <a:pt x="554" y="191"/>
                  </a:lnTo>
                  <a:lnTo>
                    <a:pt x="565" y="197"/>
                  </a:lnTo>
                  <a:lnTo>
                    <a:pt x="570" y="202"/>
                  </a:lnTo>
                  <a:lnTo>
                    <a:pt x="567" y="214"/>
                  </a:lnTo>
                  <a:lnTo>
                    <a:pt x="566" y="224"/>
                  </a:lnTo>
                  <a:lnTo>
                    <a:pt x="572" y="236"/>
                  </a:lnTo>
                  <a:lnTo>
                    <a:pt x="570" y="245"/>
                  </a:lnTo>
                  <a:lnTo>
                    <a:pt x="562" y="252"/>
                  </a:lnTo>
                  <a:lnTo>
                    <a:pt x="561" y="261"/>
                  </a:lnTo>
                  <a:lnTo>
                    <a:pt x="567" y="268"/>
                  </a:lnTo>
                  <a:lnTo>
                    <a:pt x="570" y="277"/>
                  </a:lnTo>
                  <a:lnTo>
                    <a:pt x="562" y="284"/>
                  </a:lnTo>
                  <a:lnTo>
                    <a:pt x="557" y="294"/>
                  </a:lnTo>
                  <a:lnTo>
                    <a:pt x="553" y="299"/>
                  </a:lnTo>
                  <a:lnTo>
                    <a:pt x="557" y="305"/>
                  </a:lnTo>
                  <a:lnTo>
                    <a:pt x="559" y="312"/>
                  </a:lnTo>
                  <a:lnTo>
                    <a:pt x="552" y="315"/>
                  </a:lnTo>
                  <a:lnTo>
                    <a:pt x="557" y="327"/>
                  </a:lnTo>
                  <a:lnTo>
                    <a:pt x="558" y="335"/>
                  </a:lnTo>
                  <a:lnTo>
                    <a:pt x="552" y="338"/>
                  </a:lnTo>
                  <a:lnTo>
                    <a:pt x="547" y="335"/>
                  </a:lnTo>
                  <a:lnTo>
                    <a:pt x="547" y="343"/>
                  </a:lnTo>
                  <a:lnTo>
                    <a:pt x="542" y="354"/>
                  </a:lnTo>
                  <a:lnTo>
                    <a:pt x="153" y="392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09" name="Freeform 294"/>
            <p:cNvSpPr>
              <a:spLocks/>
            </p:cNvSpPr>
            <p:nvPr/>
          </p:nvSpPr>
          <p:spPr bwMode="auto">
            <a:xfrm>
              <a:off x="2119" y="1168"/>
              <a:ext cx="208" cy="20"/>
            </a:xfrm>
            <a:custGeom>
              <a:avLst/>
              <a:gdLst>
                <a:gd name="T0" fmla="*/ 0 w 623"/>
                <a:gd name="T1" fmla="*/ 0 h 58"/>
                <a:gd name="T2" fmla="*/ 0 w 623"/>
                <a:gd name="T3" fmla="*/ 0 h 58"/>
                <a:gd name="T4" fmla="*/ 0 w 623"/>
                <a:gd name="T5" fmla="*/ 0 h 58"/>
                <a:gd name="T6" fmla="*/ 0 w 623"/>
                <a:gd name="T7" fmla="*/ 0 h 58"/>
                <a:gd name="T8" fmla="*/ 0 w 623"/>
                <a:gd name="T9" fmla="*/ 0 h 58"/>
                <a:gd name="T10" fmla="*/ 0 w 623"/>
                <a:gd name="T11" fmla="*/ 0 h 58"/>
                <a:gd name="T12" fmla="*/ 0 w 623"/>
                <a:gd name="T13" fmla="*/ 0 h 58"/>
                <a:gd name="T14" fmla="*/ 0 w 623"/>
                <a:gd name="T15" fmla="*/ 0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58"/>
                <a:gd name="T26" fmla="*/ 623 w 623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58">
                  <a:moveTo>
                    <a:pt x="623" y="21"/>
                  </a:moveTo>
                  <a:lnTo>
                    <a:pt x="194" y="58"/>
                  </a:lnTo>
                  <a:lnTo>
                    <a:pt x="0" y="37"/>
                  </a:lnTo>
                  <a:lnTo>
                    <a:pt x="0" y="0"/>
                  </a:lnTo>
                  <a:lnTo>
                    <a:pt x="194" y="18"/>
                  </a:lnTo>
                  <a:lnTo>
                    <a:pt x="623" y="0"/>
                  </a:lnTo>
                  <a:lnTo>
                    <a:pt x="623" y="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0" name="Line 295"/>
            <p:cNvSpPr>
              <a:spLocks noChangeShapeType="1"/>
            </p:cNvSpPr>
            <p:nvPr/>
          </p:nvSpPr>
          <p:spPr bwMode="auto">
            <a:xfrm flipV="1">
              <a:off x="2183" y="117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11" name="Line 296"/>
            <p:cNvSpPr>
              <a:spLocks noChangeShapeType="1"/>
            </p:cNvSpPr>
            <p:nvPr/>
          </p:nvSpPr>
          <p:spPr bwMode="auto">
            <a:xfrm>
              <a:off x="2543" y="773"/>
              <a:ext cx="1" cy="14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12" name="Line 297"/>
            <p:cNvSpPr>
              <a:spLocks noChangeShapeType="1"/>
            </p:cNvSpPr>
            <p:nvPr/>
          </p:nvSpPr>
          <p:spPr bwMode="auto">
            <a:xfrm>
              <a:off x="2536" y="769"/>
              <a:ext cx="1" cy="14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13" name="Freeform 298"/>
            <p:cNvSpPr>
              <a:spLocks/>
            </p:cNvSpPr>
            <p:nvPr/>
          </p:nvSpPr>
          <p:spPr bwMode="auto">
            <a:xfrm>
              <a:off x="2366" y="899"/>
              <a:ext cx="297" cy="281"/>
            </a:xfrm>
            <a:custGeom>
              <a:avLst/>
              <a:gdLst>
                <a:gd name="T0" fmla="*/ 0 w 890"/>
                <a:gd name="T1" fmla="*/ 0 h 841"/>
                <a:gd name="T2" fmla="*/ 0 w 890"/>
                <a:gd name="T3" fmla="*/ 0 h 841"/>
                <a:gd name="T4" fmla="*/ 0 w 890"/>
                <a:gd name="T5" fmla="*/ 0 h 841"/>
                <a:gd name="T6" fmla="*/ 0 w 890"/>
                <a:gd name="T7" fmla="*/ 0 h 841"/>
                <a:gd name="T8" fmla="*/ 0 w 890"/>
                <a:gd name="T9" fmla="*/ 0 h 841"/>
                <a:gd name="T10" fmla="*/ 0 w 890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0"/>
                <a:gd name="T19" fmla="*/ 0 h 841"/>
                <a:gd name="T20" fmla="*/ 890 w 890"/>
                <a:gd name="T21" fmla="*/ 841 h 8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0" h="841">
                  <a:moveTo>
                    <a:pt x="890" y="814"/>
                  </a:moveTo>
                  <a:lnTo>
                    <a:pt x="890" y="47"/>
                  </a:lnTo>
                  <a:lnTo>
                    <a:pt x="712" y="0"/>
                  </a:lnTo>
                  <a:lnTo>
                    <a:pt x="0" y="161"/>
                  </a:lnTo>
                  <a:lnTo>
                    <a:pt x="0" y="841"/>
                  </a:lnTo>
                  <a:lnTo>
                    <a:pt x="890" y="81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4" name="Freeform 299"/>
            <p:cNvSpPr>
              <a:spLocks/>
            </p:cNvSpPr>
            <p:nvPr/>
          </p:nvSpPr>
          <p:spPr bwMode="auto">
            <a:xfrm>
              <a:off x="2617" y="1074"/>
              <a:ext cx="69" cy="93"/>
            </a:xfrm>
            <a:custGeom>
              <a:avLst/>
              <a:gdLst>
                <a:gd name="T0" fmla="*/ 0 w 206"/>
                <a:gd name="T1" fmla="*/ 0 h 277"/>
                <a:gd name="T2" fmla="*/ 0 w 206"/>
                <a:gd name="T3" fmla="*/ 0 h 277"/>
                <a:gd name="T4" fmla="*/ 0 w 206"/>
                <a:gd name="T5" fmla="*/ 0 h 277"/>
                <a:gd name="T6" fmla="*/ 0 w 206"/>
                <a:gd name="T7" fmla="*/ 0 h 277"/>
                <a:gd name="T8" fmla="*/ 0 w 206"/>
                <a:gd name="T9" fmla="*/ 0 h 277"/>
                <a:gd name="T10" fmla="*/ 0 w 206"/>
                <a:gd name="T11" fmla="*/ 0 h 277"/>
                <a:gd name="T12" fmla="*/ 0 w 206"/>
                <a:gd name="T13" fmla="*/ 0 h 277"/>
                <a:gd name="T14" fmla="*/ 0 w 206"/>
                <a:gd name="T15" fmla="*/ 0 h 277"/>
                <a:gd name="T16" fmla="*/ 0 w 206"/>
                <a:gd name="T17" fmla="*/ 0 h 277"/>
                <a:gd name="T18" fmla="*/ 0 w 206"/>
                <a:gd name="T19" fmla="*/ 0 h 277"/>
                <a:gd name="T20" fmla="*/ 0 w 206"/>
                <a:gd name="T21" fmla="*/ 0 h 277"/>
                <a:gd name="T22" fmla="*/ 0 w 206"/>
                <a:gd name="T23" fmla="*/ 0 h 277"/>
                <a:gd name="T24" fmla="*/ 0 w 206"/>
                <a:gd name="T25" fmla="*/ 0 h 277"/>
                <a:gd name="T26" fmla="*/ 0 w 206"/>
                <a:gd name="T27" fmla="*/ 0 h 277"/>
                <a:gd name="T28" fmla="*/ 0 w 206"/>
                <a:gd name="T29" fmla="*/ 0 h 277"/>
                <a:gd name="T30" fmla="*/ 0 w 206"/>
                <a:gd name="T31" fmla="*/ 0 h 277"/>
                <a:gd name="T32" fmla="*/ 0 w 206"/>
                <a:gd name="T33" fmla="*/ 0 h 277"/>
                <a:gd name="T34" fmla="*/ 0 w 206"/>
                <a:gd name="T35" fmla="*/ 0 h 277"/>
                <a:gd name="T36" fmla="*/ 0 w 206"/>
                <a:gd name="T37" fmla="*/ 0 h 277"/>
                <a:gd name="T38" fmla="*/ 0 w 206"/>
                <a:gd name="T39" fmla="*/ 0 h 277"/>
                <a:gd name="T40" fmla="*/ 0 w 206"/>
                <a:gd name="T41" fmla="*/ 0 h 277"/>
                <a:gd name="T42" fmla="*/ 0 w 206"/>
                <a:gd name="T43" fmla="*/ 0 h 277"/>
                <a:gd name="T44" fmla="*/ 0 w 206"/>
                <a:gd name="T45" fmla="*/ 0 h 277"/>
                <a:gd name="T46" fmla="*/ 0 w 206"/>
                <a:gd name="T47" fmla="*/ 0 h 277"/>
                <a:gd name="T48" fmla="*/ 0 w 206"/>
                <a:gd name="T49" fmla="*/ 0 h 277"/>
                <a:gd name="T50" fmla="*/ 0 w 206"/>
                <a:gd name="T51" fmla="*/ 0 h 277"/>
                <a:gd name="T52" fmla="*/ 0 w 206"/>
                <a:gd name="T53" fmla="*/ 0 h 277"/>
                <a:gd name="T54" fmla="*/ 0 w 206"/>
                <a:gd name="T55" fmla="*/ 0 h 277"/>
                <a:gd name="T56" fmla="*/ 0 w 206"/>
                <a:gd name="T57" fmla="*/ 0 h 277"/>
                <a:gd name="T58" fmla="*/ 0 w 206"/>
                <a:gd name="T59" fmla="*/ 0 h 277"/>
                <a:gd name="T60" fmla="*/ 0 w 206"/>
                <a:gd name="T61" fmla="*/ 0 h 277"/>
                <a:gd name="T62" fmla="*/ 0 w 206"/>
                <a:gd name="T63" fmla="*/ 0 h 277"/>
                <a:gd name="T64" fmla="*/ 0 w 206"/>
                <a:gd name="T65" fmla="*/ 0 h 277"/>
                <a:gd name="T66" fmla="*/ 0 w 206"/>
                <a:gd name="T67" fmla="*/ 0 h 277"/>
                <a:gd name="T68" fmla="*/ 0 w 206"/>
                <a:gd name="T69" fmla="*/ 0 h 277"/>
                <a:gd name="T70" fmla="*/ 0 w 206"/>
                <a:gd name="T71" fmla="*/ 0 h 277"/>
                <a:gd name="T72" fmla="*/ 0 w 206"/>
                <a:gd name="T73" fmla="*/ 0 h 277"/>
                <a:gd name="T74" fmla="*/ 0 w 206"/>
                <a:gd name="T75" fmla="*/ 0 h 2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6"/>
                <a:gd name="T115" fmla="*/ 0 h 277"/>
                <a:gd name="T116" fmla="*/ 206 w 206"/>
                <a:gd name="T117" fmla="*/ 277 h 2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6" h="277">
                  <a:moveTo>
                    <a:pt x="78" y="272"/>
                  </a:moveTo>
                  <a:lnTo>
                    <a:pt x="78" y="267"/>
                  </a:lnTo>
                  <a:lnTo>
                    <a:pt x="73" y="256"/>
                  </a:lnTo>
                  <a:lnTo>
                    <a:pt x="63" y="256"/>
                  </a:lnTo>
                  <a:lnTo>
                    <a:pt x="53" y="250"/>
                  </a:lnTo>
                  <a:lnTo>
                    <a:pt x="48" y="240"/>
                  </a:lnTo>
                  <a:lnTo>
                    <a:pt x="40" y="233"/>
                  </a:lnTo>
                  <a:lnTo>
                    <a:pt x="39" y="224"/>
                  </a:lnTo>
                  <a:lnTo>
                    <a:pt x="36" y="216"/>
                  </a:lnTo>
                  <a:lnTo>
                    <a:pt x="14" y="213"/>
                  </a:lnTo>
                  <a:lnTo>
                    <a:pt x="4" y="208"/>
                  </a:lnTo>
                  <a:lnTo>
                    <a:pt x="4" y="198"/>
                  </a:lnTo>
                  <a:lnTo>
                    <a:pt x="8" y="186"/>
                  </a:lnTo>
                  <a:lnTo>
                    <a:pt x="0" y="179"/>
                  </a:lnTo>
                  <a:lnTo>
                    <a:pt x="0" y="119"/>
                  </a:lnTo>
                  <a:lnTo>
                    <a:pt x="8" y="116"/>
                  </a:lnTo>
                  <a:lnTo>
                    <a:pt x="9" y="106"/>
                  </a:lnTo>
                  <a:lnTo>
                    <a:pt x="20" y="104"/>
                  </a:lnTo>
                  <a:lnTo>
                    <a:pt x="22" y="94"/>
                  </a:lnTo>
                  <a:lnTo>
                    <a:pt x="17" y="85"/>
                  </a:lnTo>
                  <a:lnTo>
                    <a:pt x="14" y="74"/>
                  </a:lnTo>
                  <a:lnTo>
                    <a:pt x="17" y="61"/>
                  </a:lnTo>
                  <a:lnTo>
                    <a:pt x="25" y="60"/>
                  </a:lnTo>
                  <a:lnTo>
                    <a:pt x="35" y="67"/>
                  </a:lnTo>
                  <a:lnTo>
                    <a:pt x="44" y="69"/>
                  </a:lnTo>
                  <a:lnTo>
                    <a:pt x="52" y="73"/>
                  </a:lnTo>
                  <a:lnTo>
                    <a:pt x="53" y="63"/>
                  </a:lnTo>
                  <a:lnTo>
                    <a:pt x="51" y="53"/>
                  </a:lnTo>
                  <a:lnTo>
                    <a:pt x="58" y="46"/>
                  </a:lnTo>
                  <a:lnTo>
                    <a:pt x="60" y="27"/>
                  </a:lnTo>
                  <a:lnTo>
                    <a:pt x="68" y="22"/>
                  </a:lnTo>
                  <a:lnTo>
                    <a:pt x="78" y="31"/>
                  </a:lnTo>
                  <a:lnTo>
                    <a:pt x="83" y="39"/>
                  </a:lnTo>
                  <a:lnTo>
                    <a:pt x="89" y="31"/>
                  </a:lnTo>
                  <a:lnTo>
                    <a:pt x="98" y="26"/>
                  </a:lnTo>
                  <a:lnTo>
                    <a:pt x="108" y="31"/>
                  </a:lnTo>
                  <a:lnTo>
                    <a:pt x="118" y="31"/>
                  </a:lnTo>
                  <a:lnTo>
                    <a:pt x="130" y="27"/>
                  </a:lnTo>
                  <a:lnTo>
                    <a:pt x="136" y="20"/>
                  </a:lnTo>
                  <a:lnTo>
                    <a:pt x="138" y="10"/>
                  </a:lnTo>
                  <a:lnTo>
                    <a:pt x="147" y="7"/>
                  </a:lnTo>
                  <a:lnTo>
                    <a:pt x="152" y="0"/>
                  </a:lnTo>
                  <a:lnTo>
                    <a:pt x="162" y="3"/>
                  </a:lnTo>
                  <a:lnTo>
                    <a:pt x="162" y="10"/>
                  </a:lnTo>
                  <a:lnTo>
                    <a:pt x="158" y="21"/>
                  </a:lnTo>
                  <a:lnTo>
                    <a:pt x="162" y="31"/>
                  </a:lnTo>
                  <a:lnTo>
                    <a:pt x="164" y="41"/>
                  </a:lnTo>
                  <a:lnTo>
                    <a:pt x="172" y="47"/>
                  </a:lnTo>
                  <a:lnTo>
                    <a:pt x="179" y="54"/>
                  </a:lnTo>
                  <a:lnTo>
                    <a:pt x="176" y="64"/>
                  </a:lnTo>
                  <a:lnTo>
                    <a:pt x="172" y="74"/>
                  </a:lnTo>
                  <a:lnTo>
                    <a:pt x="177" y="85"/>
                  </a:lnTo>
                  <a:lnTo>
                    <a:pt x="177" y="105"/>
                  </a:lnTo>
                  <a:lnTo>
                    <a:pt x="187" y="112"/>
                  </a:lnTo>
                  <a:lnTo>
                    <a:pt x="197" y="106"/>
                  </a:lnTo>
                  <a:lnTo>
                    <a:pt x="205" y="108"/>
                  </a:lnTo>
                  <a:lnTo>
                    <a:pt x="206" y="121"/>
                  </a:lnTo>
                  <a:lnTo>
                    <a:pt x="197" y="128"/>
                  </a:lnTo>
                  <a:lnTo>
                    <a:pt x="190" y="138"/>
                  </a:lnTo>
                  <a:lnTo>
                    <a:pt x="187" y="149"/>
                  </a:lnTo>
                  <a:lnTo>
                    <a:pt x="186" y="160"/>
                  </a:lnTo>
                  <a:lnTo>
                    <a:pt x="177" y="165"/>
                  </a:lnTo>
                  <a:lnTo>
                    <a:pt x="180" y="174"/>
                  </a:lnTo>
                  <a:lnTo>
                    <a:pt x="190" y="176"/>
                  </a:lnTo>
                  <a:lnTo>
                    <a:pt x="197" y="182"/>
                  </a:lnTo>
                  <a:lnTo>
                    <a:pt x="206" y="183"/>
                  </a:lnTo>
                  <a:lnTo>
                    <a:pt x="206" y="192"/>
                  </a:lnTo>
                  <a:lnTo>
                    <a:pt x="199" y="200"/>
                  </a:lnTo>
                  <a:lnTo>
                    <a:pt x="193" y="211"/>
                  </a:lnTo>
                  <a:lnTo>
                    <a:pt x="192" y="224"/>
                  </a:lnTo>
                  <a:lnTo>
                    <a:pt x="187" y="233"/>
                  </a:lnTo>
                  <a:lnTo>
                    <a:pt x="177" y="240"/>
                  </a:lnTo>
                  <a:lnTo>
                    <a:pt x="170" y="245"/>
                  </a:lnTo>
                  <a:lnTo>
                    <a:pt x="172" y="256"/>
                  </a:lnTo>
                  <a:lnTo>
                    <a:pt x="167" y="277"/>
                  </a:lnTo>
                  <a:lnTo>
                    <a:pt x="78" y="272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5" name="Freeform 300"/>
            <p:cNvSpPr>
              <a:spLocks/>
            </p:cNvSpPr>
            <p:nvPr/>
          </p:nvSpPr>
          <p:spPr bwMode="auto">
            <a:xfrm>
              <a:off x="2550" y="926"/>
              <a:ext cx="5" cy="67"/>
            </a:xfrm>
            <a:custGeom>
              <a:avLst/>
              <a:gdLst>
                <a:gd name="T0" fmla="*/ 0 w 15"/>
                <a:gd name="T1" fmla="*/ 0 h 202"/>
                <a:gd name="T2" fmla="*/ 0 w 15"/>
                <a:gd name="T3" fmla="*/ 0 h 202"/>
                <a:gd name="T4" fmla="*/ 0 w 15"/>
                <a:gd name="T5" fmla="*/ 0 h 202"/>
                <a:gd name="T6" fmla="*/ 0 w 15"/>
                <a:gd name="T7" fmla="*/ 0 h 202"/>
                <a:gd name="T8" fmla="*/ 0 w 15"/>
                <a:gd name="T9" fmla="*/ 0 h 2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2"/>
                <a:gd name="T17" fmla="*/ 15 w 15"/>
                <a:gd name="T18" fmla="*/ 202 h 2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2">
                  <a:moveTo>
                    <a:pt x="0" y="3"/>
                  </a:moveTo>
                  <a:lnTo>
                    <a:pt x="0" y="202"/>
                  </a:lnTo>
                  <a:lnTo>
                    <a:pt x="15" y="200"/>
                  </a:lnTo>
                  <a:lnTo>
                    <a:pt x="1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6" name="Freeform 301"/>
            <p:cNvSpPr>
              <a:spLocks/>
            </p:cNvSpPr>
            <p:nvPr/>
          </p:nvSpPr>
          <p:spPr bwMode="auto">
            <a:xfrm>
              <a:off x="2512" y="934"/>
              <a:ext cx="5" cy="64"/>
            </a:xfrm>
            <a:custGeom>
              <a:avLst/>
              <a:gdLst>
                <a:gd name="T0" fmla="*/ 0 w 14"/>
                <a:gd name="T1" fmla="*/ 0 h 194"/>
                <a:gd name="T2" fmla="*/ 0 w 14"/>
                <a:gd name="T3" fmla="*/ 0 h 194"/>
                <a:gd name="T4" fmla="*/ 0 w 14"/>
                <a:gd name="T5" fmla="*/ 0 h 194"/>
                <a:gd name="T6" fmla="*/ 0 w 14"/>
                <a:gd name="T7" fmla="*/ 0 h 194"/>
                <a:gd name="T8" fmla="*/ 0 w 14"/>
                <a:gd name="T9" fmla="*/ 0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94"/>
                <a:gd name="T17" fmla="*/ 14 w 14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94">
                  <a:moveTo>
                    <a:pt x="0" y="3"/>
                  </a:moveTo>
                  <a:lnTo>
                    <a:pt x="0" y="194"/>
                  </a:lnTo>
                  <a:lnTo>
                    <a:pt x="14" y="193"/>
                  </a:lnTo>
                  <a:lnTo>
                    <a:pt x="1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7" name="Freeform 302"/>
            <p:cNvSpPr>
              <a:spLocks/>
            </p:cNvSpPr>
            <p:nvPr/>
          </p:nvSpPr>
          <p:spPr bwMode="auto">
            <a:xfrm>
              <a:off x="2475" y="941"/>
              <a:ext cx="4" cy="62"/>
            </a:xfrm>
            <a:custGeom>
              <a:avLst/>
              <a:gdLst>
                <a:gd name="T0" fmla="*/ 0 w 12"/>
                <a:gd name="T1" fmla="*/ 0 h 187"/>
                <a:gd name="T2" fmla="*/ 0 w 12"/>
                <a:gd name="T3" fmla="*/ 0 h 187"/>
                <a:gd name="T4" fmla="*/ 0 w 12"/>
                <a:gd name="T5" fmla="*/ 0 h 187"/>
                <a:gd name="T6" fmla="*/ 0 w 12"/>
                <a:gd name="T7" fmla="*/ 0 h 187"/>
                <a:gd name="T8" fmla="*/ 0 w 12"/>
                <a:gd name="T9" fmla="*/ 0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87"/>
                <a:gd name="T17" fmla="*/ 12 w 12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87">
                  <a:moveTo>
                    <a:pt x="0" y="2"/>
                  </a:moveTo>
                  <a:lnTo>
                    <a:pt x="0" y="187"/>
                  </a:lnTo>
                  <a:lnTo>
                    <a:pt x="12" y="185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8" name="Freeform 303"/>
            <p:cNvSpPr>
              <a:spLocks/>
            </p:cNvSpPr>
            <p:nvPr/>
          </p:nvSpPr>
          <p:spPr bwMode="auto">
            <a:xfrm>
              <a:off x="2438" y="949"/>
              <a:ext cx="3" cy="60"/>
            </a:xfrm>
            <a:custGeom>
              <a:avLst/>
              <a:gdLst>
                <a:gd name="T0" fmla="*/ 0 w 10"/>
                <a:gd name="T1" fmla="*/ 0 h 180"/>
                <a:gd name="T2" fmla="*/ 0 w 10"/>
                <a:gd name="T3" fmla="*/ 0 h 180"/>
                <a:gd name="T4" fmla="*/ 0 w 10"/>
                <a:gd name="T5" fmla="*/ 0 h 180"/>
                <a:gd name="T6" fmla="*/ 0 w 10"/>
                <a:gd name="T7" fmla="*/ 0 h 180"/>
                <a:gd name="T8" fmla="*/ 0 w 10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80"/>
                <a:gd name="T17" fmla="*/ 10 w 10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80">
                  <a:moveTo>
                    <a:pt x="0" y="3"/>
                  </a:moveTo>
                  <a:lnTo>
                    <a:pt x="0" y="180"/>
                  </a:lnTo>
                  <a:lnTo>
                    <a:pt x="10" y="178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19" name="Freeform 304"/>
            <p:cNvSpPr>
              <a:spLocks/>
            </p:cNvSpPr>
            <p:nvPr/>
          </p:nvSpPr>
          <p:spPr bwMode="auto">
            <a:xfrm>
              <a:off x="2400" y="957"/>
              <a:ext cx="4" cy="57"/>
            </a:xfrm>
            <a:custGeom>
              <a:avLst/>
              <a:gdLst>
                <a:gd name="T0" fmla="*/ 0 w 10"/>
                <a:gd name="T1" fmla="*/ 0 h 172"/>
                <a:gd name="T2" fmla="*/ 0 w 10"/>
                <a:gd name="T3" fmla="*/ 0 h 172"/>
                <a:gd name="T4" fmla="*/ 0 w 10"/>
                <a:gd name="T5" fmla="*/ 0 h 172"/>
                <a:gd name="T6" fmla="*/ 0 w 10"/>
                <a:gd name="T7" fmla="*/ 0 h 172"/>
                <a:gd name="T8" fmla="*/ 0 w 10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72"/>
                <a:gd name="T17" fmla="*/ 10 w 10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72">
                  <a:moveTo>
                    <a:pt x="0" y="3"/>
                  </a:moveTo>
                  <a:lnTo>
                    <a:pt x="0" y="172"/>
                  </a:lnTo>
                  <a:lnTo>
                    <a:pt x="10" y="17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0" name="Freeform 305"/>
            <p:cNvSpPr>
              <a:spLocks/>
            </p:cNvSpPr>
            <p:nvPr/>
          </p:nvSpPr>
          <p:spPr bwMode="auto">
            <a:xfrm>
              <a:off x="2575" y="996"/>
              <a:ext cx="5" cy="71"/>
            </a:xfrm>
            <a:custGeom>
              <a:avLst/>
              <a:gdLst>
                <a:gd name="T0" fmla="*/ 0 w 15"/>
                <a:gd name="T1" fmla="*/ 0 h 214"/>
                <a:gd name="T2" fmla="*/ 0 w 15"/>
                <a:gd name="T3" fmla="*/ 0 h 214"/>
                <a:gd name="T4" fmla="*/ 0 w 15"/>
                <a:gd name="T5" fmla="*/ 0 h 214"/>
                <a:gd name="T6" fmla="*/ 0 w 15"/>
                <a:gd name="T7" fmla="*/ 0 h 214"/>
                <a:gd name="T8" fmla="*/ 0 w 15"/>
                <a:gd name="T9" fmla="*/ 0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14"/>
                <a:gd name="T17" fmla="*/ 15 w 15"/>
                <a:gd name="T18" fmla="*/ 214 h 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14">
                  <a:moveTo>
                    <a:pt x="0" y="1"/>
                  </a:moveTo>
                  <a:lnTo>
                    <a:pt x="0" y="214"/>
                  </a:lnTo>
                  <a:lnTo>
                    <a:pt x="15" y="212"/>
                  </a:lnTo>
                  <a:lnTo>
                    <a:pt x="1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1" name="Freeform 306"/>
            <p:cNvSpPr>
              <a:spLocks/>
            </p:cNvSpPr>
            <p:nvPr/>
          </p:nvSpPr>
          <p:spPr bwMode="auto">
            <a:xfrm>
              <a:off x="2537" y="1001"/>
              <a:ext cx="5" cy="69"/>
            </a:xfrm>
            <a:custGeom>
              <a:avLst/>
              <a:gdLst>
                <a:gd name="T0" fmla="*/ 0 w 14"/>
                <a:gd name="T1" fmla="*/ 0 h 207"/>
                <a:gd name="T2" fmla="*/ 0 w 14"/>
                <a:gd name="T3" fmla="*/ 0 h 207"/>
                <a:gd name="T4" fmla="*/ 0 w 14"/>
                <a:gd name="T5" fmla="*/ 0 h 207"/>
                <a:gd name="T6" fmla="*/ 0 w 14"/>
                <a:gd name="T7" fmla="*/ 0 h 207"/>
                <a:gd name="T8" fmla="*/ 0 w 14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07"/>
                <a:gd name="T17" fmla="*/ 14 w 14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07">
                  <a:moveTo>
                    <a:pt x="0" y="1"/>
                  </a:moveTo>
                  <a:lnTo>
                    <a:pt x="0" y="207"/>
                  </a:lnTo>
                  <a:lnTo>
                    <a:pt x="14" y="205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2" name="Freeform 307"/>
            <p:cNvSpPr>
              <a:spLocks/>
            </p:cNvSpPr>
            <p:nvPr/>
          </p:nvSpPr>
          <p:spPr bwMode="auto">
            <a:xfrm>
              <a:off x="2499" y="1007"/>
              <a:ext cx="4" cy="66"/>
            </a:xfrm>
            <a:custGeom>
              <a:avLst/>
              <a:gdLst>
                <a:gd name="T0" fmla="*/ 0 w 14"/>
                <a:gd name="T1" fmla="*/ 0 h 200"/>
                <a:gd name="T2" fmla="*/ 0 w 14"/>
                <a:gd name="T3" fmla="*/ 0 h 200"/>
                <a:gd name="T4" fmla="*/ 0 w 14"/>
                <a:gd name="T5" fmla="*/ 0 h 200"/>
                <a:gd name="T6" fmla="*/ 0 w 14"/>
                <a:gd name="T7" fmla="*/ 0 h 200"/>
                <a:gd name="T8" fmla="*/ 0 w 14"/>
                <a:gd name="T9" fmla="*/ 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00"/>
                <a:gd name="T17" fmla="*/ 14 w 14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00">
                  <a:moveTo>
                    <a:pt x="0" y="1"/>
                  </a:moveTo>
                  <a:lnTo>
                    <a:pt x="0" y="200"/>
                  </a:lnTo>
                  <a:lnTo>
                    <a:pt x="14" y="198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3" name="Freeform 308"/>
            <p:cNvSpPr>
              <a:spLocks/>
            </p:cNvSpPr>
            <p:nvPr/>
          </p:nvSpPr>
          <p:spPr bwMode="auto">
            <a:xfrm>
              <a:off x="2461" y="1011"/>
              <a:ext cx="4" cy="72"/>
            </a:xfrm>
            <a:custGeom>
              <a:avLst/>
              <a:gdLst>
                <a:gd name="T0" fmla="*/ 0 w 13"/>
                <a:gd name="T1" fmla="*/ 0 h 214"/>
                <a:gd name="T2" fmla="*/ 0 w 13"/>
                <a:gd name="T3" fmla="*/ 0 h 214"/>
                <a:gd name="T4" fmla="*/ 0 w 13"/>
                <a:gd name="T5" fmla="*/ 0 h 214"/>
                <a:gd name="T6" fmla="*/ 0 w 13"/>
                <a:gd name="T7" fmla="*/ 0 h 214"/>
                <a:gd name="T8" fmla="*/ 0 w 13"/>
                <a:gd name="T9" fmla="*/ 0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4"/>
                <a:gd name="T17" fmla="*/ 13 w 13"/>
                <a:gd name="T18" fmla="*/ 214 h 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4">
                  <a:moveTo>
                    <a:pt x="0" y="2"/>
                  </a:moveTo>
                  <a:lnTo>
                    <a:pt x="0" y="214"/>
                  </a:lnTo>
                  <a:lnTo>
                    <a:pt x="13" y="212"/>
                  </a:lnTo>
                  <a:lnTo>
                    <a:pt x="1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4" name="Freeform 309"/>
            <p:cNvSpPr>
              <a:spLocks/>
            </p:cNvSpPr>
            <p:nvPr/>
          </p:nvSpPr>
          <p:spPr bwMode="auto">
            <a:xfrm>
              <a:off x="2423" y="1017"/>
              <a:ext cx="3" cy="71"/>
            </a:xfrm>
            <a:custGeom>
              <a:avLst/>
              <a:gdLst>
                <a:gd name="T0" fmla="*/ 0 w 10"/>
                <a:gd name="T1" fmla="*/ 0 h 214"/>
                <a:gd name="T2" fmla="*/ 0 w 10"/>
                <a:gd name="T3" fmla="*/ 0 h 214"/>
                <a:gd name="T4" fmla="*/ 0 w 10"/>
                <a:gd name="T5" fmla="*/ 0 h 214"/>
                <a:gd name="T6" fmla="*/ 0 w 10"/>
                <a:gd name="T7" fmla="*/ 0 h 214"/>
                <a:gd name="T8" fmla="*/ 0 w 10"/>
                <a:gd name="T9" fmla="*/ 0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14"/>
                <a:gd name="T17" fmla="*/ 10 w 10"/>
                <a:gd name="T18" fmla="*/ 214 h 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14">
                  <a:moveTo>
                    <a:pt x="0" y="2"/>
                  </a:moveTo>
                  <a:lnTo>
                    <a:pt x="0" y="214"/>
                  </a:lnTo>
                  <a:lnTo>
                    <a:pt x="10" y="212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5" name="Freeform 310"/>
            <p:cNvSpPr>
              <a:spLocks/>
            </p:cNvSpPr>
            <p:nvPr/>
          </p:nvSpPr>
          <p:spPr bwMode="auto">
            <a:xfrm>
              <a:off x="2385" y="1022"/>
              <a:ext cx="3" cy="72"/>
            </a:xfrm>
            <a:custGeom>
              <a:avLst/>
              <a:gdLst>
                <a:gd name="T0" fmla="*/ 0 w 10"/>
                <a:gd name="T1" fmla="*/ 0 h 214"/>
                <a:gd name="T2" fmla="*/ 0 w 10"/>
                <a:gd name="T3" fmla="*/ 0 h 214"/>
                <a:gd name="T4" fmla="*/ 0 w 10"/>
                <a:gd name="T5" fmla="*/ 0 h 214"/>
                <a:gd name="T6" fmla="*/ 0 w 10"/>
                <a:gd name="T7" fmla="*/ 0 h 214"/>
                <a:gd name="T8" fmla="*/ 0 w 10"/>
                <a:gd name="T9" fmla="*/ 0 h 2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14"/>
                <a:gd name="T17" fmla="*/ 10 w 10"/>
                <a:gd name="T18" fmla="*/ 214 h 2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14">
                  <a:moveTo>
                    <a:pt x="0" y="2"/>
                  </a:moveTo>
                  <a:lnTo>
                    <a:pt x="0" y="214"/>
                  </a:lnTo>
                  <a:lnTo>
                    <a:pt x="10" y="213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6" name="Line 311"/>
            <p:cNvSpPr>
              <a:spLocks noChangeShapeType="1"/>
            </p:cNvSpPr>
            <p:nvPr/>
          </p:nvSpPr>
          <p:spPr bwMode="auto">
            <a:xfrm>
              <a:off x="2603" y="899"/>
              <a:ext cx="1" cy="21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27" name="Freeform 312"/>
            <p:cNvSpPr>
              <a:spLocks/>
            </p:cNvSpPr>
            <p:nvPr/>
          </p:nvSpPr>
          <p:spPr bwMode="auto">
            <a:xfrm>
              <a:off x="2502" y="1077"/>
              <a:ext cx="122" cy="100"/>
            </a:xfrm>
            <a:custGeom>
              <a:avLst/>
              <a:gdLst>
                <a:gd name="T0" fmla="*/ 0 w 364"/>
                <a:gd name="T1" fmla="*/ 0 h 302"/>
                <a:gd name="T2" fmla="*/ 0 w 364"/>
                <a:gd name="T3" fmla="*/ 0 h 302"/>
                <a:gd name="T4" fmla="*/ 0 w 364"/>
                <a:gd name="T5" fmla="*/ 0 h 302"/>
                <a:gd name="T6" fmla="*/ 0 w 364"/>
                <a:gd name="T7" fmla="*/ 0 h 302"/>
                <a:gd name="T8" fmla="*/ 0 w 364"/>
                <a:gd name="T9" fmla="*/ 0 h 302"/>
                <a:gd name="T10" fmla="*/ 0 w 364"/>
                <a:gd name="T11" fmla="*/ 0 h 302"/>
                <a:gd name="T12" fmla="*/ 0 w 364"/>
                <a:gd name="T13" fmla="*/ 0 h 302"/>
                <a:gd name="T14" fmla="*/ 0 w 364"/>
                <a:gd name="T15" fmla="*/ 0 h 302"/>
                <a:gd name="T16" fmla="*/ 0 w 364"/>
                <a:gd name="T17" fmla="*/ 0 h 302"/>
                <a:gd name="T18" fmla="*/ 0 w 364"/>
                <a:gd name="T19" fmla="*/ 0 h 302"/>
                <a:gd name="T20" fmla="*/ 0 w 364"/>
                <a:gd name="T21" fmla="*/ 0 h 302"/>
                <a:gd name="T22" fmla="*/ 0 w 364"/>
                <a:gd name="T23" fmla="*/ 0 h 302"/>
                <a:gd name="T24" fmla="*/ 0 w 364"/>
                <a:gd name="T25" fmla="*/ 0 h 302"/>
                <a:gd name="T26" fmla="*/ 0 w 364"/>
                <a:gd name="T27" fmla="*/ 0 h 302"/>
                <a:gd name="T28" fmla="*/ 0 w 364"/>
                <a:gd name="T29" fmla="*/ 0 h 302"/>
                <a:gd name="T30" fmla="*/ 0 w 364"/>
                <a:gd name="T31" fmla="*/ 0 h 302"/>
                <a:gd name="T32" fmla="*/ 0 w 364"/>
                <a:gd name="T33" fmla="*/ 0 h 302"/>
                <a:gd name="T34" fmla="*/ 0 w 364"/>
                <a:gd name="T35" fmla="*/ 0 h 302"/>
                <a:gd name="T36" fmla="*/ 0 w 364"/>
                <a:gd name="T37" fmla="*/ 0 h 302"/>
                <a:gd name="T38" fmla="*/ 0 w 364"/>
                <a:gd name="T39" fmla="*/ 0 h 302"/>
                <a:gd name="T40" fmla="*/ 0 w 364"/>
                <a:gd name="T41" fmla="*/ 0 h 302"/>
                <a:gd name="T42" fmla="*/ 0 w 364"/>
                <a:gd name="T43" fmla="*/ 0 h 302"/>
                <a:gd name="T44" fmla="*/ 0 w 364"/>
                <a:gd name="T45" fmla="*/ 0 h 302"/>
                <a:gd name="T46" fmla="*/ 0 w 364"/>
                <a:gd name="T47" fmla="*/ 0 h 302"/>
                <a:gd name="T48" fmla="*/ 0 w 364"/>
                <a:gd name="T49" fmla="*/ 0 h 302"/>
                <a:gd name="T50" fmla="*/ 0 w 364"/>
                <a:gd name="T51" fmla="*/ 0 h 302"/>
                <a:gd name="T52" fmla="*/ 0 w 364"/>
                <a:gd name="T53" fmla="*/ 0 h 302"/>
                <a:gd name="T54" fmla="*/ 0 w 364"/>
                <a:gd name="T55" fmla="*/ 0 h 302"/>
                <a:gd name="T56" fmla="*/ 0 w 364"/>
                <a:gd name="T57" fmla="*/ 0 h 302"/>
                <a:gd name="T58" fmla="*/ 0 w 364"/>
                <a:gd name="T59" fmla="*/ 0 h 302"/>
                <a:gd name="T60" fmla="*/ 0 w 364"/>
                <a:gd name="T61" fmla="*/ 0 h 302"/>
                <a:gd name="T62" fmla="*/ 0 w 364"/>
                <a:gd name="T63" fmla="*/ 0 h 302"/>
                <a:gd name="T64" fmla="*/ 0 w 364"/>
                <a:gd name="T65" fmla="*/ 0 h 302"/>
                <a:gd name="T66" fmla="*/ 0 w 364"/>
                <a:gd name="T67" fmla="*/ 0 h 302"/>
                <a:gd name="T68" fmla="*/ 0 w 364"/>
                <a:gd name="T69" fmla="*/ 0 h 302"/>
                <a:gd name="T70" fmla="*/ 0 w 364"/>
                <a:gd name="T71" fmla="*/ 0 h 302"/>
                <a:gd name="T72" fmla="*/ 0 w 364"/>
                <a:gd name="T73" fmla="*/ 0 h 302"/>
                <a:gd name="T74" fmla="*/ 0 w 364"/>
                <a:gd name="T75" fmla="*/ 0 h 302"/>
                <a:gd name="T76" fmla="*/ 0 w 364"/>
                <a:gd name="T77" fmla="*/ 0 h 302"/>
                <a:gd name="T78" fmla="*/ 0 w 364"/>
                <a:gd name="T79" fmla="*/ 0 h 302"/>
                <a:gd name="T80" fmla="*/ 0 w 364"/>
                <a:gd name="T81" fmla="*/ 0 h 302"/>
                <a:gd name="T82" fmla="*/ 0 w 364"/>
                <a:gd name="T83" fmla="*/ 0 h 302"/>
                <a:gd name="T84" fmla="*/ 0 w 364"/>
                <a:gd name="T85" fmla="*/ 0 h 302"/>
                <a:gd name="T86" fmla="*/ 0 w 364"/>
                <a:gd name="T87" fmla="*/ 0 h 302"/>
                <a:gd name="T88" fmla="*/ 0 w 364"/>
                <a:gd name="T89" fmla="*/ 0 h 302"/>
                <a:gd name="T90" fmla="*/ 0 w 364"/>
                <a:gd name="T91" fmla="*/ 0 h 302"/>
                <a:gd name="T92" fmla="*/ 0 w 364"/>
                <a:gd name="T93" fmla="*/ 0 h 302"/>
                <a:gd name="T94" fmla="*/ 0 w 364"/>
                <a:gd name="T95" fmla="*/ 0 h 302"/>
                <a:gd name="T96" fmla="*/ 0 w 364"/>
                <a:gd name="T97" fmla="*/ 0 h 302"/>
                <a:gd name="T98" fmla="*/ 0 w 364"/>
                <a:gd name="T99" fmla="*/ 0 h 302"/>
                <a:gd name="T100" fmla="*/ 0 w 364"/>
                <a:gd name="T101" fmla="*/ 0 h 302"/>
                <a:gd name="T102" fmla="*/ 0 w 364"/>
                <a:gd name="T103" fmla="*/ 0 h 3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4"/>
                <a:gd name="T157" fmla="*/ 0 h 302"/>
                <a:gd name="T158" fmla="*/ 364 w 364"/>
                <a:gd name="T159" fmla="*/ 302 h 3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4" h="302">
                  <a:moveTo>
                    <a:pt x="75" y="278"/>
                  </a:moveTo>
                  <a:lnTo>
                    <a:pt x="73" y="270"/>
                  </a:lnTo>
                  <a:lnTo>
                    <a:pt x="60" y="266"/>
                  </a:lnTo>
                  <a:lnTo>
                    <a:pt x="52" y="260"/>
                  </a:lnTo>
                  <a:lnTo>
                    <a:pt x="51" y="248"/>
                  </a:lnTo>
                  <a:lnTo>
                    <a:pt x="41" y="246"/>
                  </a:lnTo>
                  <a:lnTo>
                    <a:pt x="34" y="239"/>
                  </a:lnTo>
                  <a:lnTo>
                    <a:pt x="32" y="227"/>
                  </a:lnTo>
                  <a:lnTo>
                    <a:pt x="31" y="218"/>
                  </a:lnTo>
                  <a:lnTo>
                    <a:pt x="18" y="215"/>
                  </a:lnTo>
                  <a:lnTo>
                    <a:pt x="13" y="206"/>
                  </a:lnTo>
                  <a:lnTo>
                    <a:pt x="5" y="201"/>
                  </a:lnTo>
                  <a:lnTo>
                    <a:pt x="0" y="193"/>
                  </a:lnTo>
                  <a:lnTo>
                    <a:pt x="3" y="141"/>
                  </a:lnTo>
                  <a:lnTo>
                    <a:pt x="2" y="133"/>
                  </a:lnTo>
                  <a:lnTo>
                    <a:pt x="1" y="124"/>
                  </a:lnTo>
                  <a:lnTo>
                    <a:pt x="8" y="120"/>
                  </a:lnTo>
                  <a:lnTo>
                    <a:pt x="28" y="118"/>
                  </a:lnTo>
                  <a:lnTo>
                    <a:pt x="38" y="113"/>
                  </a:lnTo>
                  <a:lnTo>
                    <a:pt x="30" y="108"/>
                  </a:lnTo>
                  <a:lnTo>
                    <a:pt x="25" y="101"/>
                  </a:lnTo>
                  <a:lnTo>
                    <a:pt x="27" y="93"/>
                  </a:lnTo>
                  <a:lnTo>
                    <a:pt x="18" y="88"/>
                  </a:lnTo>
                  <a:lnTo>
                    <a:pt x="17" y="79"/>
                  </a:lnTo>
                  <a:lnTo>
                    <a:pt x="24" y="73"/>
                  </a:lnTo>
                  <a:lnTo>
                    <a:pt x="40" y="69"/>
                  </a:lnTo>
                  <a:lnTo>
                    <a:pt x="48" y="65"/>
                  </a:lnTo>
                  <a:lnTo>
                    <a:pt x="55" y="74"/>
                  </a:lnTo>
                  <a:lnTo>
                    <a:pt x="65" y="76"/>
                  </a:lnTo>
                  <a:lnTo>
                    <a:pt x="73" y="83"/>
                  </a:lnTo>
                  <a:lnTo>
                    <a:pt x="82" y="83"/>
                  </a:lnTo>
                  <a:lnTo>
                    <a:pt x="92" y="88"/>
                  </a:lnTo>
                  <a:lnTo>
                    <a:pt x="97" y="81"/>
                  </a:lnTo>
                  <a:lnTo>
                    <a:pt x="98" y="70"/>
                  </a:lnTo>
                  <a:lnTo>
                    <a:pt x="109" y="69"/>
                  </a:lnTo>
                  <a:lnTo>
                    <a:pt x="117" y="61"/>
                  </a:lnTo>
                  <a:lnTo>
                    <a:pt x="127" y="59"/>
                  </a:lnTo>
                  <a:lnTo>
                    <a:pt x="131" y="50"/>
                  </a:lnTo>
                  <a:lnTo>
                    <a:pt x="132" y="32"/>
                  </a:lnTo>
                  <a:lnTo>
                    <a:pt x="136" y="24"/>
                  </a:lnTo>
                  <a:lnTo>
                    <a:pt x="143" y="27"/>
                  </a:lnTo>
                  <a:lnTo>
                    <a:pt x="146" y="19"/>
                  </a:lnTo>
                  <a:lnTo>
                    <a:pt x="149" y="0"/>
                  </a:lnTo>
                  <a:lnTo>
                    <a:pt x="155" y="3"/>
                  </a:lnTo>
                  <a:lnTo>
                    <a:pt x="157" y="13"/>
                  </a:lnTo>
                  <a:lnTo>
                    <a:pt x="166" y="15"/>
                  </a:lnTo>
                  <a:lnTo>
                    <a:pt x="168" y="25"/>
                  </a:lnTo>
                  <a:lnTo>
                    <a:pt x="174" y="34"/>
                  </a:lnTo>
                  <a:lnTo>
                    <a:pt x="176" y="45"/>
                  </a:lnTo>
                  <a:lnTo>
                    <a:pt x="176" y="56"/>
                  </a:lnTo>
                  <a:lnTo>
                    <a:pt x="172" y="66"/>
                  </a:lnTo>
                  <a:lnTo>
                    <a:pt x="182" y="66"/>
                  </a:lnTo>
                  <a:lnTo>
                    <a:pt x="191" y="63"/>
                  </a:lnTo>
                  <a:lnTo>
                    <a:pt x="193" y="72"/>
                  </a:lnTo>
                  <a:lnTo>
                    <a:pt x="191" y="88"/>
                  </a:lnTo>
                  <a:lnTo>
                    <a:pt x="199" y="93"/>
                  </a:lnTo>
                  <a:lnTo>
                    <a:pt x="208" y="90"/>
                  </a:lnTo>
                  <a:lnTo>
                    <a:pt x="213" y="94"/>
                  </a:lnTo>
                  <a:lnTo>
                    <a:pt x="216" y="87"/>
                  </a:lnTo>
                  <a:lnTo>
                    <a:pt x="220" y="79"/>
                  </a:lnTo>
                  <a:lnTo>
                    <a:pt x="226" y="76"/>
                  </a:lnTo>
                  <a:lnTo>
                    <a:pt x="231" y="67"/>
                  </a:lnTo>
                  <a:lnTo>
                    <a:pt x="234" y="61"/>
                  </a:lnTo>
                  <a:lnTo>
                    <a:pt x="240" y="61"/>
                  </a:lnTo>
                  <a:lnTo>
                    <a:pt x="250" y="57"/>
                  </a:lnTo>
                  <a:lnTo>
                    <a:pt x="256" y="50"/>
                  </a:lnTo>
                  <a:lnTo>
                    <a:pt x="262" y="42"/>
                  </a:lnTo>
                  <a:lnTo>
                    <a:pt x="270" y="40"/>
                  </a:lnTo>
                  <a:lnTo>
                    <a:pt x="279" y="32"/>
                  </a:lnTo>
                  <a:lnTo>
                    <a:pt x="285" y="37"/>
                  </a:lnTo>
                  <a:lnTo>
                    <a:pt x="295" y="40"/>
                  </a:lnTo>
                  <a:lnTo>
                    <a:pt x="300" y="50"/>
                  </a:lnTo>
                  <a:lnTo>
                    <a:pt x="300" y="65"/>
                  </a:lnTo>
                  <a:lnTo>
                    <a:pt x="305" y="61"/>
                  </a:lnTo>
                  <a:lnTo>
                    <a:pt x="306" y="70"/>
                  </a:lnTo>
                  <a:lnTo>
                    <a:pt x="315" y="72"/>
                  </a:lnTo>
                  <a:lnTo>
                    <a:pt x="325" y="77"/>
                  </a:lnTo>
                  <a:lnTo>
                    <a:pt x="345" y="79"/>
                  </a:lnTo>
                  <a:lnTo>
                    <a:pt x="350" y="88"/>
                  </a:lnTo>
                  <a:lnTo>
                    <a:pt x="343" y="92"/>
                  </a:lnTo>
                  <a:lnTo>
                    <a:pt x="350" y="99"/>
                  </a:lnTo>
                  <a:lnTo>
                    <a:pt x="344" y="103"/>
                  </a:lnTo>
                  <a:lnTo>
                    <a:pt x="350" y="110"/>
                  </a:lnTo>
                  <a:lnTo>
                    <a:pt x="350" y="120"/>
                  </a:lnTo>
                  <a:lnTo>
                    <a:pt x="348" y="130"/>
                  </a:lnTo>
                  <a:lnTo>
                    <a:pt x="355" y="136"/>
                  </a:lnTo>
                  <a:lnTo>
                    <a:pt x="363" y="137"/>
                  </a:lnTo>
                  <a:lnTo>
                    <a:pt x="364" y="147"/>
                  </a:lnTo>
                  <a:lnTo>
                    <a:pt x="359" y="157"/>
                  </a:lnTo>
                  <a:lnTo>
                    <a:pt x="352" y="160"/>
                  </a:lnTo>
                  <a:lnTo>
                    <a:pt x="350" y="168"/>
                  </a:lnTo>
                  <a:lnTo>
                    <a:pt x="342" y="174"/>
                  </a:lnTo>
                  <a:lnTo>
                    <a:pt x="340" y="184"/>
                  </a:lnTo>
                  <a:lnTo>
                    <a:pt x="342" y="194"/>
                  </a:lnTo>
                  <a:lnTo>
                    <a:pt x="334" y="200"/>
                  </a:lnTo>
                  <a:lnTo>
                    <a:pt x="329" y="211"/>
                  </a:lnTo>
                  <a:lnTo>
                    <a:pt x="322" y="216"/>
                  </a:lnTo>
                  <a:lnTo>
                    <a:pt x="329" y="224"/>
                  </a:lnTo>
                  <a:lnTo>
                    <a:pt x="342" y="227"/>
                  </a:lnTo>
                  <a:lnTo>
                    <a:pt x="352" y="230"/>
                  </a:lnTo>
                  <a:lnTo>
                    <a:pt x="358" y="236"/>
                  </a:lnTo>
                  <a:lnTo>
                    <a:pt x="355" y="244"/>
                  </a:lnTo>
                  <a:lnTo>
                    <a:pt x="347" y="253"/>
                  </a:lnTo>
                  <a:lnTo>
                    <a:pt x="350" y="302"/>
                  </a:lnTo>
                  <a:lnTo>
                    <a:pt x="75" y="278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8" name="Freeform 313"/>
            <p:cNvSpPr>
              <a:spLocks/>
            </p:cNvSpPr>
            <p:nvPr/>
          </p:nvSpPr>
          <p:spPr bwMode="auto">
            <a:xfrm>
              <a:off x="2354" y="1030"/>
              <a:ext cx="152" cy="153"/>
            </a:xfrm>
            <a:custGeom>
              <a:avLst/>
              <a:gdLst>
                <a:gd name="T0" fmla="*/ 0 w 457"/>
                <a:gd name="T1" fmla="*/ 0 h 459"/>
                <a:gd name="T2" fmla="*/ 0 w 457"/>
                <a:gd name="T3" fmla="*/ 0 h 459"/>
                <a:gd name="T4" fmla="*/ 0 w 457"/>
                <a:gd name="T5" fmla="*/ 0 h 459"/>
                <a:gd name="T6" fmla="*/ 0 w 457"/>
                <a:gd name="T7" fmla="*/ 0 h 459"/>
                <a:gd name="T8" fmla="*/ 0 w 457"/>
                <a:gd name="T9" fmla="*/ 0 h 459"/>
                <a:gd name="T10" fmla="*/ 0 w 457"/>
                <a:gd name="T11" fmla="*/ 0 h 459"/>
                <a:gd name="T12" fmla="*/ 0 w 457"/>
                <a:gd name="T13" fmla="*/ 0 h 459"/>
                <a:gd name="T14" fmla="*/ 0 w 457"/>
                <a:gd name="T15" fmla="*/ 0 h 459"/>
                <a:gd name="T16" fmla="*/ 0 w 457"/>
                <a:gd name="T17" fmla="*/ 0 h 459"/>
                <a:gd name="T18" fmla="*/ 0 w 457"/>
                <a:gd name="T19" fmla="*/ 0 h 459"/>
                <a:gd name="T20" fmla="*/ 0 w 457"/>
                <a:gd name="T21" fmla="*/ 0 h 459"/>
                <a:gd name="T22" fmla="*/ 0 w 457"/>
                <a:gd name="T23" fmla="*/ 0 h 459"/>
                <a:gd name="T24" fmla="*/ 0 w 457"/>
                <a:gd name="T25" fmla="*/ 0 h 459"/>
                <a:gd name="T26" fmla="*/ 0 w 457"/>
                <a:gd name="T27" fmla="*/ 0 h 459"/>
                <a:gd name="T28" fmla="*/ 0 w 457"/>
                <a:gd name="T29" fmla="*/ 0 h 459"/>
                <a:gd name="T30" fmla="*/ 0 w 457"/>
                <a:gd name="T31" fmla="*/ 0 h 459"/>
                <a:gd name="T32" fmla="*/ 0 w 457"/>
                <a:gd name="T33" fmla="*/ 0 h 459"/>
                <a:gd name="T34" fmla="*/ 0 w 457"/>
                <a:gd name="T35" fmla="*/ 0 h 459"/>
                <a:gd name="T36" fmla="*/ 0 w 457"/>
                <a:gd name="T37" fmla="*/ 0 h 459"/>
                <a:gd name="T38" fmla="*/ 0 w 457"/>
                <a:gd name="T39" fmla="*/ 0 h 459"/>
                <a:gd name="T40" fmla="*/ 0 w 457"/>
                <a:gd name="T41" fmla="*/ 0 h 459"/>
                <a:gd name="T42" fmla="*/ 0 w 457"/>
                <a:gd name="T43" fmla="*/ 0 h 459"/>
                <a:gd name="T44" fmla="*/ 0 w 457"/>
                <a:gd name="T45" fmla="*/ 0 h 459"/>
                <a:gd name="T46" fmla="*/ 0 w 457"/>
                <a:gd name="T47" fmla="*/ 0 h 459"/>
                <a:gd name="T48" fmla="*/ 0 w 457"/>
                <a:gd name="T49" fmla="*/ 0 h 459"/>
                <a:gd name="T50" fmla="*/ 0 w 457"/>
                <a:gd name="T51" fmla="*/ 0 h 459"/>
                <a:gd name="T52" fmla="*/ 0 w 457"/>
                <a:gd name="T53" fmla="*/ 0 h 459"/>
                <a:gd name="T54" fmla="*/ 0 w 457"/>
                <a:gd name="T55" fmla="*/ 0 h 459"/>
                <a:gd name="T56" fmla="*/ 0 w 457"/>
                <a:gd name="T57" fmla="*/ 0 h 459"/>
                <a:gd name="T58" fmla="*/ 0 w 457"/>
                <a:gd name="T59" fmla="*/ 0 h 459"/>
                <a:gd name="T60" fmla="*/ 0 w 457"/>
                <a:gd name="T61" fmla="*/ 0 h 459"/>
                <a:gd name="T62" fmla="*/ 0 w 457"/>
                <a:gd name="T63" fmla="*/ 0 h 459"/>
                <a:gd name="T64" fmla="*/ 0 w 457"/>
                <a:gd name="T65" fmla="*/ 0 h 459"/>
                <a:gd name="T66" fmla="*/ 0 w 457"/>
                <a:gd name="T67" fmla="*/ 0 h 459"/>
                <a:gd name="T68" fmla="*/ 0 w 457"/>
                <a:gd name="T69" fmla="*/ 0 h 459"/>
                <a:gd name="T70" fmla="*/ 0 w 457"/>
                <a:gd name="T71" fmla="*/ 0 h 459"/>
                <a:gd name="T72" fmla="*/ 0 w 457"/>
                <a:gd name="T73" fmla="*/ 0 h 459"/>
                <a:gd name="T74" fmla="*/ 0 w 457"/>
                <a:gd name="T75" fmla="*/ 0 h 459"/>
                <a:gd name="T76" fmla="*/ 0 w 457"/>
                <a:gd name="T77" fmla="*/ 0 h 459"/>
                <a:gd name="T78" fmla="*/ 0 w 457"/>
                <a:gd name="T79" fmla="*/ 0 h 459"/>
                <a:gd name="T80" fmla="*/ 0 w 457"/>
                <a:gd name="T81" fmla="*/ 0 h 459"/>
                <a:gd name="T82" fmla="*/ 0 w 457"/>
                <a:gd name="T83" fmla="*/ 0 h 459"/>
                <a:gd name="T84" fmla="*/ 0 w 457"/>
                <a:gd name="T85" fmla="*/ 0 h 459"/>
                <a:gd name="T86" fmla="*/ 0 w 457"/>
                <a:gd name="T87" fmla="*/ 0 h 459"/>
                <a:gd name="T88" fmla="*/ 0 w 457"/>
                <a:gd name="T89" fmla="*/ 0 h 459"/>
                <a:gd name="T90" fmla="*/ 0 w 457"/>
                <a:gd name="T91" fmla="*/ 0 h 4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7"/>
                <a:gd name="T139" fmla="*/ 0 h 459"/>
                <a:gd name="T140" fmla="*/ 457 w 457"/>
                <a:gd name="T141" fmla="*/ 459 h 45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7" h="459">
                  <a:moveTo>
                    <a:pt x="75" y="424"/>
                  </a:moveTo>
                  <a:lnTo>
                    <a:pt x="80" y="417"/>
                  </a:lnTo>
                  <a:lnTo>
                    <a:pt x="70" y="412"/>
                  </a:lnTo>
                  <a:lnTo>
                    <a:pt x="71" y="404"/>
                  </a:lnTo>
                  <a:lnTo>
                    <a:pt x="79" y="402"/>
                  </a:lnTo>
                  <a:lnTo>
                    <a:pt x="70" y="396"/>
                  </a:lnTo>
                  <a:lnTo>
                    <a:pt x="60" y="397"/>
                  </a:lnTo>
                  <a:lnTo>
                    <a:pt x="55" y="390"/>
                  </a:lnTo>
                  <a:lnTo>
                    <a:pt x="47" y="380"/>
                  </a:lnTo>
                  <a:lnTo>
                    <a:pt x="45" y="363"/>
                  </a:lnTo>
                  <a:lnTo>
                    <a:pt x="39" y="353"/>
                  </a:lnTo>
                  <a:lnTo>
                    <a:pt x="37" y="342"/>
                  </a:lnTo>
                  <a:lnTo>
                    <a:pt x="25" y="341"/>
                  </a:lnTo>
                  <a:lnTo>
                    <a:pt x="20" y="332"/>
                  </a:lnTo>
                  <a:lnTo>
                    <a:pt x="24" y="321"/>
                  </a:lnTo>
                  <a:lnTo>
                    <a:pt x="24" y="311"/>
                  </a:lnTo>
                  <a:lnTo>
                    <a:pt x="15" y="305"/>
                  </a:lnTo>
                  <a:lnTo>
                    <a:pt x="15" y="294"/>
                  </a:lnTo>
                  <a:lnTo>
                    <a:pt x="20" y="283"/>
                  </a:lnTo>
                  <a:lnTo>
                    <a:pt x="20" y="273"/>
                  </a:lnTo>
                  <a:lnTo>
                    <a:pt x="27" y="266"/>
                  </a:lnTo>
                  <a:lnTo>
                    <a:pt x="20" y="262"/>
                  </a:lnTo>
                  <a:lnTo>
                    <a:pt x="3" y="259"/>
                  </a:lnTo>
                  <a:lnTo>
                    <a:pt x="0" y="252"/>
                  </a:lnTo>
                  <a:lnTo>
                    <a:pt x="5" y="241"/>
                  </a:lnTo>
                  <a:lnTo>
                    <a:pt x="15" y="241"/>
                  </a:lnTo>
                  <a:lnTo>
                    <a:pt x="24" y="235"/>
                  </a:lnTo>
                  <a:lnTo>
                    <a:pt x="37" y="232"/>
                  </a:lnTo>
                  <a:lnTo>
                    <a:pt x="47" y="225"/>
                  </a:lnTo>
                  <a:lnTo>
                    <a:pt x="50" y="214"/>
                  </a:lnTo>
                  <a:lnTo>
                    <a:pt x="50" y="203"/>
                  </a:lnTo>
                  <a:lnTo>
                    <a:pt x="45" y="192"/>
                  </a:lnTo>
                  <a:lnTo>
                    <a:pt x="45" y="182"/>
                  </a:lnTo>
                  <a:lnTo>
                    <a:pt x="52" y="176"/>
                  </a:lnTo>
                  <a:lnTo>
                    <a:pt x="48" y="156"/>
                  </a:lnTo>
                  <a:lnTo>
                    <a:pt x="50" y="139"/>
                  </a:lnTo>
                  <a:lnTo>
                    <a:pt x="57" y="131"/>
                  </a:lnTo>
                  <a:lnTo>
                    <a:pt x="71" y="128"/>
                  </a:lnTo>
                  <a:lnTo>
                    <a:pt x="74" y="118"/>
                  </a:lnTo>
                  <a:lnTo>
                    <a:pt x="70" y="106"/>
                  </a:lnTo>
                  <a:lnTo>
                    <a:pt x="70" y="96"/>
                  </a:lnTo>
                  <a:lnTo>
                    <a:pt x="77" y="87"/>
                  </a:lnTo>
                  <a:lnTo>
                    <a:pt x="89" y="86"/>
                  </a:lnTo>
                  <a:lnTo>
                    <a:pt x="94" y="96"/>
                  </a:lnTo>
                  <a:lnTo>
                    <a:pt x="104" y="104"/>
                  </a:lnTo>
                  <a:lnTo>
                    <a:pt x="114" y="105"/>
                  </a:lnTo>
                  <a:lnTo>
                    <a:pt x="118" y="96"/>
                  </a:lnTo>
                  <a:lnTo>
                    <a:pt x="115" y="85"/>
                  </a:lnTo>
                  <a:lnTo>
                    <a:pt x="123" y="80"/>
                  </a:lnTo>
                  <a:lnTo>
                    <a:pt x="134" y="78"/>
                  </a:lnTo>
                  <a:lnTo>
                    <a:pt x="139" y="69"/>
                  </a:lnTo>
                  <a:lnTo>
                    <a:pt x="133" y="59"/>
                  </a:lnTo>
                  <a:lnTo>
                    <a:pt x="123" y="54"/>
                  </a:lnTo>
                  <a:lnTo>
                    <a:pt x="125" y="45"/>
                  </a:lnTo>
                  <a:lnTo>
                    <a:pt x="133" y="43"/>
                  </a:lnTo>
                  <a:lnTo>
                    <a:pt x="141" y="33"/>
                  </a:lnTo>
                  <a:lnTo>
                    <a:pt x="158" y="33"/>
                  </a:lnTo>
                  <a:lnTo>
                    <a:pt x="168" y="28"/>
                  </a:lnTo>
                  <a:lnTo>
                    <a:pt x="180" y="32"/>
                  </a:lnTo>
                  <a:lnTo>
                    <a:pt x="188" y="37"/>
                  </a:lnTo>
                  <a:lnTo>
                    <a:pt x="197" y="36"/>
                  </a:lnTo>
                  <a:lnTo>
                    <a:pt x="203" y="27"/>
                  </a:lnTo>
                  <a:lnTo>
                    <a:pt x="207" y="15"/>
                  </a:lnTo>
                  <a:lnTo>
                    <a:pt x="217" y="10"/>
                  </a:lnTo>
                  <a:lnTo>
                    <a:pt x="227" y="10"/>
                  </a:lnTo>
                  <a:lnTo>
                    <a:pt x="234" y="1"/>
                  </a:lnTo>
                  <a:lnTo>
                    <a:pt x="243" y="0"/>
                  </a:lnTo>
                  <a:lnTo>
                    <a:pt x="248" y="10"/>
                  </a:lnTo>
                  <a:lnTo>
                    <a:pt x="257" y="17"/>
                  </a:lnTo>
                  <a:lnTo>
                    <a:pt x="257" y="38"/>
                  </a:lnTo>
                  <a:lnTo>
                    <a:pt x="255" y="45"/>
                  </a:lnTo>
                  <a:lnTo>
                    <a:pt x="272" y="48"/>
                  </a:lnTo>
                  <a:lnTo>
                    <a:pt x="282" y="52"/>
                  </a:lnTo>
                  <a:lnTo>
                    <a:pt x="289" y="56"/>
                  </a:lnTo>
                  <a:lnTo>
                    <a:pt x="287" y="64"/>
                  </a:lnTo>
                  <a:lnTo>
                    <a:pt x="289" y="74"/>
                  </a:lnTo>
                  <a:lnTo>
                    <a:pt x="282" y="80"/>
                  </a:lnTo>
                  <a:lnTo>
                    <a:pt x="282" y="90"/>
                  </a:lnTo>
                  <a:lnTo>
                    <a:pt x="292" y="91"/>
                  </a:lnTo>
                  <a:lnTo>
                    <a:pt x="301" y="87"/>
                  </a:lnTo>
                  <a:lnTo>
                    <a:pt x="308" y="94"/>
                  </a:lnTo>
                  <a:lnTo>
                    <a:pt x="316" y="91"/>
                  </a:lnTo>
                  <a:lnTo>
                    <a:pt x="325" y="89"/>
                  </a:lnTo>
                  <a:lnTo>
                    <a:pt x="327" y="96"/>
                  </a:lnTo>
                  <a:lnTo>
                    <a:pt x="337" y="85"/>
                  </a:lnTo>
                  <a:lnTo>
                    <a:pt x="347" y="83"/>
                  </a:lnTo>
                  <a:lnTo>
                    <a:pt x="352" y="89"/>
                  </a:lnTo>
                  <a:lnTo>
                    <a:pt x="361" y="91"/>
                  </a:lnTo>
                  <a:lnTo>
                    <a:pt x="371" y="88"/>
                  </a:lnTo>
                  <a:lnTo>
                    <a:pt x="376" y="96"/>
                  </a:lnTo>
                  <a:lnTo>
                    <a:pt x="376" y="106"/>
                  </a:lnTo>
                  <a:lnTo>
                    <a:pt x="371" y="115"/>
                  </a:lnTo>
                  <a:lnTo>
                    <a:pt x="379" y="123"/>
                  </a:lnTo>
                  <a:lnTo>
                    <a:pt x="376" y="134"/>
                  </a:lnTo>
                  <a:lnTo>
                    <a:pt x="366" y="139"/>
                  </a:lnTo>
                  <a:lnTo>
                    <a:pt x="356" y="141"/>
                  </a:lnTo>
                  <a:lnTo>
                    <a:pt x="353" y="150"/>
                  </a:lnTo>
                  <a:lnTo>
                    <a:pt x="361" y="155"/>
                  </a:lnTo>
                  <a:lnTo>
                    <a:pt x="371" y="155"/>
                  </a:lnTo>
                  <a:lnTo>
                    <a:pt x="381" y="159"/>
                  </a:lnTo>
                  <a:lnTo>
                    <a:pt x="387" y="164"/>
                  </a:lnTo>
                  <a:lnTo>
                    <a:pt x="396" y="167"/>
                  </a:lnTo>
                  <a:lnTo>
                    <a:pt x="397" y="175"/>
                  </a:lnTo>
                  <a:lnTo>
                    <a:pt x="404" y="177"/>
                  </a:lnTo>
                  <a:lnTo>
                    <a:pt x="410" y="187"/>
                  </a:lnTo>
                  <a:lnTo>
                    <a:pt x="422" y="194"/>
                  </a:lnTo>
                  <a:lnTo>
                    <a:pt x="432" y="197"/>
                  </a:lnTo>
                  <a:lnTo>
                    <a:pt x="439" y="205"/>
                  </a:lnTo>
                  <a:lnTo>
                    <a:pt x="438" y="216"/>
                  </a:lnTo>
                  <a:lnTo>
                    <a:pt x="430" y="219"/>
                  </a:lnTo>
                  <a:lnTo>
                    <a:pt x="421" y="216"/>
                  </a:lnTo>
                  <a:lnTo>
                    <a:pt x="416" y="225"/>
                  </a:lnTo>
                  <a:lnTo>
                    <a:pt x="407" y="232"/>
                  </a:lnTo>
                  <a:lnTo>
                    <a:pt x="395" y="236"/>
                  </a:lnTo>
                  <a:lnTo>
                    <a:pt x="388" y="235"/>
                  </a:lnTo>
                  <a:lnTo>
                    <a:pt x="395" y="241"/>
                  </a:lnTo>
                  <a:lnTo>
                    <a:pt x="400" y="252"/>
                  </a:lnTo>
                  <a:lnTo>
                    <a:pt x="410" y="260"/>
                  </a:lnTo>
                  <a:lnTo>
                    <a:pt x="424" y="263"/>
                  </a:lnTo>
                  <a:lnTo>
                    <a:pt x="431" y="267"/>
                  </a:lnTo>
                  <a:lnTo>
                    <a:pt x="436" y="278"/>
                  </a:lnTo>
                  <a:lnTo>
                    <a:pt x="446" y="280"/>
                  </a:lnTo>
                  <a:lnTo>
                    <a:pt x="454" y="287"/>
                  </a:lnTo>
                  <a:lnTo>
                    <a:pt x="457" y="295"/>
                  </a:lnTo>
                  <a:lnTo>
                    <a:pt x="452" y="306"/>
                  </a:lnTo>
                  <a:lnTo>
                    <a:pt x="454" y="317"/>
                  </a:lnTo>
                  <a:lnTo>
                    <a:pt x="452" y="328"/>
                  </a:lnTo>
                  <a:lnTo>
                    <a:pt x="447" y="335"/>
                  </a:lnTo>
                  <a:lnTo>
                    <a:pt x="445" y="342"/>
                  </a:lnTo>
                  <a:lnTo>
                    <a:pt x="438" y="352"/>
                  </a:lnTo>
                  <a:lnTo>
                    <a:pt x="422" y="355"/>
                  </a:lnTo>
                  <a:lnTo>
                    <a:pt x="411" y="361"/>
                  </a:lnTo>
                  <a:lnTo>
                    <a:pt x="405" y="372"/>
                  </a:lnTo>
                  <a:lnTo>
                    <a:pt x="398" y="378"/>
                  </a:lnTo>
                  <a:lnTo>
                    <a:pt x="386" y="385"/>
                  </a:lnTo>
                  <a:lnTo>
                    <a:pt x="378" y="398"/>
                  </a:lnTo>
                  <a:lnTo>
                    <a:pt x="375" y="411"/>
                  </a:lnTo>
                  <a:lnTo>
                    <a:pt x="366" y="418"/>
                  </a:lnTo>
                  <a:lnTo>
                    <a:pt x="344" y="459"/>
                  </a:lnTo>
                  <a:lnTo>
                    <a:pt x="75" y="424"/>
                  </a:lnTo>
                  <a:close/>
                </a:path>
              </a:pathLst>
            </a:custGeom>
            <a:solidFill>
              <a:srgbClr val="008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29" name="Freeform 314"/>
            <p:cNvSpPr>
              <a:spLocks/>
            </p:cNvSpPr>
            <p:nvPr/>
          </p:nvSpPr>
          <p:spPr bwMode="auto">
            <a:xfrm>
              <a:off x="2334" y="1163"/>
              <a:ext cx="354" cy="29"/>
            </a:xfrm>
            <a:custGeom>
              <a:avLst/>
              <a:gdLst>
                <a:gd name="T0" fmla="*/ 0 w 1064"/>
                <a:gd name="T1" fmla="*/ 0 h 85"/>
                <a:gd name="T2" fmla="*/ 0 w 1064"/>
                <a:gd name="T3" fmla="*/ 0 h 85"/>
                <a:gd name="T4" fmla="*/ 0 w 1064"/>
                <a:gd name="T5" fmla="*/ 0 h 85"/>
                <a:gd name="T6" fmla="*/ 0 w 1064"/>
                <a:gd name="T7" fmla="*/ 0 h 85"/>
                <a:gd name="T8" fmla="*/ 0 w 1064"/>
                <a:gd name="T9" fmla="*/ 0 h 85"/>
                <a:gd name="T10" fmla="*/ 0 w 1064"/>
                <a:gd name="T11" fmla="*/ 0 h 85"/>
                <a:gd name="T12" fmla="*/ 0 w 1064"/>
                <a:gd name="T13" fmla="*/ 0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4"/>
                <a:gd name="T22" fmla="*/ 0 h 85"/>
                <a:gd name="T23" fmla="*/ 1064 w 1064"/>
                <a:gd name="T24" fmla="*/ 85 h 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4" h="85">
                  <a:moveTo>
                    <a:pt x="293" y="28"/>
                  </a:moveTo>
                  <a:lnTo>
                    <a:pt x="1064" y="0"/>
                  </a:lnTo>
                  <a:lnTo>
                    <a:pt x="1064" y="32"/>
                  </a:lnTo>
                  <a:lnTo>
                    <a:pt x="293" y="85"/>
                  </a:lnTo>
                  <a:lnTo>
                    <a:pt x="0" y="63"/>
                  </a:lnTo>
                  <a:lnTo>
                    <a:pt x="0" y="10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330" name="Line 315"/>
            <p:cNvSpPr>
              <a:spLocks noChangeShapeType="1"/>
            </p:cNvSpPr>
            <p:nvPr/>
          </p:nvSpPr>
          <p:spPr bwMode="auto">
            <a:xfrm flipV="1">
              <a:off x="2430" y="1173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331" name="Rectangle 316"/>
            <p:cNvSpPr>
              <a:spLocks noChangeArrowheads="1"/>
            </p:cNvSpPr>
            <p:nvPr/>
          </p:nvSpPr>
          <p:spPr bwMode="auto">
            <a:xfrm>
              <a:off x="2832" y="759"/>
              <a:ext cx="72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2000" b="1">
                  <a:latin typeface="Times New Roman" pitchFamily="18" charset="0"/>
                  <a:cs typeface="Arial" pitchFamily="34" charset="0"/>
                </a:rPr>
                <a:t>GESTIÓN</a:t>
              </a:r>
            </a:p>
            <a:p>
              <a:r>
                <a:rPr lang="pt-BR" altLang="es-MX" sz="2000" b="1">
                  <a:latin typeface="Times New Roman" pitchFamily="18" charset="0"/>
                  <a:cs typeface="Arial" pitchFamily="34" charset="0"/>
                </a:rPr>
                <a:t>PÚBLICA</a:t>
              </a:r>
            </a:p>
          </p:txBody>
        </p:sp>
      </p:grpSp>
      <p:grpSp>
        <p:nvGrpSpPr>
          <p:cNvPr id="10" name="Group 317"/>
          <p:cNvGrpSpPr>
            <a:grpSpLocks/>
          </p:cNvGrpSpPr>
          <p:nvPr/>
        </p:nvGrpSpPr>
        <p:grpSpPr bwMode="auto">
          <a:xfrm>
            <a:off x="7467600" y="979488"/>
            <a:ext cx="1385888" cy="1306512"/>
            <a:chOff x="4695" y="617"/>
            <a:chExt cx="873" cy="823"/>
          </a:xfrm>
        </p:grpSpPr>
        <p:sp>
          <p:nvSpPr>
            <p:cNvPr id="252287" name="Line 318"/>
            <p:cNvSpPr>
              <a:spLocks noChangeShapeType="1"/>
            </p:cNvSpPr>
            <p:nvPr/>
          </p:nvSpPr>
          <p:spPr bwMode="auto">
            <a:xfrm>
              <a:off x="5153" y="1072"/>
              <a:ext cx="1" cy="294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288" name="Freeform 319"/>
            <p:cNvSpPr>
              <a:spLocks/>
            </p:cNvSpPr>
            <p:nvPr/>
          </p:nvSpPr>
          <p:spPr bwMode="auto">
            <a:xfrm>
              <a:off x="5097" y="1329"/>
              <a:ext cx="112" cy="111"/>
            </a:xfrm>
            <a:custGeom>
              <a:avLst/>
              <a:gdLst>
                <a:gd name="T0" fmla="*/ 0 w 336"/>
                <a:gd name="T1" fmla="*/ 0 h 335"/>
                <a:gd name="T2" fmla="*/ 0 w 336"/>
                <a:gd name="T3" fmla="*/ 0 h 335"/>
                <a:gd name="T4" fmla="*/ 0 w 336"/>
                <a:gd name="T5" fmla="*/ 0 h 335"/>
                <a:gd name="T6" fmla="*/ 0 w 336"/>
                <a:gd name="T7" fmla="*/ 0 h 335"/>
                <a:gd name="T8" fmla="*/ 0 w 336"/>
                <a:gd name="T9" fmla="*/ 0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335"/>
                <a:gd name="T17" fmla="*/ 336 w 336"/>
                <a:gd name="T18" fmla="*/ 335 h 3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335">
                  <a:moveTo>
                    <a:pt x="336" y="0"/>
                  </a:moveTo>
                  <a:lnTo>
                    <a:pt x="168" y="335"/>
                  </a:lnTo>
                  <a:lnTo>
                    <a:pt x="0" y="0"/>
                  </a:lnTo>
                  <a:lnTo>
                    <a:pt x="168" y="112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289" name="Freeform 320"/>
            <p:cNvSpPr>
              <a:spLocks/>
            </p:cNvSpPr>
            <p:nvPr/>
          </p:nvSpPr>
          <p:spPr bwMode="auto">
            <a:xfrm>
              <a:off x="4695" y="617"/>
              <a:ext cx="873" cy="456"/>
            </a:xfrm>
            <a:custGeom>
              <a:avLst/>
              <a:gdLst>
                <a:gd name="T0" fmla="*/ 0 w 2620"/>
                <a:gd name="T1" fmla="*/ 0 h 1369"/>
                <a:gd name="T2" fmla="*/ 0 w 2620"/>
                <a:gd name="T3" fmla="*/ 0 h 1369"/>
                <a:gd name="T4" fmla="*/ 0 w 2620"/>
                <a:gd name="T5" fmla="*/ 0 h 1369"/>
                <a:gd name="T6" fmla="*/ 0 w 2620"/>
                <a:gd name="T7" fmla="*/ 0 h 1369"/>
                <a:gd name="T8" fmla="*/ 0 w 2620"/>
                <a:gd name="T9" fmla="*/ 0 h 1369"/>
                <a:gd name="T10" fmla="*/ 0 w 2620"/>
                <a:gd name="T11" fmla="*/ 0 h 1369"/>
                <a:gd name="T12" fmla="*/ 0 w 2620"/>
                <a:gd name="T13" fmla="*/ 0 h 1369"/>
                <a:gd name="T14" fmla="*/ 0 w 2620"/>
                <a:gd name="T15" fmla="*/ 0 h 1369"/>
                <a:gd name="T16" fmla="*/ 0 w 2620"/>
                <a:gd name="T17" fmla="*/ 0 h 1369"/>
                <a:gd name="T18" fmla="*/ 0 w 2620"/>
                <a:gd name="T19" fmla="*/ 0 h 1369"/>
                <a:gd name="T20" fmla="*/ 0 w 2620"/>
                <a:gd name="T21" fmla="*/ 0 h 13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20"/>
                <a:gd name="T34" fmla="*/ 0 h 1369"/>
                <a:gd name="T35" fmla="*/ 2620 w 2620"/>
                <a:gd name="T36" fmla="*/ 1369 h 13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20" h="1369">
                  <a:moveTo>
                    <a:pt x="1331" y="1368"/>
                  </a:moveTo>
                  <a:lnTo>
                    <a:pt x="2620" y="712"/>
                  </a:lnTo>
                  <a:lnTo>
                    <a:pt x="1331" y="0"/>
                  </a:lnTo>
                  <a:lnTo>
                    <a:pt x="0" y="698"/>
                  </a:lnTo>
                  <a:lnTo>
                    <a:pt x="1331" y="1369"/>
                  </a:lnTo>
                  <a:lnTo>
                    <a:pt x="1331" y="1354"/>
                  </a:lnTo>
                  <a:lnTo>
                    <a:pt x="20" y="698"/>
                  </a:lnTo>
                  <a:lnTo>
                    <a:pt x="1331" y="14"/>
                  </a:lnTo>
                  <a:lnTo>
                    <a:pt x="2600" y="712"/>
                  </a:lnTo>
                  <a:lnTo>
                    <a:pt x="1331" y="1354"/>
                  </a:lnTo>
                  <a:lnTo>
                    <a:pt x="1331" y="1368"/>
                  </a:lnTo>
                </a:path>
              </a:pathLst>
            </a:custGeom>
            <a:noFill/>
            <a:ln w="444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290" name="Rectangle 321"/>
            <p:cNvSpPr>
              <a:spLocks noChangeArrowheads="1"/>
            </p:cNvSpPr>
            <p:nvPr/>
          </p:nvSpPr>
          <p:spPr bwMode="auto">
            <a:xfrm>
              <a:off x="4852" y="793"/>
              <a:ext cx="5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1200" b="1">
                  <a:solidFill>
                    <a:srgbClr val="000000"/>
                  </a:solidFill>
                  <a:cs typeface="Arial" pitchFamily="34" charset="0"/>
                </a:rPr>
                <a:t>DESICIONES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11" name="Group 322"/>
          <p:cNvGrpSpPr>
            <a:grpSpLocks/>
          </p:cNvGrpSpPr>
          <p:nvPr/>
        </p:nvGrpSpPr>
        <p:grpSpPr bwMode="auto">
          <a:xfrm>
            <a:off x="6048375" y="1257300"/>
            <a:ext cx="1268413" cy="177800"/>
            <a:chOff x="3810" y="792"/>
            <a:chExt cx="799" cy="112"/>
          </a:xfrm>
        </p:grpSpPr>
        <p:sp>
          <p:nvSpPr>
            <p:cNvPr id="252285" name="Line 323"/>
            <p:cNvSpPr>
              <a:spLocks noChangeShapeType="1"/>
            </p:cNvSpPr>
            <p:nvPr/>
          </p:nvSpPr>
          <p:spPr bwMode="auto">
            <a:xfrm>
              <a:off x="3810" y="846"/>
              <a:ext cx="720" cy="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286" name="Freeform 324"/>
            <p:cNvSpPr>
              <a:spLocks/>
            </p:cNvSpPr>
            <p:nvPr/>
          </p:nvSpPr>
          <p:spPr bwMode="auto">
            <a:xfrm>
              <a:off x="4497" y="792"/>
              <a:ext cx="112" cy="112"/>
            </a:xfrm>
            <a:custGeom>
              <a:avLst/>
              <a:gdLst>
                <a:gd name="T0" fmla="*/ 0 w 335"/>
                <a:gd name="T1" fmla="*/ 0 h 336"/>
                <a:gd name="T2" fmla="*/ 0 w 335"/>
                <a:gd name="T3" fmla="*/ 0 h 336"/>
                <a:gd name="T4" fmla="*/ 0 w 335"/>
                <a:gd name="T5" fmla="*/ 0 h 336"/>
                <a:gd name="T6" fmla="*/ 0 w 335"/>
                <a:gd name="T7" fmla="*/ 0 h 336"/>
                <a:gd name="T8" fmla="*/ 0 w 335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336"/>
                <a:gd name="T17" fmla="*/ 335 w 335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336">
                  <a:moveTo>
                    <a:pt x="0" y="0"/>
                  </a:moveTo>
                  <a:lnTo>
                    <a:pt x="335" y="168"/>
                  </a:lnTo>
                  <a:lnTo>
                    <a:pt x="0" y="336"/>
                  </a:lnTo>
                  <a:lnTo>
                    <a:pt x="112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251920" name="Rectangle 325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s-MX" sz="3200" b="1" smtClean="0"/>
              <a:t>Gestión Pública por Resultados</a:t>
            </a:r>
          </a:p>
        </p:txBody>
      </p:sp>
      <p:grpSp>
        <p:nvGrpSpPr>
          <p:cNvPr id="12" name="Group 326"/>
          <p:cNvGrpSpPr>
            <a:grpSpLocks/>
          </p:cNvGrpSpPr>
          <p:nvPr/>
        </p:nvGrpSpPr>
        <p:grpSpPr bwMode="auto">
          <a:xfrm>
            <a:off x="7696200" y="2362200"/>
            <a:ext cx="990600" cy="3886200"/>
            <a:chOff x="4848" y="1488"/>
            <a:chExt cx="624" cy="2448"/>
          </a:xfrm>
        </p:grpSpPr>
        <p:grpSp>
          <p:nvGrpSpPr>
            <p:cNvPr id="252034" name="Group 327"/>
            <p:cNvGrpSpPr>
              <a:grpSpLocks/>
            </p:cNvGrpSpPr>
            <p:nvPr/>
          </p:nvGrpSpPr>
          <p:grpSpPr bwMode="auto">
            <a:xfrm>
              <a:off x="4971" y="2052"/>
              <a:ext cx="357" cy="1669"/>
              <a:chOff x="4455" y="2292"/>
              <a:chExt cx="357" cy="1669"/>
            </a:xfrm>
          </p:grpSpPr>
          <p:sp>
            <p:nvSpPr>
              <p:cNvPr id="252036" name="Freeform 328"/>
              <p:cNvSpPr>
                <a:spLocks/>
              </p:cNvSpPr>
              <p:nvPr/>
            </p:nvSpPr>
            <p:spPr bwMode="auto">
              <a:xfrm>
                <a:off x="4542" y="3527"/>
                <a:ext cx="270" cy="434"/>
              </a:xfrm>
              <a:custGeom>
                <a:avLst/>
                <a:gdLst>
                  <a:gd name="T0" fmla="*/ 0 w 809"/>
                  <a:gd name="T1" fmla="*/ 0 h 1195"/>
                  <a:gd name="T2" fmla="*/ 0 w 809"/>
                  <a:gd name="T3" fmla="*/ 0 h 1195"/>
                  <a:gd name="T4" fmla="*/ 0 w 809"/>
                  <a:gd name="T5" fmla="*/ 0 h 1195"/>
                  <a:gd name="T6" fmla="*/ 0 w 809"/>
                  <a:gd name="T7" fmla="*/ 0 h 1195"/>
                  <a:gd name="T8" fmla="*/ 0 w 809"/>
                  <a:gd name="T9" fmla="*/ 0 h 1195"/>
                  <a:gd name="T10" fmla="*/ 0 w 809"/>
                  <a:gd name="T11" fmla="*/ 0 h 1195"/>
                  <a:gd name="T12" fmla="*/ 0 w 809"/>
                  <a:gd name="T13" fmla="*/ 0 h 1195"/>
                  <a:gd name="T14" fmla="*/ 0 w 809"/>
                  <a:gd name="T15" fmla="*/ 0 h 1195"/>
                  <a:gd name="T16" fmla="*/ 0 w 809"/>
                  <a:gd name="T17" fmla="*/ 0 h 1195"/>
                  <a:gd name="T18" fmla="*/ 0 w 809"/>
                  <a:gd name="T19" fmla="*/ 0 h 1195"/>
                  <a:gd name="T20" fmla="*/ 0 w 809"/>
                  <a:gd name="T21" fmla="*/ 0 h 1195"/>
                  <a:gd name="T22" fmla="*/ 0 w 809"/>
                  <a:gd name="T23" fmla="*/ 0 h 1195"/>
                  <a:gd name="T24" fmla="*/ 0 w 809"/>
                  <a:gd name="T25" fmla="*/ 0 h 1195"/>
                  <a:gd name="T26" fmla="*/ 0 w 809"/>
                  <a:gd name="T27" fmla="*/ 0 h 1195"/>
                  <a:gd name="T28" fmla="*/ 0 w 809"/>
                  <a:gd name="T29" fmla="*/ 0 h 1195"/>
                  <a:gd name="T30" fmla="*/ 0 w 809"/>
                  <a:gd name="T31" fmla="*/ 0 h 1195"/>
                  <a:gd name="T32" fmla="*/ 0 w 809"/>
                  <a:gd name="T33" fmla="*/ 0 h 1195"/>
                  <a:gd name="T34" fmla="*/ 0 w 809"/>
                  <a:gd name="T35" fmla="*/ 0 h 1195"/>
                  <a:gd name="T36" fmla="*/ 0 w 809"/>
                  <a:gd name="T37" fmla="*/ 0 h 1195"/>
                  <a:gd name="T38" fmla="*/ 0 w 809"/>
                  <a:gd name="T39" fmla="*/ 0 h 1195"/>
                  <a:gd name="T40" fmla="*/ 0 w 809"/>
                  <a:gd name="T41" fmla="*/ 0 h 1195"/>
                  <a:gd name="T42" fmla="*/ 0 w 809"/>
                  <a:gd name="T43" fmla="*/ 0 h 1195"/>
                  <a:gd name="T44" fmla="*/ 0 w 809"/>
                  <a:gd name="T45" fmla="*/ 0 h 1195"/>
                  <a:gd name="T46" fmla="*/ 0 w 809"/>
                  <a:gd name="T47" fmla="*/ 0 h 1195"/>
                  <a:gd name="T48" fmla="*/ 0 w 809"/>
                  <a:gd name="T49" fmla="*/ 0 h 1195"/>
                  <a:gd name="T50" fmla="*/ 0 w 809"/>
                  <a:gd name="T51" fmla="*/ 0 h 1195"/>
                  <a:gd name="T52" fmla="*/ 0 w 809"/>
                  <a:gd name="T53" fmla="*/ 0 h 1195"/>
                  <a:gd name="T54" fmla="*/ 0 w 809"/>
                  <a:gd name="T55" fmla="*/ 0 h 1195"/>
                  <a:gd name="T56" fmla="*/ 0 w 809"/>
                  <a:gd name="T57" fmla="*/ 0 h 1195"/>
                  <a:gd name="T58" fmla="*/ 0 w 809"/>
                  <a:gd name="T59" fmla="*/ 0 h 1195"/>
                  <a:gd name="T60" fmla="*/ 0 w 809"/>
                  <a:gd name="T61" fmla="*/ 0 h 1195"/>
                  <a:gd name="T62" fmla="*/ 0 w 809"/>
                  <a:gd name="T63" fmla="*/ 0 h 1195"/>
                  <a:gd name="T64" fmla="*/ 0 w 809"/>
                  <a:gd name="T65" fmla="*/ 0 h 1195"/>
                  <a:gd name="T66" fmla="*/ 0 w 809"/>
                  <a:gd name="T67" fmla="*/ 0 h 1195"/>
                  <a:gd name="T68" fmla="*/ 0 w 809"/>
                  <a:gd name="T69" fmla="*/ 0 h 1195"/>
                  <a:gd name="T70" fmla="*/ 0 w 809"/>
                  <a:gd name="T71" fmla="*/ 0 h 1195"/>
                  <a:gd name="T72" fmla="*/ 0 w 809"/>
                  <a:gd name="T73" fmla="*/ 0 h 1195"/>
                  <a:gd name="T74" fmla="*/ 0 w 809"/>
                  <a:gd name="T75" fmla="*/ 0 h 1195"/>
                  <a:gd name="T76" fmla="*/ 0 w 809"/>
                  <a:gd name="T77" fmla="*/ 0 h 1195"/>
                  <a:gd name="T78" fmla="*/ 0 w 809"/>
                  <a:gd name="T79" fmla="*/ 0 h 1195"/>
                  <a:gd name="T80" fmla="*/ 0 w 809"/>
                  <a:gd name="T81" fmla="*/ 0 h 1195"/>
                  <a:gd name="T82" fmla="*/ 0 w 809"/>
                  <a:gd name="T83" fmla="*/ 0 h 1195"/>
                  <a:gd name="T84" fmla="*/ 0 w 809"/>
                  <a:gd name="T85" fmla="*/ 0 h 1195"/>
                  <a:gd name="T86" fmla="*/ 0 w 809"/>
                  <a:gd name="T87" fmla="*/ 0 h 1195"/>
                  <a:gd name="T88" fmla="*/ 0 w 809"/>
                  <a:gd name="T89" fmla="*/ 0 h 1195"/>
                  <a:gd name="T90" fmla="*/ 0 w 809"/>
                  <a:gd name="T91" fmla="*/ 0 h 1195"/>
                  <a:gd name="T92" fmla="*/ 0 w 809"/>
                  <a:gd name="T93" fmla="*/ 0 h 1195"/>
                  <a:gd name="T94" fmla="*/ 0 w 809"/>
                  <a:gd name="T95" fmla="*/ 0 h 1195"/>
                  <a:gd name="T96" fmla="*/ 0 w 809"/>
                  <a:gd name="T97" fmla="*/ 0 h 1195"/>
                  <a:gd name="T98" fmla="*/ 0 w 809"/>
                  <a:gd name="T99" fmla="*/ 0 h 1195"/>
                  <a:gd name="T100" fmla="*/ 0 w 809"/>
                  <a:gd name="T101" fmla="*/ 0 h 1195"/>
                  <a:gd name="T102" fmla="*/ 0 w 809"/>
                  <a:gd name="T103" fmla="*/ 0 h 1195"/>
                  <a:gd name="T104" fmla="*/ 0 w 809"/>
                  <a:gd name="T105" fmla="*/ 0 h 1195"/>
                  <a:gd name="T106" fmla="*/ 0 w 809"/>
                  <a:gd name="T107" fmla="*/ 0 h 1195"/>
                  <a:gd name="T108" fmla="*/ 0 w 809"/>
                  <a:gd name="T109" fmla="*/ 0 h 1195"/>
                  <a:gd name="T110" fmla="*/ 0 w 809"/>
                  <a:gd name="T111" fmla="*/ 0 h 1195"/>
                  <a:gd name="T112" fmla="*/ 0 w 809"/>
                  <a:gd name="T113" fmla="*/ 0 h 1195"/>
                  <a:gd name="T114" fmla="*/ 0 w 809"/>
                  <a:gd name="T115" fmla="*/ 0 h 1195"/>
                  <a:gd name="T116" fmla="*/ 0 w 809"/>
                  <a:gd name="T117" fmla="*/ 0 h 11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09"/>
                  <a:gd name="T178" fmla="*/ 0 h 1195"/>
                  <a:gd name="T179" fmla="*/ 809 w 809"/>
                  <a:gd name="T180" fmla="*/ 1195 h 11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09" h="1195">
                    <a:moveTo>
                      <a:pt x="809" y="828"/>
                    </a:moveTo>
                    <a:lnTo>
                      <a:pt x="809" y="817"/>
                    </a:lnTo>
                    <a:lnTo>
                      <a:pt x="807" y="802"/>
                    </a:lnTo>
                    <a:lnTo>
                      <a:pt x="803" y="785"/>
                    </a:lnTo>
                    <a:lnTo>
                      <a:pt x="796" y="766"/>
                    </a:lnTo>
                    <a:lnTo>
                      <a:pt x="787" y="748"/>
                    </a:lnTo>
                    <a:lnTo>
                      <a:pt x="774" y="730"/>
                    </a:lnTo>
                    <a:lnTo>
                      <a:pt x="759" y="714"/>
                    </a:lnTo>
                    <a:lnTo>
                      <a:pt x="743" y="699"/>
                    </a:lnTo>
                    <a:lnTo>
                      <a:pt x="724" y="683"/>
                    </a:lnTo>
                    <a:lnTo>
                      <a:pt x="718" y="678"/>
                    </a:lnTo>
                    <a:lnTo>
                      <a:pt x="718" y="554"/>
                    </a:lnTo>
                    <a:lnTo>
                      <a:pt x="718" y="543"/>
                    </a:lnTo>
                    <a:lnTo>
                      <a:pt x="715" y="526"/>
                    </a:lnTo>
                    <a:lnTo>
                      <a:pt x="711" y="509"/>
                    </a:lnTo>
                    <a:lnTo>
                      <a:pt x="707" y="498"/>
                    </a:lnTo>
                    <a:lnTo>
                      <a:pt x="709" y="494"/>
                    </a:lnTo>
                    <a:lnTo>
                      <a:pt x="723" y="477"/>
                    </a:lnTo>
                    <a:lnTo>
                      <a:pt x="735" y="459"/>
                    </a:lnTo>
                    <a:lnTo>
                      <a:pt x="744" y="441"/>
                    </a:lnTo>
                    <a:lnTo>
                      <a:pt x="751" y="422"/>
                    </a:lnTo>
                    <a:lnTo>
                      <a:pt x="756" y="401"/>
                    </a:lnTo>
                    <a:lnTo>
                      <a:pt x="756" y="227"/>
                    </a:lnTo>
                    <a:lnTo>
                      <a:pt x="755" y="208"/>
                    </a:lnTo>
                    <a:lnTo>
                      <a:pt x="752" y="188"/>
                    </a:lnTo>
                    <a:lnTo>
                      <a:pt x="745" y="168"/>
                    </a:lnTo>
                    <a:lnTo>
                      <a:pt x="736" y="150"/>
                    </a:lnTo>
                    <a:lnTo>
                      <a:pt x="724" y="131"/>
                    </a:lnTo>
                    <a:lnTo>
                      <a:pt x="709" y="113"/>
                    </a:lnTo>
                    <a:lnTo>
                      <a:pt x="693" y="96"/>
                    </a:lnTo>
                    <a:lnTo>
                      <a:pt x="673" y="81"/>
                    </a:lnTo>
                    <a:lnTo>
                      <a:pt x="652" y="67"/>
                    </a:lnTo>
                    <a:lnTo>
                      <a:pt x="630" y="54"/>
                    </a:lnTo>
                    <a:lnTo>
                      <a:pt x="605" y="41"/>
                    </a:lnTo>
                    <a:lnTo>
                      <a:pt x="578" y="30"/>
                    </a:lnTo>
                    <a:lnTo>
                      <a:pt x="550" y="21"/>
                    </a:lnTo>
                    <a:lnTo>
                      <a:pt x="521" y="15"/>
                    </a:lnTo>
                    <a:lnTo>
                      <a:pt x="490" y="9"/>
                    </a:lnTo>
                    <a:lnTo>
                      <a:pt x="460" y="5"/>
                    </a:lnTo>
                    <a:lnTo>
                      <a:pt x="429" y="3"/>
                    </a:lnTo>
                    <a:lnTo>
                      <a:pt x="397" y="0"/>
                    </a:lnTo>
                    <a:lnTo>
                      <a:pt x="366" y="3"/>
                    </a:lnTo>
                    <a:lnTo>
                      <a:pt x="336" y="5"/>
                    </a:lnTo>
                    <a:lnTo>
                      <a:pt x="305" y="9"/>
                    </a:lnTo>
                    <a:lnTo>
                      <a:pt x="275" y="15"/>
                    </a:lnTo>
                    <a:lnTo>
                      <a:pt x="247" y="22"/>
                    </a:lnTo>
                    <a:lnTo>
                      <a:pt x="218" y="32"/>
                    </a:lnTo>
                    <a:lnTo>
                      <a:pt x="192" y="43"/>
                    </a:lnTo>
                    <a:lnTo>
                      <a:pt x="168" y="55"/>
                    </a:lnTo>
                    <a:lnTo>
                      <a:pt x="145" y="68"/>
                    </a:lnTo>
                    <a:lnTo>
                      <a:pt x="123" y="82"/>
                    </a:lnTo>
                    <a:lnTo>
                      <a:pt x="104" y="98"/>
                    </a:lnTo>
                    <a:lnTo>
                      <a:pt x="88" y="114"/>
                    </a:lnTo>
                    <a:lnTo>
                      <a:pt x="74" y="132"/>
                    </a:lnTo>
                    <a:lnTo>
                      <a:pt x="61" y="151"/>
                    </a:lnTo>
                    <a:lnTo>
                      <a:pt x="52" y="170"/>
                    </a:lnTo>
                    <a:lnTo>
                      <a:pt x="45" y="188"/>
                    </a:lnTo>
                    <a:lnTo>
                      <a:pt x="41" y="208"/>
                    </a:lnTo>
                    <a:lnTo>
                      <a:pt x="39" y="223"/>
                    </a:lnTo>
                    <a:lnTo>
                      <a:pt x="39" y="399"/>
                    </a:lnTo>
                    <a:lnTo>
                      <a:pt x="41" y="409"/>
                    </a:lnTo>
                    <a:lnTo>
                      <a:pt x="44" y="418"/>
                    </a:lnTo>
                    <a:lnTo>
                      <a:pt x="37" y="425"/>
                    </a:lnTo>
                    <a:lnTo>
                      <a:pt x="31" y="434"/>
                    </a:lnTo>
                    <a:lnTo>
                      <a:pt x="20" y="455"/>
                    </a:lnTo>
                    <a:lnTo>
                      <a:pt x="11" y="474"/>
                    </a:lnTo>
                    <a:lnTo>
                      <a:pt x="4" y="495"/>
                    </a:lnTo>
                    <a:lnTo>
                      <a:pt x="1" y="512"/>
                    </a:lnTo>
                    <a:lnTo>
                      <a:pt x="0" y="530"/>
                    </a:lnTo>
                    <a:lnTo>
                      <a:pt x="0" y="712"/>
                    </a:lnTo>
                    <a:lnTo>
                      <a:pt x="4" y="730"/>
                    </a:lnTo>
                    <a:lnTo>
                      <a:pt x="11" y="750"/>
                    </a:lnTo>
                    <a:lnTo>
                      <a:pt x="21" y="768"/>
                    </a:lnTo>
                    <a:lnTo>
                      <a:pt x="33" y="787"/>
                    </a:lnTo>
                    <a:lnTo>
                      <a:pt x="48" y="804"/>
                    </a:lnTo>
                    <a:lnTo>
                      <a:pt x="49" y="807"/>
                    </a:lnTo>
                    <a:lnTo>
                      <a:pt x="66" y="825"/>
                    </a:lnTo>
                    <a:lnTo>
                      <a:pt x="85" y="841"/>
                    </a:lnTo>
                    <a:lnTo>
                      <a:pt x="90" y="844"/>
                    </a:lnTo>
                    <a:lnTo>
                      <a:pt x="90" y="965"/>
                    </a:lnTo>
                    <a:lnTo>
                      <a:pt x="90" y="984"/>
                    </a:lnTo>
                    <a:lnTo>
                      <a:pt x="95" y="1003"/>
                    </a:lnTo>
                    <a:lnTo>
                      <a:pt x="102" y="1021"/>
                    </a:lnTo>
                    <a:lnTo>
                      <a:pt x="112" y="1040"/>
                    </a:lnTo>
                    <a:lnTo>
                      <a:pt x="124" y="1059"/>
                    </a:lnTo>
                    <a:lnTo>
                      <a:pt x="139" y="1076"/>
                    </a:lnTo>
                    <a:lnTo>
                      <a:pt x="146" y="1085"/>
                    </a:lnTo>
                    <a:lnTo>
                      <a:pt x="158" y="1098"/>
                    </a:lnTo>
                    <a:lnTo>
                      <a:pt x="172" y="1109"/>
                    </a:lnTo>
                    <a:lnTo>
                      <a:pt x="193" y="1126"/>
                    </a:lnTo>
                    <a:lnTo>
                      <a:pt x="216" y="1140"/>
                    </a:lnTo>
                    <a:lnTo>
                      <a:pt x="241" y="1153"/>
                    </a:lnTo>
                    <a:lnTo>
                      <a:pt x="267" y="1163"/>
                    </a:lnTo>
                    <a:lnTo>
                      <a:pt x="295" y="1171"/>
                    </a:lnTo>
                    <a:lnTo>
                      <a:pt x="324" y="1178"/>
                    </a:lnTo>
                    <a:lnTo>
                      <a:pt x="353" y="1188"/>
                    </a:lnTo>
                    <a:lnTo>
                      <a:pt x="382" y="1190"/>
                    </a:lnTo>
                    <a:lnTo>
                      <a:pt x="415" y="1195"/>
                    </a:lnTo>
                    <a:lnTo>
                      <a:pt x="446" y="1194"/>
                    </a:lnTo>
                    <a:lnTo>
                      <a:pt x="476" y="1195"/>
                    </a:lnTo>
                    <a:lnTo>
                      <a:pt x="509" y="1190"/>
                    </a:lnTo>
                    <a:lnTo>
                      <a:pt x="538" y="1188"/>
                    </a:lnTo>
                    <a:lnTo>
                      <a:pt x="568" y="1182"/>
                    </a:lnTo>
                    <a:lnTo>
                      <a:pt x="596" y="1175"/>
                    </a:lnTo>
                    <a:lnTo>
                      <a:pt x="625" y="1164"/>
                    </a:lnTo>
                    <a:lnTo>
                      <a:pt x="658" y="1150"/>
                    </a:lnTo>
                    <a:lnTo>
                      <a:pt x="682" y="1136"/>
                    </a:lnTo>
                    <a:lnTo>
                      <a:pt x="706" y="1120"/>
                    </a:lnTo>
                    <a:lnTo>
                      <a:pt x="718" y="1113"/>
                    </a:lnTo>
                    <a:lnTo>
                      <a:pt x="724" y="1109"/>
                    </a:lnTo>
                    <a:lnTo>
                      <a:pt x="742" y="1093"/>
                    </a:lnTo>
                    <a:lnTo>
                      <a:pt x="759" y="1075"/>
                    </a:lnTo>
                    <a:lnTo>
                      <a:pt x="762" y="1074"/>
                    </a:lnTo>
                    <a:lnTo>
                      <a:pt x="776" y="1058"/>
                    </a:lnTo>
                    <a:lnTo>
                      <a:pt x="785" y="1048"/>
                    </a:lnTo>
                    <a:lnTo>
                      <a:pt x="798" y="1028"/>
                    </a:lnTo>
                    <a:lnTo>
                      <a:pt x="806" y="1014"/>
                    </a:lnTo>
                    <a:lnTo>
                      <a:pt x="809" y="1004"/>
                    </a:lnTo>
                    <a:lnTo>
                      <a:pt x="809" y="82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37" name="Freeform 329"/>
              <p:cNvSpPr>
                <a:spLocks/>
              </p:cNvSpPr>
              <p:nvPr/>
            </p:nvSpPr>
            <p:spPr bwMode="auto">
              <a:xfrm>
                <a:off x="4570" y="3756"/>
                <a:ext cx="14" cy="10"/>
              </a:xfrm>
              <a:custGeom>
                <a:avLst/>
                <a:gdLst>
                  <a:gd name="T0" fmla="*/ 0 w 44"/>
                  <a:gd name="T1" fmla="*/ 0 h 27"/>
                  <a:gd name="T2" fmla="*/ 0 w 44"/>
                  <a:gd name="T3" fmla="*/ 0 h 27"/>
                  <a:gd name="T4" fmla="*/ 0 w 44"/>
                  <a:gd name="T5" fmla="*/ 0 h 27"/>
                  <a:gd name="T6" fmla="*/ 0 w 44"/>
                  <a:gd name="T7" fmla="*/ 0 h 27"/>
                  <a:gd name="T8" fmla="*/ 0 w 44"/>
                  <a:gd name="T9" fmla="*/ 0 h 27"/>
                  <a:gd name="T10" fmla="*/ 0 w 44"/>
                  <a:gd name="T11" fmla="*/ 0 h 27"/>
                  <a:gd name="T12" fmla="*/ 0 w 44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27"/>
                  <a:gd name="T23" fmla="*/ 44 w 44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27">
                    <a:moveTo>
                      <a:pt x="17" y="27"/>
                    </a:moveTo>
                    <a:lnTo>
                      <a:pt x="44" y="15"/>
                    </a:lnTo>
                    <a:lnTo>
                      <a:pt x="42" y="10"/>
                    </a:lnTo>
                    <a:lnTo>
                      <a:pt x="40" y="6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0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38" name="Freeform 330"/>
              <p:cNvSpPr>
                <a:spLocks/>
              </p:cNvSpPr>
              <p:nvPr/>
            </p:nvSpPr>
            <p:spPr bwMode="auto">
              <a:xfrm>
                <a:off x="4569" y="3705"/>
                <a:ext cx="72" cy="77"/>
              </a:xfrm>
              <a:custGeom>
                <a:avLst/>
                <a:gdLst>
                  <a:gd name="T0" fmla="*/ 0 w 218"/>
                  <a:gd name="T1" fmla="*/ 0 h 213"/>
                  <a:gd name="T2" fmla="*/ 0 w 218"/>
                  <a:gd name="T3" fmla="*/ 0 h 213"/>
                  <a:gd name="T4" fmla="*/ 0 w 218"/>
                  <a:gd name="T5" fmla="*/ 0 h 213"/>
                  <a:gd name="T6" fmla="*/ 0 w 218"/>
                  <a:gd name="T7" fmla="*/ 0 h 213"/>
                  <a:gd name="T8" fmla="*/ 0 w 218"/>
                  <a:gd name="T9" fmla="*/ 0 h 213"/>
                  <a:gd name="T10" fmla="*/ 0 w 218"/>
                  <a:gd name="T11" fmla="*/ 0 h 213"/>
                  <a:gd name="T12" fmla="*/ 0 w 218"/>
                  <a:gd name="T13" fmla="*/ 0 h 213"/>
                  <a:gd name="T14" fmla="*/ 0 w 218"/>
                  <a:gd name="T15" fmla="*/ 0 h 213"/>
                  <a:gd name="T16" fmla="*/ 0 w 218"/>
                  <a:gd name="T17" fmla="*/ 0 h 213"/>
                  <a:gd name="T18" fmla="*/ 0 w 218"/>
                  <a:gd name="T19" fmla="*/ 0 h 213"/>
                  <a:gd name="T20" fmla="*/ 0 w 218"/>
                  <a:gd name="T21" fmla="*/ 0 h 213"/>
                  <a:gd name="T22" fmla="*/ 0 w 218"/>
                  <a:gd name="T23" fmla="*/ 0 h 213"/>
                  <a:gd name="T24" fmla="*/ 0 w 218"/>
                  <a:gd name="T25" fmla="*/ 0 h 213"/>
                  <a:gd name="T26" fmla="*/ 0 w 218"/>
                  <a:gd name="T27" fmla="*/ 0 h 213"/>
                  <a:gd name="T28" fmla="*/ 0 w 218"/>
                  <a:gd name="T29" fmla="*/ 0 h 213"/>
                  <a:gd name="T30" fmla="*/ 0 w 218"/>
                  <a:gd name="T31" fmla="*/ 0 h 213"/>
                  <a:gd name="T32" fmla="*/ 0 w 218"/>
                  <a:gd name="T33" fmla="*/ 0 h 213"/>
                  <a:gd name="T34" fmla="*/ 0 w 218"/>
                  <a:gd name="T35" fmla="*/ 0 h 213"/>
                  <a:gd name="T36" fmla="*/ 0 w 218"/>
                  <a:gd name="T37" fmla="*/ 0 h 213"/>
                  <a:gd name="T38" fmla="*/ 0 w 218"/>
                  <a:gd name="T39" fmla="*/ 0 h 213"/>
                  <a:gd name="T40" fmla="*/ 0 w 218"/>
                  <a:gd name="T41" fmla="*/ 0 h 213"/>
                  <a:gd name="T42" fmla="*/ 0 w 218"/>
                  <a:gd name="T43" fmla="*/ 0 h 213"/>
                  <a:gd name="T44" fmla="*/ 0 w 218"/>
                  <a:gd name="T45" fmla="*/ 0 h 213"/>
                  <a:gd name="T46" fmla="*/ 0 w 218"/>
                  <a:gd name="T47" fmla="*/ 0 h 21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8"/>
                  <a:gd name="T73" fmla="*/ 0 h 213"/>
                  <a:gd name="T74" fmla="*/ 218 w 218"/>
                  <a:gd name="T75" fmla="*/ 213 h 21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8" h="213">
                    <a:moveTo>
                      <a:pt x="2" y="0"/>
                    </a:moveTo>
                    <a:lnTo>
                      <a:pt x="0" y="7"/>
                    </a:lnTo>
                    <a:lnTo>
                      <a:pt x="0" y="22"/>
                    </a:lnTo>
                    <a:lnTo>
                      <a:pt x="3" y="32"/>
                    </a:lnTo>
                    <a:lnTo>
                      <a:pt x="9" y="47"/>
                    </a:lnTo>
                    <a:lnTo>
                      <a:pt x="20" y="65"/>
                    </a:lnTo>
                    <a:lnTo>
                      <a:pt x="33" y="86"/>
                    </a:lnTo>
                    <a:lnTo>
                      <a:pt x="40" y="96"/>
                    </a:lnTo>
                    <a:lnTo>
                      <a:pt x="52" y="109"/>
                    </a:lnTo>
                    <a:lnTo>
                      <a:pt x="67" y="125"/>
                    </a:lnTo>
                    <a:lnTo>
                      <a:pt x="87" y="146"/>
                    </a:lnTo>
                    <a:lnTo>
                      <a:pt x="101" y="159"/>
                    </a:lnTo>
                    <a:lnTo>
                      <a:pt x="124" y="176"/>
                    </a:lnTo>
                    <a:lnTo>
                      <a:pt x="146" y="189"/>
                    </a:lnTo>
                    <a:lnTo>
                      <a:pt x="162" y="201"/>
                    </a:lnTo>
                    <a:lnTo>
                      <a:pt x="187" y="213"/>
                    </a:lnTo>
                    <a:lnTo>
                      <a:pt x="195" y="213"/>
                    </a:lnTo>
                    <a:lnTo>
                      <a:pt x="200" y="203"/>
                    </a:lnTo>
                    <a:lnTo>
                      <a:pt x="212" y="174"/>
                    </a:lnTo>
                    <a:lnTo>
                      <a:pt x="214" y="161"/>
                    </a:lnTo>
                    <a:lnTo>
                      <a:pt x="218" y="143"/>
                    </a:lnTo>
                    <a:lnTo>
                      <a:pt x="211" y="134"/>
                    </a:lnTo>
                    <a:lnTo>
                      <a:pt x="200" y="121"/>
                    </a:lnTo>
                    <a:lnTo>
                      <a:pt x="190" y="10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39" name="Freeform 331"/>
              <p:cNvSpPr>
                <a:spLocks/>
              </p:cNvSpPr>
              <p:nvPr/>
            </p:nvSpPr>
            <p:spPr bwMode="auto">
              <a:xfrm>
                <a:off x="4648" y="3765"/>
                <a:ext cx="18" cy="6"/>
              </a:xfrm>
              <a:custGeom>
                <a:avLst/>
                <a:gdLst>
                  <a:gd name="T0" fmla="*/ 0 w 53"/>
                  <a:gd name="T1" fmla="*/ 0 h 17"/>
                  <a:gd name="T2" fmla="*/ 0 w 53"/>
                  <a:gd name="T3" fmla="*/ 0 h 17"/>
                  <a:gd name="T4" fmla="*/ 0 w 53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17"/>
                  <a:gd name="T11" fmla="*/ 53 w 53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17">
                    <a:moveTo>
                      <a:pt x="53" y="1"/>
                    </a:moveTo>
                    <a:lnTo>
                      <a:pt x="31" y="0"/>
                    </a:lnTo>
                    <a:lnTo>
                      <a:pt x="0" y="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0" name="Freeform 332"/>
              <p:cNvSpPr>
                <a:spLocks/>
              </p:cNvSpPr>
              <p:nvPr/>
            </p:nvSpPr>
            <p:spPr bwMode="auto">
              <a:xfrm>
                <a:off x="4715" y="3751"/>
                <a:ext cx="21" cy="14"/>
              </a:xfrm>
              <a:custGeom>
                <a:avLst/>
                <a:gdLst>
                  <a:gd name="T0" fmla="*/ 0 w 62"/>
                  <a:gd name="T1" fmla="*/ 0 h 38"/>
                  <a:gd name="T2" fmla="*/ 0 w 62"/>
                  <a:gd name="T3" fmla="*/ 0 h 38"/>
                  <a:gd name="T4" fmla="*/ 0 w 62"/>
                  <a:gd name="T5" fmla="*/ 0 h 38"/>
                  <a:gd name="T6" fmla="*/ 0 w 62"/>
                  <a:gd name="T7" fmla="*/ 0 h 38"/>
                  <a:gd name="T8" fmla="*/ 0 w 62"/>
                  <a:gd name="T9" fmla="*/ 0 h 38"/>
                  <a:gd name="T10" fmla="*/ 0 w 62"/>
                  <a:gd name="T11" fmla="*/ 0 h 38"/>
                  <a:gd name="T12" fmla="*/ 0 w 62"/>
                  <a:gd name="T13" fmla="*/ 0 h 38"/>
                  <a:gd name="T14" fmla="*/ 0 w 62"/>
                  <a:gd name="T15" fmla="*/ 0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"/>
                  <a:gd name="T25" fmla="*/ 0 h 38"/>
                  <a:gd name="T26" fmla="*/ 62 w 62"/>
                  <a:gd name="T27" fmla="*/ 38 h 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" h="38">
                    <a:moveTo>
                      <a:pt x="62" y="1"/>
                    </a:moveTo>
                    <a:lnTo>
                      <a:pt x="45" y="2"/>
                    </a:lnTo>
                    <a:lnTo>
                      <a:pt x="29" y="2"/>
                    </a:lnTo>
                    <a:lnTo>
                      <a:pt x="9" y="0"/>
                    </a:lnTo>
                    <a:lnTo>
                      <a:pt x="7" y="9"/>
                    </a:lnTo>
                    <a:lnTo>
                      <a:pt x="8" y="19"/>
                    </a:lnTo>
                    <a:lnTo>
                      <a:pt x="5" y="29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1" name="Line 333"/>
              <p:cNvSpPr>
                <a:spLocks noChangeShapeType="1"/>
              </p:cNvSpPr>
              <p:nvPr/>
            </p:nvSpPr>
            <p:spPr bwMode="auto">
              <a:xfrm flipH="1" flipV="1">
                <a:off x="4738" y="3762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2" name="Line 334"/>
              <p:cNvSpPr>
                <a:spLocks noChangeShapeType="1"/>
              </p:cNvSpPr>
              <p:nvPr/>
            </p:nvSpPr>
            <p:spPr bwMode="auto">
              <a:xfrm flipH="1" flipV="1">
                <a:off x="4727" y="3770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3" name="Line 335"/>
              <p:cNvSpPr>
                <a:spLocks noChangeShapeType="1"/>
              </p:cNvSpPr>
              <p:nvPr/>
            </p:nvSpPr>
            <p:spPr bwMode="auto">
              <a:xfrm flipH="1" flipV="1">
                <a:off x="4724" y="376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4" name="Line 336"/>
              <p:cNvSpPr>
                <a:spLocks noChangeShapeType="1"/>
              </p:cNvSpPr>
              <p:nvPr/>
            </p:nvSpPr>
            <p:spPr bwMode="auto">
              <a:xfrm flipH="1" flipV="1">
                <a:off x="4714" y="3771"/>
                <a:ext cx="4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5" name="Freeform 337"/>
              <p:cNvSpPr>
                <a:spLocks/>
              </p:cNvSpPr>
              <p:nvPr/>
            </p:nvSpPr>
            <p:spPr bwMode="auto">
              <a:xfrm>
                <a:off x="4700" y="3756"/>
                <a:ext cx="7" cy="14"/>
              </a:xfrm>
              <a:custGeom>
                <a:avLst/>
                <a:gdLst>
                  <a:gd name="T0" fmla="*/ 0 w 21"/>
                  <a:gd name="T1" fmla="*/ 0 h 40"/>
                  <a:gd name="T2" fmla="*/ 0 w 21"/>
                  <a:gd name="T3" fmla="*/ 0 h 40"/>
                  <a:gd name="T4" fmla="*/ 0 w 21"/>
                  <a:gd name="T5" fmla="*/ 0 h 40"/>
                  <a:gd name="T6" fmla="*/ 0 w 21"/>
                  <a:gd name="T7" fmla="*/ 0 h 40"/>
                  <a:gd name="T8" fmla="*/ 0 w 21"/>
                  <a:gd name="T9" fmla="*/ 0 h 40"/>
                  <a:gd name="T10" fmla="*/ 0 w 21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40"/>
                  <a:gd name="T20" fmla="*/ 21 w 21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40">
                    <a:moveTo>
                      <a:pt x="21" y="40"/>
                    </a:moveTo>
                    <a:lnTo>
                      <a:pt x="5" y="27"/>
                    </a:lnTo>
                    <a:lnTo>
                      <a:pt x="0" y="20"/>
                    </a:lnTo>
                    <a:lnTo>
                      <a:pt x="6" y="13"/>
                    </a:lnTo>
                    <a:lnTo>
                      <a:pt x="18" y="6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6" name="Line 338"/>
              <p:cNvSpPr>
                <a:spLocks noChangeShapeType="1"/>
              </p:cNvSpPr>
              <p:nvPr/>
            </p:nvSpPr>
            <p:spPr bwMode="auto">
              <a:xfrm flipH="1" flipV="1">
                <a:off x="4694" y="3779"/>
                <a:ext cx="3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7" name="Line 339"/>
              <p:cNvSpPr>
                <a:spLocks noChangeShapeType="1"/>
              </p:cNvSpPr>
              <p:nvPr/>
            </p:nvSpPr>
            <p:spPr bwMode="auto">
              <a:xfrm flipH="1" flipV="1">
                <a:off x="4689" y="378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8" name="Line 340"/>
              <p:cNvSpPr>
                <a:spLocks noChangeShapeType="1"/>
              </p:cNvSpPr>
              <p:nvPr/>
            </p:nvSpPr>
            <p:spPr bwMode="auto">
              <a:xfrm flipH="1" flipV="1">
                <a:off x="4680" y="3783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49" name="Line 341"/>
              <p:cNvSpPr>
                <a:spLocks noChangeShapeType="1"/>
              </p:cNvSpPr>
              <p:nvPr/>
            </p:nvSpPr>
            <p:spPr bwMode="auto">
              <a:xfrm flipH="1" flipV="1">
                <a:off x="4671" y="378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0" name="Line 342"/>
              <p:cNvSpPr>
                <a:spLocks noChangeShapeType="1"/>
              </p:cNvSpPr>
              <p:nvPr/>
            </p:nvSpPr>
            <p:spPr bwMode="auto">
              <a:xfrm flipV="1">
                <a:off x="4667" y="378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1" name="Freeform 343"/>
              <p:cNvSpPr>
                <a:spLocks/>
              </p:cNvSpPr>
              <p:nvPr/>
            </p:nvSpPr>
            <p:spPr bwMode="auto">
              <a:xfrm>
                <a:off x="4653" y="3782"/>
                <a:ext cx="6" cy="10"/>
              </a:xfrm>
              <a:custGeom>
                <a:avLst/>
                <a:gdLst>
                  <a:gd name="T0" fmla="*/ 0 w 16"/>
                  <a:gd name="T1" fmla="*/ 0 h 27"/>
                  <a:gd name="T2" fmla="*/ 0 w 16"/>
                  <a:gd name="T3" fmla="*/ 0 h 27"/>
                  <a:gd name="T4" fmla="*/ 0 w 16"/>
                  <a:gd name="T5" fmla="*/ 0 h 27"/>
                  <a:gd name="T6" fmla="*/ 0 w 16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7"/>
                  <a:gd name="T14" fmla="*/ 16 w 16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7">
                    <a:moveTo>
                      <a:pt x="16" y="27"/>
                    </a:moveTo>
                    <a:lnTo>
                      <a:pt x="6" y="20"/>
                    </a:lnTo>
                    <a:lnTo>
                      <a:pt x="0" y="10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2" name="Line 344"/>
              <p:cNvSpPr>
                <a:spLocks noChangeShapeType="1"/>
              </p:cNvSpPr>
              <p:nvPr/>
            </p:nvSpPr>
            <p:spPr bwMode="auto">
              <a:xfrm flipH="1">
                <a:off x="4600" y="3734"/>
                <a:ext cx="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3" name="Line 345"/>
              <p:cNvSpPr>
                <a:spLocks noChangeShapeType="1"/>
              </p:cNvSpPr>
              <p:nvPr/>
            </p:nvSpPr>
            <p:spPr bwMode="auto">
              <a:xfrm>
                <a:off x="4683" y="3750"/>
                <a:ext cx="5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4" name="Line 346"/>
              <p:cNvSpPr>
                <a:spLocks noChangeShapeType="1"/>
              </p:cNvSpPr>
              <p:nvPr/>
            </p:nvSpPr>
            <p:spPr bwMode="auto">
              <a:xfrm flipH="1" flipV="1">
                <a:off x="4740" y="3755"/>
                <a:ext cx="8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5" name="Line 347"/>
              <p:cNvSpPr>
                <a:spLocks noChangeShapeType="1"/>
              </p:cNvSpPr>
              <p:nvPr/>
            </p:nvSpPr>
            <p:spPr bwMode="auto">
              <a:xfrm flipV="1">
                <a:off x="4564" y="3755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6" name="Line 348"/>
              <p:cNvSpPr>
                <a:spLocks noChangeShapeType="1"/>
              </p:cNvSpPr>
              <p:nvPr/>
            </p:nvSpPr>
            <p:spPr bwMode="auto">
              <a:xfrm flipV="1">
                <a:off x="4560" y="3748"/>
                <a:ext cx="7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7" name="Line 349"/>
              <p:cNvSpPr>
                <a:spLocks noChangeShapeType="1"/>
              </p:cNvSpPr>
              <p:nvPr/>
            </p:nvSpPr>
            <p:spPr bwMode="auto">
              <a:xfrm flipV="1">
                <a:off x="4555" y="3742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8" name="Freeform 350"/>
              <p:cNvSpPr>
                <a:spLocks/>
              </p:cNvSpPr>
              <p:nvPr/>
            </p:nvSpPr>
            <p:spPr bwMode="auto">
              <a:xfrm>
                <a:off x="4552" y="3734"/>
                <a:ext cx="8" cy="2"/>
              </a:xfrm>
              <a:custGeom>
                <a:avLst/>
                <a:gdLst>
                  <a:gd name="T0" fmla="*/ 0 w 25"/>
                  <a:gd name="T1" fmla="*/ 0 h 8"/>
                  <a:gd name="T2" fmla="*/ 0 w 25"/>
                  <a:gd name="T3" fmla="*/ 0 h 8"/>
                  <a:gd name="T4" fmla="*/ 0 w 25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8"/>
                  <a:gd name="T11" fmla="*/ 25 w 25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8">
                    <a:moveTo>
                      <a:pt x="0" y="8"/>
                    </a:moveTo>
                    <a:lnTo>
                      <a:pt x="17" y="2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59" name="Freeform 351"/>
              <p:cNvSpPr>
                <a:spLocks/>
              </p:cNvSpPr>
              <p:nvPr/>
            </p:nvSpPr>
            <p:spPr bwMode="auto">
              <a:xfrm>
                <a:off x="4548" y="3705"/>
                <a:ext cx="12" cy="7"/>
              </a:xfrm>
              <a:custGeom>
                <a:avLst/>
                <a:gdLst>
                  <a:gd name="T0" fmla="*/ 0 w 37"/>
                  <a:gd name="T1" fmla="*/ 0 h 20"/>
                  <a:gd name="T2" fmla="*/ 0 w 37"/>
                  <a:gd name="T3" fmla="*/ 0 h 20"/>
                  <a:gd name="T4" fmla="*/ 0 w 37"/>
                  <a:gd name="T5" fmla="*/ 0 h 20"/>
                  <a:gd name="T6" fmla="*/ 0 w 37"/>
                  <a:gd name="T7" fmla="*/ 0 h 20"/>
                  <a:gd name="T8" fmla="*/ 0 w 37"/>
                  <a:gd name="T9" fmla="*/ 0 h 20"/>
                  <a:gd name="T10" fmla="*/ 0 w 37"/>
                  <a:gd name="T11" fmla="*/ 0 h 20"/>
                  <a:gd name="T12" fmla="*/ 0 w 37"/>
                  <a:gd name="T13" fmla="*/ 0 h 20"/>
                  <a:gd name="T14" fmla="*/ 0 w 37"/>
                  <a:gd name="T15" fmla="*/ 0 h 20"/>
                  <a:gd name="T16" fmla="*/ 0 w 37"/>
                  <a:gd name="T17" fmla="*/ 0 h 20"/>
                  <a:gd name="T18" fmla="*/ 0 w 37"/>
                  <a:gd name="T19" fmla="*/ 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20"/>
                  <a:gd name="T32" fmla="*/ 37 w 37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20">
                    <a:moveTo>
                      <a:pt x="2" y="20"/>
                    </a:moveTo>
                    <a:lnTo>
                      <a:pt x="36" y="18"/>
                    </a:lnTo>
                    <a:lnTo>
                      <a:pt x="37" y="11"/>
                    </a:lnTo>
                    <a:lnTo>
                      <a:pt x="32" y="4"/>
                    </a:lnTo>
                    <a:lnTo>
                      <a:pt x="22" y="0"/>
                    </a:lnTo>
                    <a:lnTo>
                      <a:pt x="13" y="1"/>
                    </a:lnTo>
                    <a:lnTo>
                      <a:pt x="9" y="2"/>
                    </a:lnTo>
                    <a:lnTo>
                      <a:pt x="2" y="7"/>
                    </a:lnTo>
                    <a:lnTo>
                      <a:pt x="1" y="12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0" name="Freeform 352"/>
              <p:cNvSpPr>
                <a:spLocks/>
              </p:cNvSpPr>
              <p:nvPr/>
            </p:nvSpPr>
            <p:spPr bwMode="auto">
              <a:xfrm>
                <a:off x="4579" y="3717"/>
                <a:ext cx="1" cy="19"/>
              </a:xfrm>
              <a:custGeom>
                <a:avLst/>
                <a:gdLst>
                  <a:gd name="T0" fmla="*/ 0 w 4"/>
                  <a:gd name="T1" fmla="*/ 0 h 56"/>
                  <a:gd name="T2" fmla="*/ 0 w 4"/>
                  <a:gd name="T3" fmla="*/ 0 h 56"/>
                  <a:gd name="T4" fmla="*/ 0 w 4"/>
                  <a:gd name="T5" fmla="*/ 0 h 56"/>
                  <a:gd name="T6" fmla="*/ 0 w 4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6"/>
                  <a:gd name="T14" fmla="*/ 4 w 4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6">
                    <a:moveTo>
                      <a:pt x="1" y="0"/>
                    </a:moveTo>
                    <a:lnTo>
                      <a:pt x="0" y="14"/>
                    </a:lnTo>
                    <a:lnTo>
                      <a:pt x="2" y="31"/>
                    </a:lnTo>
                    <a:lnTo>
                      <a:pt x="4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1" name="Line 353"/>
              <p:cNvSpPr>
                <a:spLocks noChangeShapeType="1"/>
              </p:cNvSpPr>
              <p:nvPr/>
            </p:nvSpPr>
            <p:spPr bwMode="auto">
              <a:xfrm>
                <a:off x="4754" y="3731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2" name="Line 354"/>
              <p:cNvSpPr>
                <a:spLocks noChangeShapeType="1"/>
              </p:cNvSpPr>
              <p:nvPr/>
            </p:nvSpPr>
            <p:spPr bwMode="auto">
              <a:xfrm>
                <a:off x="4750" y="3735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3" name="Line 355"/>
              <p:cNvSpPr>
                <a:spLocks noChangeShapeType="1"/>
              </p:cNvSpPr>
              <p:nvPr/>
            </p:nvSpPr>
            <p:spPr bwMode="auto">
              <a:xfrm>
                <a:off x="4700" y="375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4" name="Line 356"/>
              <p:cNvSpPr>
                <a:spLocks noChangeShapeType="1"/>
              </p:cNvSpPr>
              <p:nvPr/>
            </p:nvSpPr>
            <p:spPr bwMode="auto">
              <a:xfrm flipH="1" flipV="1">
                <a:off x="4744" y="375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5" name="Freeform 357"/>
              <p:cNvSpPr>
                <a:spLocks/>
              </p:cNvSpPr>
              <p:nvPr/>
            </p:nvSpPr>
            <p:spPr bwMode="auto">
              <a:xfrm>
                <a:off x="4759" y="3865"/>
                <a:ext cx="14" cy="10"/>
              </a:xfrm>
              <a:custGeom>
                <a:avLst/>
                <a:gdLst>
                  <a:gd name="T0" fmla="*/ 0 w 43"/>
                  <a:gd name="T1" fmla="*/ 0 h 28"/>
                  <a:gd name="T2" fmla="*/ 0 w 43"/>
                  <a:gd name="T3" fmla="*/ 0 h 28"/>
                  <a:gd name="T4" fmla="*/ 0 w 43"/>
                  <a:gd name="T5" fmla="*/ 0 h 28"/>
                  <a:gd name="T6" fmla="*/ 0 w 43"/>
                  <a:gd name="T7" fmla="*/ 0 h 28"/>
                  <a:gd name="T8" fmla="*/ 0 w 43"/>
                  <a:gd name="T9" fmla="*/ 0 h 28"/>
                  <a:gd name="T10" fmla="*/ 0 w 43"/>
                  <a:gd name="T11" fmla="*/ 0 h 28"/>
                  <a:gd name="T12" fmla="*/ 0 w 43"/>
                  <a:gd name="T13" fmla="*/ 0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"/>
                  <a:gd name="T22" fmla="*/ 0 h 28"/>
                  <a:gd name="T23" fmla="*/ 43 w 43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" h="28">
                    <a:moveTo>
                      <a:pt x="43" y="16"/>
                    </a:moveTo>
                    <a:lnTo>
                      <a:pt x="19" y="0"/>
                    </a:lnTo>
                    <a:lnTo>
                      <a:pt x="13" y="3"/>
                    </a:lnTo>
                    <a:lnTo>
                      <a:pt x="7" y="5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23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6" name="Line 358"/>
              <p:cNvSpPr>
                <a:spLocks noChangeShapeType="1"/>
              </p:cNvSpPr>
              <p:nvPr/>
            </p:nvSpPr>
            <p:spPr bwMode="auto">
              <a:xfrm flipH="1" flipV="1">
                <a:off x="4757" y="3875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7" name="Line 359"/>
              <p:cNvSpPr>
                <a:spLocks noChangeShapeType="1"/>
              </p:cNvSpPr>
              <p:nvPr/>
            </p:nvSpPr>
            <p:spPr bwMode="auto">
              <a:xfrm flipH="1" flipV="1">
                <a:off x="4741" y="3882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8" name="Freeform 360"/>
              <p:cNvSpPr>
                <a:spLocks/>
              </p:cNvSpPr>
              <p:nvPr/>
            </p:nvSpPr>
            <p:spPr bwMode="auto">
              <a:xfrm>
                <a:off x="4731" y="3884"/>
                <a:ext cx="5" cy="5"/>
              </a:xfrm>
              <a:custGeom>
                <a:avLst/>
                <a:gdLst>
                  <a:gd name="T0" fmla="*/ 0 w 16"/>
                  <a:gd name="T1" fmla="*/ 0 h 14"/>
                  <a:gd name="T2" fmla="*/ 0 w 16"/>
                  <a:gd name="T3" fmla="*/ 0 h 14"/>
                  <a:gd name="T4" fmla="*/ 0 w 16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4"/>
                  <a:gd name="T11" fmla="*/ 16 w 16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4">
                    <a:moveTo>
                      <a:pt x="16" y="14"/>
                    </a:moveTo>
                    <a:lnTo>
                      <a:pt x="6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69" name="Line 361"/>
              <p:cNvSpPr>
                <a:spLocks noChangeShapeType="1"/>
              </p:cNvSpPr>
              <p:nvPr/>
            </p:nvSpPr>
            <p:spPr bwMode="auto">
              <a:xfrm flipH="1">
                <a:off x="4719" y="3894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0" name="Line 362"/>
              <p:cNvSpPr>
                <a:spLocks noChangeShapeType="1"/>
              </p:cNvSpPr>
              <p:nvPr/>
            </p:nvSpPr>
            <p:spPr bwMode="auto">
              <a:xfrm flipH="1">
                <a:off x="4718" y="3890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1" name="Line 363"/>
              <p:cNvSpPr>
                <a:spLocks noChangeShapeType="1"/>
              </p:cNvSpPr>
              <p:nvPr/>
            </p:nvSpPr>
            <p:spPr bwMode="auto">
              <a:xfrm flipH="1">
                <a:off x="4714" y="3886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2" name="Freeform 364"/>
              <p:cNvSpPr>
                <a:spLocks/>
              </p:cNvSpPr>
              <p:nvPr/>
            </p:nvSpPr>
            <p:spPr bwMode="auto">
              <a:xfrm>
                <a:off x="4700" y="3889"/>
                <a:ext cx="11" cy="8"/>
              </a:xfrm>
              <a:custGeom>
                <a:avLst/>
                <a:gdLst>
                  <a:gd name="T0" fmla="*/ 0 w 31"/>
                  <a:gd name="T1" fmla="*/ 0 h 22"/>
                  <a:gd name="T2" fmla="*/ 0 w 31"/>
                  <a:gd name="T3" fmla="*/ 0 h 22"/>
                  <a:gd name="T4" fmla="*/ 0 w 31"/>
                  <a:gd name="T5" fmla="*/ 0 h 22"/>
                  <a:gd name="T6" fmla="*/ 0 w 31"/>
                  <a:gd name="T7" fmla="*/ 0 h 22"/>
                  <a:gd name="T8" fmla="*/ 0 w 31"/>
                  <a:gd name="T9" fmla="*/ 0 h 22"/>
                  <a:gd name="T10" fmla="*/ 0 w 31"/>
                  <a:gd name="T11" fmla="*/ 0 h 22"/>
                  <a:gd name="T12" fmla="*/ 0 w 31"/>
                  <a:gd name="T13" fmla="*/ 0 h 22"/>
                  <a:gd name="T14" fmla="*/ 0 w 31"/>
                  <a:gd name="T15" fmla="*/ 0 h 22"/>
                  <a:gd name="T16" fmla="*/ 0 w 31"/>
                  <a:gd name="T17" fmla="*/ 0 h 22"/>
                  <a:gd name="T18" fmla="*/ 0 w 31"/>
                  <a:gd name="T19" fmla="*/ 0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22"/>
                  <a:gd name="T32" fmla="*/ 31 w 31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22">
                    <a:moveTo>
                      <a:pt x="31" y="20"/>
                    </a:moveTo>
                    <a:lnTo>
                      <a:pt x="22" y="0"/>
                    </a:lnTo>
                    <a:lnTo>
                      <a:pt x="14" y="0"/>
                    </a:lnTo>
                    <a:lnTo>
                      <a:pt x="3" y="4"/>
                    </a:lnTo>
                    <a:lnTo>
                      <a:pt x="0" y="11"/>
                    </a:lnTo>
                    <a:lnTo>
                      <a:pt x="3" y="16"/>
                    </a:lnTo>
                    <a:lnTo>
                      <a:pt x="5" y="19"/>
                    </a:lnTo>
                    <a:lnTo>
                      <a:pt x="14" y="22"/>
                    </a:lnTo>
                    <a:lnTo>
                      <a:pt x="22" y="22"/>
                    </a:lnTo>
                    <a:lnTo>
                      <a:pt x="28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3" name="Freeform 365"/>
              <p:cNvSpPr>
                <a:spLocks/>
              </p:cNvSpPr>
              <p:nvPr/>
            </p:nvSpPr>
            <p:spPr bwMode="auto">
              <a:xfrm>
                <a:off x="4683" y="3890"/>
                <a:ext cx="7" cy="9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0 h 24"/>
                  <a:gd name="T4" fmla="*/ 0 w 22"/>
                  <a:gd name="T5" fmla="*/ 0 h 24"/>
                  <a:gd name="T6" fmla="*/ 0 w 22"/>
                  <a:gd name="T7" fmla="*/ 0 h 24"/>
                  <a:gd name="T8" fmla="*/ 0 w 22"/>
                  <a:gd name="T9" fmla="*/ 0 h 24"/>
                  <a:gd name="T10" fmla="*/ 0 w 22"/>
                  <a:gd name="T11" fmla="*/ 0 h 24"/>
                  <a:gd name="T12" fmla="*/ 0 w 22"/>
                  <a:gd name="T13" fmla="*/ 0 h 24"/>
                  <a:gd name="T14" fmla="*/ 0 w 22"/>
                  <a:gd name="T15" fmla="*/ 0 h 24"/>
                  <a:gd name="T16" fmla="*/ 0 w 22"/>
                  <a:gd name="T17" fmla="*/ 0 h 24"/>
                  <a:gd name="T18" fmla="*/ 0 w 22"/>
                  <a:gd name="T19" fmla="*/ 0 h 24"/>
                  <a:gd name="T20" fmla="*/ 0 w 22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24"/>
                  <a:gd name="T35" fmla="*/ 22 w 22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24">
                    <a:moveTo>
                      <a:pt x="0" y="19"/>
                    </a:moveTo>
                    <a:lnTo>
                      <a:pt x="4" y="22"/>
                    </a:lnTo>
                    <a:lnTo>
                      <a:pt x="14" y="24"/>
                    </a:lnTo>
                    <a:lnTo>
                      <a:pt x="21" y="20"/>
                    </a:lnTo>
                    <a:lnTo>
                      <a:pt x="16" y="14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1" y="7"/>
                    </a:lnTo>
                    <a:lnTo>
                      <a:pt x="6" y="1"/>
                    </a:lnTo>
                    <a:lnTo>
                      <a:pt x="14" y="0"/>
                    </a:lnTo>
                    <a:lnTo>
                      <a:pt x="22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4" name="Line 366"/>
              <p:cNvSpPr>
                <a:spLocks noChangeShapeType="1"/>
              </p:cNvSpPr>
              <p:nvPr/>
            </p:nvSpPr>
            <p:spPr bwMode="auto">
              <a:xfrm flipV="1">
                <a:off x="4674" y="3890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5" name="Freeform 367"/>
              <p:cNvSpPr>
                <a:spLocks/>
              </p:cNvSpPr>
              <p:nvPr/>
            </p:nvSpPr>
            <p:spPr bwMode="auto">
              <a:xfrm>
                <a:off x="4657" y="3888"/>
                <a:ext cx="11" cy="8"/>
              </a:xfrm>
              <a:custGeom>
                <a:avLst/>
                <a:gdLst>
                  <a:gd name="T0" fmla="*/ 0 w 32"/>
                  <a:gd name="T1" fmla="*/ 0 h 20"/>
                  <a:gd name="T2" fmla="*/ 0 w 32"/>
                  <a:gd name="T3" fmla="*/ 0 h 20"/>
                  <a:gd name="T4" fmla="*/ 0 w 32"/>
                  <a:gd name="T5" fmla="*/ 0 h 20"/>
                  <a:gd name="T6" fmla="*/ 0 w 32"/>
                  <a:gd name="T7" fmla="*/ 0 h 20"/>
                  <a:gd name="T8" fmla="*/ 0 w 32"/>
                  <a:gd name="T9" fmla="*/ 0 h 20"/>
                  <a:gd name="T10" fmla="*/ 0 w 32"/>
                  <a:gd name="T11" fmla="*/ 0 h 20"/>
                  <a:gd name="T12" fmla="*/ 0 w 32"/>
                  <a:gd name="T13" fmla="*/ 0 h 20"/>
                  <a:gd name="T14" fmla="*/ 0 w 32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0"/>
                  <a:gd name="T26" fmla="*/ 32 w 32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0">
                    <a:moveTo>
                      <a:pt x="32" y="5"/>
                    </a:moveTo>
                    <a:lnTo>
                      <a:pt x="27" y="8"/>
                    </a:lnTo>
                    <a:lnTo>
                      <a:pt x="22" y="12"/>
                    </a:lnTo>
                    <a:lnTo>
                      <a:pt x="17" y="15"/>
                    </a:lnTo>
                    <a:lnTo>
                      <a:pt x="11" y="20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6" name="Line 368"/>
              <p:cNvSpPr>
                <a:spLocks noChangeShapeType="1"/>
              </p:cNvSpPr>
              <p:nvPr/>
            </p:nvSpPr>
            <p:spPr bwMode="auto">
              <a:xfrm flipH="1" flipV="1">
                <a:off x="4660" y="3891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7" name="Line 369"/>
              <p:cNvSpPr>
                <a:spLocks noChangeShapeType="1"/>
              </p:cNvSpPr>
              <p:nvPr/>
            </p:nvSpPr>
            <p:spPr bwMode="auto">
              <a:xfrm flipV="1">
                <a:off x="4647" y="388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8" name="Freeform 370"/>
              <p:cNvSpPr>
                <a:spLocks/>
              </p:cNvSpPr>
              <p:nvPr/>
            </p:nvSpPr>
            <p:spPr bwMode="auto">
              <a:xfrm>
                <a:off x="4632" y="3879"/>
                <a:ext cx="9" cy="6"/>
              </a:xfrm>
              <a:custGeom>
                <a:avLst/>
                <a:gdLst>
                  <a:gd name="T0" fmla="*/ 0 w 26"/>
                  <a:gd name="T1" fmla="*/ 0 h 15"/>
                  <a:gd name="T2" fmla="*/ 0 w 26"/>
                  <a:gd name="T3" fmla="*/ 0 h 15"/>
                  <a:gd name="T4" fmla="*/ 0 w 26"/>
                  <a:gd name="T5" fmla="*/ 0 h 15"/>
                  <a:gd name="T6" fmla="*/ 0 w 26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5"/>
                  <a:gd name="T14" fmla="*/ 26 w 26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5">
                    <a:moveTo>
                      <a:pt x="0" y="6"/>
                    </a:moveTo>
                    <a:lnTo>
                      <a:pt x="15" y="15"/>
                    </a:lnTo>
                    <a:lnTo>
                      <a:pt x="26" y="6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79" name="Freeform 371"/>
              <p:cNvSpPr>
                <a:spLocks/>
              </p:cNvSpPr>
              <p:nvPr/>
            </p:nvSpPr>
            <p:spPr bwMode="auto">
              <a:xfrm>
                <a:off x="4623" y="3873"/>
                <a:ext cx="8" cy="3"/>
              </a:xfrm>
              <a:custGeom>
                <a:avLst/>
                <a:gdLst>
                  <a:gd name="T0" fmla="*/ 0 w 26"/>
                  <a:gd name="T1" fmla="*/ 0 h 9"/>
                  <a:gd name="T2" fmla="*/ 0 w 26"/>
                  <a:gd name="T3" fmla="*/ 0 h 9"/>
                  <a:gd name="T4" fmla="*/ 0 w 26"/>
                  <a:gd name="T5" fmla="*/ 0 h 9"/>
                  <a:gd name="T6" fmla="*/ 0 w 26"/>
                  <a:gd name="T7" fmla="*/ 0 h 9"/>
                  <a:gd name="T8" fmla="*/ 0 w 2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9"/>
                  <a:gd name="T17" fmla="*/ 26 w 2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9">
                    <a:moveTo>
                      <a:pt x="26" y="8"/>
                    </a:moveTo>
                    <a:lnTo>
                      <a:pt x="23" y="3"/>
                    </a:lnTo>
                    <a:lnTo>
                      <a:pt x="14" y="0"/>
                    </a:lnTo>
                    <a:lnTo>
                      <a:pt x="5" y="4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0" name="Freeform 372"/>
              <p:cNvSpPr>
                <a:spLocks/>
              </p:cNvSpPr>
              <p:nvPr/>
            </p:nvSpPr>
            <p:spPr bwMode="auto">
              <a:xfrm>
                <a:off x="4679" y="3828"/>
                <a:ext cx="113" cy="59"/>
              </a:xfrm>
              <a:custGeom>
                <a:avLst/>
                <a:gdLst>
                  <a:gd name="T0" fmla="*/ 0 w 338"/>
                  <a:gd name="T1" fmla="*/ 0 h 160"/>
                  <a:gd name="T2" fmla="*/ 0 w 338"/>
                  <a:gd name="T3" fmla="*/ 0 h 160"/>
                  <a:gd name="T4" fmla="*/ 0 w 338"/>
                  <a:gd name="T5" fmla="*/ 0 h 160"/>
                  <a:gd name="T6" fmla="*/ 0 w 338"/>
                  <a:gd name="T7" fmla="*/ 0 h 160"/>
                  <a:gd name="T8" fmla="*/ 0 w 338"/>
                  <a:gd name="T9" fmla="*/ 0 h 160"/>
                  <a:gd name="T10" fmla="*/ 0 w 338"/>
                  <a:gd name="T11" fmla="*/ 0 h 160"/>
                  <a:gd name="T12" fmla="*/ 0 w 338"/>
                  <a:gd name="T13" fmla="*/ 0 h 160"/>
                  <a:gd name="T14" fmla="*/ 0 w 338"/>
                  <a:gd name="T15" fmla="*/ 0 h 160"/>
                  <a:gd name="T16" fmla="*/ 0 w 338"/>
                  <a:gd name="T17" fmla="*/ 0 h 160"/>
                  <a:gd name="T18" fmla="*/ 0 w 338"/>
                  <a:gd name="T19" fmla="*/ 0 h 160"/>
                  <a:gd name="T20" fmla="*/ 0 w 338"/>
                  <a:gd name="T21" fmla="*/ 0 h 160"/>
                  <a:gd name="T22" fmla="*/ 0 w 338"/>
                  <a:gd name="T23" fmla="*/ 0 h 160"/>
                  <a:gd name="T24" fmla="*/ 0 w 338"/>
                  <a:gd name="T25" fmla="*/ 0 h 160"/>
                  <a:gd name="T26" fmla="*/ 0 w 338"/>
                  <a:gd name="T27" fmla="*/ 0 h 160"/>
                  <a:gd name="T28" fmla="*/ 0 w 338"/>
                  <a:gd name="T29" fmla="*/ 0 h 160"/>
                  <a:gd name="T30" fmla="*/ 0 w 338"/>
                  <a:gd name="T31" fmla="*/ 0 h 160"/>
                  <a:gd name="T32" fmla="*/ 0 w 338"/>
                  <a:gd name="T33" fmla="*/ 0 h 160"/>
                  <a:gd name="T34" fmla="*/ 0 w 338"/>
                  <a:gd name="T35" fmla="*/ 0 h 160"/>
                  <a:gd name="T36" fmla="*/ 0 w 338"/>
                  <a:gd name="T37" fmla="*/ 0 h 160"/>
                  <a:gd name="T38" fmla="*/ 0 w 338"/>
                  <a:gd name="T39" fmla="*/ 0 h 160"/>
                  <a:gd name="T40" fmla="*/ 0 w 338"/>
                  <a:gd name="T41" fmla="*/ 0 h 160"/>
                  <a:gd name="T42" fmla="*/ 0 w 338"/>
                  <a:gd name="T43" fmla="*/ 0 h 160"/>
                  <a:gd name="T44" fmla="*/ 0 w 338"/>
                  <a:gd name="T45" fmla="*/ 0 h 160"/>
                  <a:gd name="T46" fmla="*/ 0 w 338"/>
                  <a:gd name="T47" fmla="*/ 0 h 160"/>
                  <a:gd name="T48" fmla="*/ 0 w 338"/>
                  <a:gd name="T49" fmla="*/ 0 h 160"/>
                  <a:gd name="T50" fmla="*/ 0 w 338"/>
                  <a:gd name="T51" fmla="*/ 0 h 160"/>
                  <a:gd name="T52" fmla="*/ 0 w 338"/>
                  <a:gd name="T53" fmla="*/ 0 h 160"/>
                  <a:gd name="T54" fmla="*/ 0 w 338"/>
                  <a:gd name="T55" fmla="*/ 0 h 160"/>
                  <a:gd name="T56" fmla="*/ 0 w 338"/>
                  <a:gd name="T57" fmla="*/ 0 h 1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8"/>
                  <a:gd name="T88" fmla="*/ 0 h 160"/>
                  <a:gd name="T89" fmla="*/ 338 w 338"/>
                  <a:gd name="T90" fmla="*/ 160 h 16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8" h="160">
                    <a:moveTo>
                      <a:pt x="42" y="90"/>
                    </a:moveTo>
                    <a:lnTo>
                      <a:pt x="43" y="97"/>
                    </a:lnTo>
                    <a:lnTo>
                      <a:pt x="34" y="109"/>
                    </a:lnTo>
                    <a:lnTo>
                      <a:pt x="24" y="119"/>
                    </a:lnTo>
                    <a:lnTo>
                      <a:pt x="14" y="127"/>
                    </a:lnTo>
                    <a:lnTo>
                      <a:pt x="0" y="145"/>
                    </a:lnTo>
                    <a:lnTo>
                      <a:pt x="6" y="155"/>
                    </a:lnTo>
                    <a:lnTo>
                      <a:pt x="24" y="160"/>
                    </a:lnTo>
                    <a:lnTo>
                      <a:pt x="48" y="159"/>
                    </a:lnTo>
                    <a:lnTo>
                      <a:pt x="71" y="157"/>
                    </a:lnTo>
                    <a:lnTo>
                      <a:pt x="91" y="154"/>
                    </a:lnTo>
                    <a:lnTo>
                      <a:pt x="103" y="152"/>
                    </a:lnTo>
                    <a:lnTo>
                      <a:pt x="126" y="145"/>
                    </a:lnTo>
                    <a:lnTo>
                      <a:pt x="151" y="136"/>
                    </a:lnTo>
                    <a:lnTo>
                      <a:pt x="179" y="124"/>
                    </a:lnTo>
                    <a:lnTo>
                      <a:pt x="193" y="117"/>
                    </a:lnTo>
                    <a:lnTo>
                      <a:pt x="210" y="108"/>
                    </a:lnTo>
                    <a:lnTo>
                      <a:pt x="231" y="97"/>
                    </a:lnTo>
                    <a:lnTo>
                      <a:pt x="258" y="82"/>
                    </a:lnTo>
                    <a:lnTo>
                      <a:pt x="274" y="70"/>
                    </a:lnTo>
                    <a:lnTo>
                      <a:pt x="294" y="54"/>
                    </a:lnTo>
                    <a:lnTo>
                      <a:pt x="309" y="37"/>
                    </a:lnTo>
                    <a:lnTo>
                      <a:pt x="318" y="26"/>
                    </a:lnTo>
                    <a:lnTo>
                      <a:pt x="332" y="8"/>
                    </a:lnTo>
                    <a:lnTo>
                      <a:pt x="338" y="4"/>
                    </a:lnTo>
                    <a:lnTo>
                      <a:pt x="317" y="4"/>
                    </a:lnTo>
                    <a:lnTo>
                      <a:pt x="284" y="1"/>
                    </a:lnTo>
                    <a:lnTo>
                      <a:pt x="258" y="1"/>
                    </a:lnTo>
                    <a:lnTo>
                      <a:pt x="24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1" name="Freeform 373"/>
              <p:cNvSpPr>
                <a:spLocks/>
              </p:cNvSpPr>
              <p:nvPr/>
            </p:nvSpPr>
            <p:spPr bwMode="auto">
              <a:xfrm>
                <a:off x="4685" y="3873"/>
                <a:ext cx="55" cy="4"/>
              </a:xfrm>
              <a:custGeom>
                <a:avLst/>
                <a:gdLst>
                  <a:gd name="T0" fmla="*/ 0 w 163"/>
                  <a:gd name="T1" fmla="*/ 0 h 12"/>
                  <a:gd name="T2" fmla="*/ 0 w 163"/>
                  <a:gd name="T3" fmla="*/ 0 h 12"/>
                  <a:gd name="T4" fmla="*/ 0 w 163"/>
                  <a:gd name="T5" fmla="*/ 0 h 12"/>
                  <a:gd name="T6" fmla="*/ 0 w 163"/>
                  <a:gd name="T7" fmla="*/ 0 h 12"/>
                  <a:gd name="T8" fmla="*/ 0 w 163"/>
                  <a:gd name="T9" fmla="*/ 0 h 12"/>
                  <a:gd name="T10" fmla="*/ 0 w 163"/>
                  <a:gd name="T11" fmla="*/ 0 h 12"/>
                  <a:gd name="T12" fmla="*/ 0 w 163"/>
                  <a:gd name="T13" fmla="*/ 0 h 12"/>
                  <a:gd name="T14" fmla="*/ 0 w 163"/>
                  <a:gd name="T15" fmla="*/ 0 h 12"/>
                  <a:gd name="T16" fmla="*/ 0 w 163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12"/>
                  <a:gd name="T29" fmla="*/ 163 w 163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12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28" y="9"/>
                    </a:lnTo>
                    <a:lnTo>
                      <a:pt x="59" y="12"/>
                    </a:lnTo>
                    <a:lnTo>
                      <a:pt x="82" y="12"/>
                    </a:lnTo>
                    <a:lnTo>
                      <a:pt x="102" y="9"/>
                    </a:lnTo>
                    <a:lnTo>
                      <a:pt x="126" y="6"/>
                    </a:lnTo>
                    <a:lnTo>
                      <a:pt x="16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2" name="Line 374"/>
              <p:cNvSpPr>
                <a:spLocks noChangeShapeType="1"/>
              </p:cNvSpPr>
              <p:nvPr/>
            </p:nvSpPr>
            <p:spPr bwMode="auto">
              <a:xfrm>
                <a:off x="4704" y="3855"/>
                <a:ext cx="5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3" name="Line 375"/>
              <p:cNvSpPr>
                <a:spLocks noChangeShapeType="1"/>
              </p:cNvSpPr>
              <p:nvPr/>
            </p:nvSpPr>
            <p:spPr bwMode="auto">
              <a:xfrm flipH="1">
                <a:off x="4788" y="3792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4" name="Line 376"/>
              <p:cNvSpPr>
                <a:spLocks noChangeShapeType="1"/>
              </p:cNvSpPr>
              <p:nvPr/>
            </p:nvSpPr>
            <p:spPr bwMode="auto">
              <a:xfrm flipH="1">
                <a:off x="4784" y="3796"/>
                <a:ext cx="7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5" name="Line 377"/>
              <p:cNvSpPr>
                <a:spLocks noChangeShapeType="1"/>
              </p:cNvSpPr>
              <p:nvPr/>
            </p:nvSpPr>
            <p:spPr bwMode="auto">
              <a:xfrm flipH="1">
                <a:off x="4784" y="3804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6" name="Line 378"/>
              <p:cNvSpPr>
                <a:spLocks noChangeShapeType="1"/>
              </p:cNvSpPr>
              <p:nvPr/>
            </p:nvSpPr>
            <p:spPr bwMode="auto">
              <a:xfrm flipH="1">
                <a:off x="4789" y="3806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7" name="Freeform 379"/>
              <p:cNvSpPr>
                <a:spLocks/>
              </p:cNvSpPr>
              <p:nvPr/>
            </p:nvSpPr>
            <p:spPr bwMode="auto">
              <a:xfrm>
                <a:off x="4788" y="3812"/>
                <a:ext cx="13" cy="4"/>
              </a:xfrm>
              <a:custGeom>
                <a:avLst/>
                <a:gdLst>
                  <a:gd name="T0" fmla="*/ 0 w 38"/>
                  <a:gd name="T1" fmla="*/ 0 h 14"/>
                  <a:gd name="T2" fmla="*/ 0 w 38"/>
                  <a:gd name="T3" fmla="*/ 0 h 14"/>
                  <a:gd name="T4" fmla="*/ 0 w 38"/>
                  <a:gd name="T5" fmla="*/ 0 h 14"/>
                  <a:gd name="T6" fmla="*/ 0 w 38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"/>
                  <a:gd name="T13" fmla="*/ 0 h 14"/>
                  <a:gd name="T14" fmla="*/ 38 w 3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" h="14">
                    <a:moveTo>
                      <a:pt x="38" y="0"/>
                    </a:moveTo>
                    <a:lnTo>
                      <a:pt x="30" y="9"/>
                    </a:lnTo>
                    <a:lnTo>
                      <a:pt x="16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8" name="Freeform 380"/>
              <p:cNvSpPr>
                <a:spLocks/>
              </p:cNvSpPr>
              <p:nvPr/>
            </p:nvSpPr>
            <p:spPr bwMode="auto">
              <a:xfrm>
                <a:off x="4542" y="3726"/>
                <a:ext cx="239" cy="76"/>
              </a:xfrm>
              <a:custGeom>
                <a:avLst/>
                <a:gdLst>
                  <a:gd name="T0" fmla="*/ 0 w 718"/>
                  <a:gd name="T1" fmla="*/ 0 h 212"/>
                  <a:gd name="T2" fmla="*/ 0 w 718"/>
                  <a:gd name="T3" fmla="*/ 0 h 212"/>
                  <a:gd name="T4" fmla="*/ 0 w 718"/>
                  <a:gd name="T5" fmla="*/ 0 h 212"/>
                  <a:gd name="T6" fmla="*/ 0 w 718"/>
                  <a:gd name="T7" fmla="*/ 0 h 212"/>
                  <a:gd name="T8" fmla="*/ 0 w 718"/>
                  <a:gd name="T9" fmla="*/ 0 h 212"/>
                  <a:gd name="T10" fmla="*/ 0 w 718"/>
                  <a:gd name="T11" fmla="*/ 0 h 212"/>
                  <a:gd name="T12" fmla="*/ 0 w 718"/>
                  <a:gd name="T13" fmla="*/ 0 h 212"/>
                  <a:gd name="T14" fmla="*/ 0 w 718"/>
                  <a:gd name="T15" fmla="*/ 0 h 212"/>
                  <a:gd name="T16" fmla="*/ 0 w 718"/>
                  <a:gd name="T17" fmla="*/ 0 h 212"/>
                  <a:gd name="T18" fmla="*/ 0 w 718"/>
                  <a:gd name="T19" fmla="*/ 0 h 212"/>
                  <a:gd name="T20" fmla="*/ 0 w 718"/>
                  <a:gd name="T21" fmla="*/ 0 h 212"/>
                  <a:gd name="T22" fmla="*/ 0 w 718"/>
                  <a:gd name="T23" fmla="*/ 0 h 212"/>
                  <a:gd name="T24" fmla="*/ 0 w 718"/>
                  <a:gd name="T25" fmla="*/ 0 h 212"/>
                  <a:gd name="T26" fmla="*/ 0 w 718"/>
                  <a:gd name="T27" fmla="*/ 0 h 212"/>
                  <a:gd name="T28" fmla="*/ 0 w 718"/>
                  <a:gd name="T29" fmla="*/ 0 h 212"/>
                  <a:gd name="T30" fmla="*/ 0 w 718"/>
                  <a:gd name="T31" fmla="*/ 0 h 212"/>
                  <a:gd name="T32" fmla="*/ 0 w 718"/>
                  <a:gd name="T33" fmla="*/ 0 h 212"/>
                  <a:gd name="T34" fmla="*/ 0 w 718"/>
                  <a:gd name="T35" fmla="*/ 0 h 212"/>
                  <a:gd name="T36" fmla="*/ 0 w 718"/>
                  <a:gd name="T37" fmla="*/ 0 h 212"/>
                  <a:gd name="T38" fmla="*/ 0 w 718"/>
                  <a:gd name="T39" fmla="*/ 0 h 212"/>
                  <a:gd name="T40" fmla="*/ 0 w 718"/>
                  <a:gd name="T41" fmla="*/ 0 h 212"/>
                  <a:gd name="T42" fmla="*/ 0 w 718"/>
                  <a:gd name="T43" fmla="*/ 0 h 212"/>
                  <a:gd name="T44" fmla="*/ 0 w 718"/>
                  <a:gd name="T45" fmla="*/ 0 h 212"/>
                  <a:gd name="T46" fmla="*/ 0 w 718"/>
                  <a:gd name="T47" fmla="*/ 0 h 212"/>
                  <a:gd name="T48" fmla="*/ 0 w 718"/>
                  <a:gd name="T49" fmla="*/ 0 h 212"/>
                  <a:gd name="T50" fmla="*/ 0 w 718"/>
                  <a:gd name="T51" fmla="*/ 0 h 212"/>
                  <a:gd name="T52" fmla="*/ 0 w 718"/>
                  <a:gd name="T53" fmla="*/ 0 h 212"/>
                  <a:gd name="T54" fmla="*/ 0 w 718"/>
                  <a:gd name="T55" fmla="*/ 0 h 212"/>
                  <a:gd name="T56" fmla="*/ 0 w 718"/>
                  <a:gd name="T57" fmla="*/ 0 h 212"/>
                  <a:gd name="T58" fmla="*/ 0 w 718"/>
                  <a:gd name="T59" fmla="*/ 0 h 212"/>
                  <a:gd name="T60" fmla="*/ 0 w 718"/>
                  <a:gd name="T61" fmla="*/ 0 h 212"/>
                  <a:gd name="T62" fmla="*/ 0 w 718"/>
                  <a:gd name="T63" fmla="*/ 0 h 212"/>
                  <a:gd name="T64" fmla="*/ 0 w 718"/>
                  <a:gd name="T65" fmla="*/ 0 h 212"/>
                  <a:gd name="T66" fmla="*/ 0 w 718"/>
                  <a:gd name="T67" fmla="*/ 0 h 212"/>
                  <a:gd name="T68" fmla="*/ 0 w 718"/>
                  <a:gd name="T69" fmla="*/ 0 h 212"/>
                  <a:gd name="T70" fmla="*/ 0 w 718"/>
                  <a:gd name="T71" fmla="*/ 0 h 2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18"/>
                  <a:gd name="T109" fmla="*/ 0 h 212"/>
                  <a:gd name="T110" fmla="*/ 718 w 718"/>
                  <a:gd name="T111" fmla="*/ 212 h 2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18" h="212">
                    <a:moveTo>
                      <a:pt x="0" y="0"/>
                    </a:moveTo>
                    <a:lnTo>
                      <a:pt x="5" y="24"/>
                    </a:lnTo>
                    <a:lnTo>
                      <a:pt x="7" y="28"/>
                    </a:lnTo>
                    <a:lnTo>
                      <a:pt x="11" y="42"/>
                    </a:lnTo>
                    <a:lnTo>
                      <a:pt x="20" y="62"/>
                    </a:lnTo>
                    <a:lnTo>
                      <a:pt x="32" y="81"/>
                    </a:lnTo>
                    <a:lnTo>
                      <a:pt x="47" y="100"/>
                    </a:lnTo>
                    <a:lnTo>
                      <a:pt x="64" y="116"/>
                    </a:lnTo>
                    <a:lnTo>
                      <a:pt x="83" y="131"/>
                    </a:lnTo>
                    <a:lnTo>
                      <a:pt x="103" y="147"/>
                    </a:lnTo>
                    <a:lnTo>
                      <a:pt x="126" y="160"/>
                    </a:lnTo>
                    <a:lnTo>
                      <a:pt x="152" y="172"/>
                    </a:lnTo>
                    <a:lnTo>
                      <a:pt x="178" y="182"/>
                    </a:lnTo>
                    <a:lnTo>
                      <a:pt x="205" y="191"/>
                    </a:lnTo>
                    <a:lnTo>
                      <a:pt x="235" y="199"/>
                    </a:lnTo>
                    <a:lnTo>
                      <a:pt x="264" y="205"/>
                    </a:lnTo>
                    <a:lnTo>
                      <a:pt x="294" y="209"/>
                    </a:lnTo>
                    <a:lnTo>
                      <a:pt x="326" y="212"/>
                    </a:lnTo>
                    <a:lnTo>
                      <a:pt x="357" y="212"/>
                    </a:lnTo>
                    <a:lnTo>
                      <a:pt x="388" y="212"/>
                    </a:lnTo>
                    <a:lnTo>
                      <a:pt x="420" y="209"/>
                    </a:lnTo>
                    <a:lnTo>
                      <a:pt x="450" y="205"/>
                    </a:lnTo>
                    <a:lnTo>
                      <a:pt x="479" y="199"/>
                    </a:lnTo>
                    <a:lnTo>
                      <a:pt x="509" y="191"/>
                    </a:lnTo>
                    <a:lnTo>
                      <a:pt x="536" y="182"/>
                    </a:lnTo>
                    <a:lnTo>
                      <a:pt x="565" y="170"/>
                    </a:lnTo>
                    <a:lnTo>
                      <a:pt x="590" y="159"/>
                    </a:lnTo>
                    <a:lnTo>
                      <a:pt x="613" y="147"/>
                    </a:lnTo>
                    <a:lnTo>
                      <a:pt x="635" y="132"/>
                    </a:lnTo>
                    <a:lnTo>
                      <a:pt x="654" y="118"/>
                    </a:lnTo>
                    <a:lnTo>
                      <a:pt x="670" y="103"/>
                    </a:lnTo>
                    <a:lnTo>
                      <a:pt x="685" y="86"/>
                    </a:lnTo>
                    <a:lnTo>
                      <a:pt x="698" y="69"/>
                    </a:lnTo>
                    <a:lnTo>
                      <a:pt x="707" y="49"/>
                    </a:lnTo>
                    <a:lnTo>
                      <a:pt x="714" y="33"/>
                    </a:lnTo>
                    <a:lnTo>
                      <a:pt x="718" y="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89" name="Freeform 381"/>
              <p:cNvSpPr>
                <a:spLocks/>
              </p:cNvSpPr>
              <p:nvPr/>
            </p:nvSpPr>
            <p:spPr bwMode="auto">
              <a:xfrm>
                <a:off x="4555" y="3648"/>
                <a:ext cx="239" cy="71"/>
              </a:xfrm>
              <a:custGeom>
                <a:avLst/>
                <a:gdLst>
                  <a:gd name="T0" fmla="*/ 0 w 716"/>
                  <a:gd name="T1" fmla="*/ 0 h 196"/>
                  <a:gd name="T2" fmla="*/ 0 w 716"/>
                  <a:gd name="T3" fmla="*/ 0 h 196"/>
                  <a:gd name="T4" fmla="*/ 0 w 716"/>
                  <a:gd name="T5" fmla="*/ 0 h 196"/>
                  <a:gd name="T6" fmla="*/ 0 w 716"/>
                  <a:gd name="T7" fmla="*/ 0 h 196"/>
                  <a:gd name="T8" fmla="*/ 0 w 716"/>
                  <a:gd name="T9" fmla="*/ 0 h 196"/>
                  <a:gd name="T10" fmla="*/ 0 w 716"/>
                  <a:gd name="T11" fmla="*/ 0 h 196"/>
                  <a:gd name="T12" fmla="*/ 0 w 716"/>
                  <a:gd name="T13" fmla="*/ 0 h 196"/>
                  <a:gd name="T14" fmla="*/ 0 w 716"/>
                  <a:gd name="T15" fmla="*/ 0 h 196"/>
                  <a:gd name="T16" fmla="*/ 0 w 716"/>
                  <a:gd name="T17" fmla="*/ 0 h 196"/>
                  <a:gd name="T18" fmla="*/ 0 w 716"/>
                  <a:gd name="T19" fmla="*/ 0 h 196"/>
                  <a:gd name="T20" fmla="*/ 0 w 716"/>
                  <a:gd name="T21" fmla="*/ 0 h 196"/>
                  <a:gd name="T22" fmla="*/ 0 w 716"/>
                  <a:gd name="T23" fmla="*/ 0 h 196"/>
                  <a:gd name="T24" fmla="*/ 0 w 716"/>
                  <a:gd name="T25" fmla="*/ 0 h 196"/>
                  <a:gd name="T26" fmla="*/ 0 w 716"/>
                  <a:gd name="T27" fmla="*/ 0 h 196"/>
                  <a:gd name="T28" fmla="*/ 0 w 716"/>
                  <a:gd name="T29" fmla="*/ 0 h 196"/>
                  <a:gd name="T30" fmla="*/ 0 w 716"/>
                  <a:gd name="T31" fmla="*/ 0 h 196"/>
                  <a:gd name="T32" fmla="*/ 0 w 716"/>
                  <a:gd name="T33" fmla="*/ 0 h 196"/>
                  <a:gd name="T34" fmla="*/ 0 w 716"/>
                  <a:gd name="T35" fmla="*/ 0 h 196"/>
                  <a:gd name="T36" fmla="*/ 0 w 716"/>
                  <a:gd name="T37" fmla="*/ 0 h 196"/>
                  <a:gd name="T38" fmla="*/ 0 w 716"/>
                  <a:gd name="T39" fmla="*/ 0 h 196"/>
                  <a:gd name="T40" fmla="*/ 0 w 716"/>
                  <a:gd name="T41" fmla="*/ 0 h 196"/>
                  <a:gd name="T42" fmla="*/ 0 w 716"/>
                  <a:gd name="T43" fmla="*/ 0 h 196"/>
                  <a:gd name="T44" fmla="*/ 0 w 716"/>
                  <a:gd name="T45" fmla="*/ 0 h 196"/>
                  <a:gd name="T46" fmla="*/ 0 w 716"/>
                  <a:gd name="T47" fmla="*/ 0 h 196"/>
                  <a:gd name="T48" fmla="*/ 0 w 716"/>
                  <a:gd name="T49" fmla="*/ 0 h 196"/>
                  <a:gd name="T50" fmla="*/ 0 w 716"/>
                  <a:gd name="T51" fmla="*/ 0 h 196"/>
                  <a:gd name="T52" fmla="*/ 0 w 716"/>
                  <a:gd name="T53" fmla="*/ 0 h 196"/>
                  <a:gd name="T54" fmla="*/ 0 w 716"/>
                  <a:gd name="T55" fmla="*/ 0 h 196"/>
                  <a:gd name="T56" fmla="*/ 0 w 716"/>
                  <a:gd name="T57" fmla="*/ 0 h 196"/>
                  <a:gd name="T58" fmla="*/ 0 w 716"/>
                  <a:gd name="T59" fmla="*/ 0 h 196"/>
                  <a:gd name="T60" fmla="*/ 0 w 716"/>
                  <a:gd name="T61" fmla="*/ 0 h 196"/>
                  <a:gd name="T62" fmla="*/ 0 w 716"/>
                  <a:gd name="T63" fmla="*/ 0 h 196"/>
                  <a:gd name="T64" fmla="*/ 0 w 716"/>
                  <a:gd name="T65" fmla="*/ 0 h 196"/>
                  <a:gd name="T66" fmla="*/ 0 w 716"/>
                  <a:gd name="T67" fmla="*/ 0 h 196"/>
                  <a:gd name="T68" fmla="*/ 0 w 716"/>
                  <a:gd name="T69" fmla="*/ 0 h 1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6"/>
                  <a:gd name="T106" fmla="*/ 0 h 196"/>
                  <a:gd name="T107" fmla="*/ 716 w 716"/>
                  <a:gd name="T108" fmla="*/ 196 h 19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6" h="196">
                    <a:moveTo>
                      <a:pt x="716" y="6"/>
                    </a:moveTo>
                    <a:lnTo>
                      <a:pt x="708" y="26"/>
                    </a:lnTo>
                    <a:lnTo>
                      <a:pt x="697" y="46"/>
                    </a:lnTo>
                    <a:lnTo>
                      <a:pt x="684" y="66"/>
                    </a:lnTo>
                    <a:lnTo>
                      <a:pt x="669" y="83"/>
                    </a:lnTo>
                    <a:lnTo>
                      <a:pt x="653" y="99"/>
                    </a:lnTo>
                    <a:lnTo>
                      <a:pt x="633" y="116"/>
                    </a:lnTo>
                    <a:lnTo>
                      <a:pt x="612" y="130"/>
                    </a:lnTo>
                    <a:lnTo>
                      <a:pt x="590" y="143"/>
                    </a:lnTo>
                    <a:lnTo>
                      <a:pt x="565" y="155"/>
                    </a:lnTo>
                    <a:lnTo>
                      <a:pt x="538" y="165"/>
                    </a:lnTo>
                    <a:lnTo>
                      <a:pt x="510" y="175"/>
                    </a:lnTo>
                    <a:lnTo>
                      <a:pt x="482" y="183"/>
                    </a:lnTo>
                    <a:lnTo>
                      <a:pt x="451" y="189"/>
                    </a:lnTo>
                    <a:lnTo>
                      <a:pt x="421" y="193"/>
                    </a:lnTo>
                    <a:lnTo>
                      <a:pt x="391" y="195"/>
                    </a:lnTo>
                    <a:lnTo>
                      <a:pt x="359" y="196"/>
                    </a:lnTo>
                    <a:lnTo>
                      <a:pt x="328" y="195"/>
                    </a:lnTo>
                    <a:lnTo>
                      <a:pt x="297" y="193"/>
                    </a:lnTo>
                    <a:lnTo>
                      <a:pt x="266" y="189"/>
                    </a:lnTo>
                    <a:lnTo>
                      <a:pt x="236" y="183"/>
                    </a:lnTo>
                    <a:lnTo>
                      <a:pt x="208" y="175"/>
                    </a:lnTo>
                    <a:lnTo>
                      <a:pt x="180" y="165"/>
                    </a:lnTo>
                    <a:lnTo>
                      <a:pt x="153" y="155"/>
                    </a:lnTo>
                    <a:lnTo>
                      <a:pt x="129" y="143"/>
                    </a:lnTo>
                    <a:lnTo>
                      <a:pt x="107" y="130"/>
                    </a:lnTo>
                    <a:lnTo>
                      <a:pt x="86" y="117"/>
                    </a:lnTo>
                    <a:lnTo>
                      <a:pt x="85" y="116"/>
                    </a:lnTo>
                    <a:lnTo>
                      <a:pt x="66" y="100"/>
                    </a:lnTo>
                    <a:lnTo>
                      <a:pt x="49" y="83"/>
                    </a:lnTo>
                    <a:lnTo>
                      <a:pt x="35" y="65"/>
                    </a:lnTo>
                    <a:lnTo>
                      <a:pt x="23" y="47"/>
                    </a:lnTo>
                    <a:lnTo>
                      <a:pt x="14" y="31"/>
                    </a:lnTo>
                    <a:lnTo>
                      <a:pt x="6" y="1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0" name="Freeform 382"/>
              <p:cNvSpPr>
                <a:spLocks/>
              </p:cNvSpPr>
              <p:nvPr/>
            </p:nvSpPr>
            <p:spPr bwMode="auto">
              <a:xfrm>
                <a:off x="4555" y="3609"/>
                <a:ext cx="239" cy="83"/>
              </a:xfrm>
              <a:custGeom>
                <a:avLst/>
                <a:gdLst>
                  <a:gd name="T0" fmla="*/ 0 w 716"/>
                  <a:gd name="T1" fmla="*/ 0 h 227"/>
                  <a:gd name="T2" fmla="*/ 0 w 716"/>
                  <a:gd name="T3" fmla="*/ 0 h 227"/>
                  <a:gd name="T4" fmla="*/ 0 w 716"/>
                  <a:gd name="T5" fmla="*/ 0 h 227"/>
                  <a:gd name="T6" fmla="*/ 0 w 716"/>
                  <a:gd name="T7" fmla="*/ 0 h 227"/>
                  <a:gd name="T8" fmla="*/ 0 w 716"/>
                  <a:gd name="T9" fmla="*/ 0 h 227"/>
                  <a:gd name="T10" fmla="*/ 0 w 716"/>
                  <a:gd name="T11" fmla="*/ 0 h 227"/>
                  <a:gd name="T12" fmla="*/ 0 w 716"/>
                  <a:gd name="T13" fmla="*/ 0 h 227"/>
                  <a:gd name="T14" fmla="*/ 0 w 716"/>
                  <a:gd name="T15" fmla="*/ 0 h 227"/>
                  <a:gd name="T16" fmla="*/ 0 w 716"/>
                  <a:gd name="T17" fmla="*/ 0 h 227"/>
                  <a:gd name="T18" fmla="*/ 0 w 716"/>
                  <a:gd name="T19" fmla="*/ 0 h 227"/>
                  <a:gd name="T20" fmla="*/ 0 w 716"/>
                  <a:gd name="T21" fmla="*/ 0 h 227"/>
                  <a:gd name="T22" fmla="*/ 0 w 716"/>
                  <a:gd name="T23" fmla="*/ 0 h 227"/>
                  <a:gd name="T24" fmla="*/ 0 w 716"/>
                  <a:gd name="T25" fmla="*/ 0 h 227"/>
                  <a:gd name="T26" fmla="*/ 0 w 716"/>
                  <a:gd name="T27" fmla="*/ 0 h 227"/>
                  <a:gd name="T28" fmla="*/ 0 w 716"/>
                  <a:gd name="T29" fmla="*/ 0 h 227"/>
                  <a:gd name="T30" fmla="*/ 0 w 716"/>
                  <a:gd name="T31" fmla="*/ 0 h 227"/>
                  <a:gd name="T32" fmla="*/ 0 w 716"/>
                  <a:gd name="T33" fmla="*/ 0 h 227"/>
                  <a:gd name="T34" fmla="*/ 0 w 716"/>
                  <a:gd name="T35" fmla="*/ 0 h 227"/>
                  <a:gd name="T36" fmla="*/ 0 w 716"/>
                  <a:gd name="T37" fmla="*/ 0 h 227"/>
                  <a:gd name="T38" fmla="*/ 0 w 716"/>
                  <a:gd name="T39" fmla="*/ 0 h 227"/>
                  <a:gd name="T40" fmla="*/ 0 w 716"/>
                  <a:gd name="T41" fmla="*/ 0 h 227"/>
                  <a:gd name="T42" fmla="*/ 0 w 716"/>
                  <a:gd name="T43" fmla="*/ 0 h 227"/>
                  <a:gd name="T44" fmla="*/ 0 w 716"/>
                  <a:gd name="T45" fmla="*/ 0 h 227"/>
                  <a:gd name="T46" fmla="*/ 0 w 716"/>
                  <a:gd name="T47" fmla="*/ 0 h 227"/>
                  <a:gd name="T48" fmla="*/ 0 w 716"/>
                  <a:gd name="T49" fmla="*/ 0 h 227"/>
                  <a:gd name="T50" fmla="*/ 0 w 716"/>
                  <a:gd name="T51" fmla="*/ 0 h 227"/>
                  <a:gd name="T52" fmla="*/ 0 w 716"/>
                  <a:gd name="T53" fmla="*/ 0 h 227"/>
                  <a:gd name="T54" fmla="*/ 0 w 716"/>
                  <a:gd name="T55" fmla="*/ 0 h 227"/>
                  <a:gd name="T56" fmla="*/ 0 w 716"/>
                  <a:gd name="T57" fmla="*/ 0 h 227"/>
                  <a:gd name="T58" fmla="*/ 0 w 716"/>
                  <a:gd name="T59" fmla="*/ 0 h 227"/>
                  <a:gd name="T60" fmla="*/ 0 w 716"/>
                  <a:gd name="T61" fmla="*/ 0 h 227"/>
                  <a:gd name="T62" fmla="*/ 0 w 716"/>
                  <a:gd name="T63" fmla="*/ 0 h 227"/>
                  <a:gd name="T64" fmla="*/ 0 w 716"/>
                  <a:gd name="T65" fmla="*/ 0 h 227"/>
                  <a:gd name="T66" fmla="*/ 0 w 716"/>
                  <a:gd name="T67" fmla="*/ 0 h 227"/>
                  <a:gd name="T68" fmla="*/ 0 w 716"/>
                  <a:gd name="T69" fmla="*/ 0 h 227"/>
                  <a:gd name="T70" fmla="*/ 0 w 716"/>
                  <a:gd name="T71" fmla="*/ 0 h 227"/>
                  <a:gd name="T72" fmla="*/ 0 w 716"/>
                  <a:gd name="T73" fmla="*/ 0 h 2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16"/>
                  <a:gd name="T112" fmla="*/ 0 h 227"/>
                  <a:gd name="T113" fmla="*/ 716 w 716"/>
                  <a:gd name="T114" fmla="*/ 227 h 2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16" h="227">
                    <a:moveTo>
                      <a:pt x="716" y="0"/>
                    </a:moveTo>
                    <a:lnTo>
                      <a:pt x="715" y="21"/>
                    </a:lnTo>
                    <a:lnTo>
                      <a:pt x="710" y="40"/>
                    </a:lnTo>
                    <a:lnTo>
                      <a:pt x="704" y="58"/>
                    </a:lnTo>
                    <a:lnTo>
                      <a:pt x="695" y="78"/>
                    </a:lnTo>
                    <a:lnTo>
                      <a:pt x="683" y="96"/>
                    </a:lnTo>
                    <a:lnTo>
                      <a:pt x="669" y="114"/>
                    </a:lnTo>
                    <a:lnTo>
                      <a:pt x="652" y="131"/>
                    </a:lnTo>
                    <a:lnTo>
                      <a:pt x="632" y="147"/>
                    </a:lnTo>
                    <a:lnTo>
                      <a:pt x="611" y="160"/>
                    </a:lnTo>
                    <a:lnTo>
                      <a:pt x="589" y="173"/>
                    </a:lnTo>
                    <a:lnTo>
                      <a:pt x="564" y="186"/>
                    </a:lnTo>
                    <a:lnTo>
                      <a:pt x="537" y="197"/>
                    </a:lnTo>
                    <a:lnTo>
                      <a:pt x="510" y="206"/>
                    </a:lnTo>
                    <a:lnTo>
                      <a:pt x="481" y="214"/>
                    </a:lnTo>
                    <a:lnTo>
                      <a:pt x="450" y="220"/>
                    </a:lnTo>
                    <a:lnTo>
                      <a:pt x="420" y="224"/>
                    </a:lnTo>
                    <a:lnTo>
                      <a:pt x="390" y="226"/>
                    </a:lnTo>
                    <a:lnTo>
                      <a:pt x="358" y="227"/>
                    </a:lnTo>
                    <a:lnTo>
                      <a:pt x="327" y="226"/>
                    </a:lnTo>
                    <a:lnTo>
                      <a:pt x="296" y="224"/>
                    </a:lnTo>
                    <a:lnTo>
                      <a:pt x="265" y="220"/>
                    </a:lnTo>
                    <a:lnTo>
                      <a:pt x="236" y="214"/>
                    </a:lnTo>
                    <a:lnTo>
                      <a:pt x="207" y="206"/>
                    </a:lnTo>
                    <a:lnTo>
                      <a:pt x="179" y="197"/>
                    </a:lnTo>
                    <a:lnTo>
                      <a:pt x="153" y="186"/>
                    </a:lnTo>
                    <a:lnTo>
                      <a:pt x="128" y="173"/>
                    </a:lnTo>
                    <a:lnTo>
                      <a:pt x="105" y="160"/>
                    </a:lnTo>
                    <a:lnTo>
                      <a:pt x="86" y="149"/>
                    </a:lnTo>
                    <a:lnTo>
                      <a:pt x="83" y="147"/>
                    </a:lnTo>
                    <a:lnTo>
                      <a:pt x="65" y="131"/>
                    </a:lnTo>
                    <a:lnTo>
                      <a:pt x="48" y="114"/>
                    </a:lnTo>
                    <a:lnTo>
                      <a:pt x="34" y="95"/>
                    </a:lnTo>
                    <a:lnTo>
                      <a:pt x="22" y="78"/>
                    </a:lnTo>
                    <a:lnTo>
                      <a:pt x="13" y="59"/>
                    </a:lnTo>
                    <a:lnTo>
                      <a:pt x="6" y="40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1" name="Freeform 383"/>
              <p:cNvSpPr>
                <a:spLocks/>
              </p:cNvSpPr>
              <p:nvPr/>
            </p:nvSpPr>
            <p:spPr bwMode="auto">
              <a:xfrm>
                <a:off x="4542" y="3755"/>
                <a:ext cx="239" cy="75"/>
              </a:xfrm>
              <a:custGeom>
                <a:avLst/>
                <a:gdLst>
                  <a:gd name="T0" fmla="*/ 0 w 718"/>
                  <a:gd name="T1" fmla="*/ 0 h 207"/>
                  <a:gd name="T2" fmla="*/ 0 w 718"/>
                  <a:gd name="T3" fmla="*/ 0 h 207"/>
                  <a:gd name="T4" fmla="*/ 0 w 718"/>
                  <a:gd name="T5" fmla="*/ 0 h 207"/>
                  <a:gd name="T6" fmla="*/ 0 w 718"/>
                  <a:gd name="T7" fmla="*/ 0 h 207"/>
                  <a:gd name="T8" fmla="*/ 0 w 718"/>
                  <a:gd name="T9" fmla="*/ 0 h 207"/>
                  <a:gd name="T10" fmla="*/ 0 w 718"/>
                  <a:gd name="T11" fmla="*/ 0 h 207"/>
                  <a:gd name="T12" fmla="*/ 0 w 718"/>
                  <a:gd name="T13" fmla="*/ 0 h 207"/>
                  <a:gd name="T14" fmla="*/ 0 w 718"/>
                  <a:gd name="T15" fmla="*/ 0 h 207"/>
                  <a:gd name="T16" fmla="*/ 0 w 718"/>
                  <a:gd name="T17" fmla="*/ 0 h 207"/>
                  <a:gd name="T18" fmla="*/ 0 w 718"/>
                  <a:gd name="T19" fmla="*/ 0 h 207"/>
                  <a:gd name="T20" fmla="*/ 0 w 718"/>
                  <a:gd name="T21" fmla="*/ 0 h 207"/>
                  <a:gd name="T22" fmla="*/ 0 w 718"/>
                  <a:gd name="T23" fmla="*/ 0 h 207"/>
                  <a:gd name="T24" fmla="*/ 0 w 718"/>
                  <a:gd name="T25" fmla="*/ 0 h 207"/>
                  <a:gd name="T26" fmla="*/ 0 w 718"/>
                  <a:gd name="T27" fmla="*/ 0 h 207"/>
                  <a:gd name="T28" fmla="*/ 0 w 718"/>
                  <a:gd name="T29" fmla="*/ 0 h 207"/>
                  <a:gd name="T30" fmla="*/ 0 w 718"/>
                  <a:gd name="T31" fmla="*/ 0 h 207"/>
                  <a:gd name="T32" fmla="*/ 0 w 718"/>
                  <a:gd name="T33" fmla="*/ 0 h 207"/>
                  <a:gd name="T34" fmla="*/ 0 w 718"/>
                  <a:gd name="T35" fmla="*/ 0 h 207"/>
                  <a:gd name="T36" fmla="*/ 0 w 718"/>
                  <a:gd name="T37" fmla="*/ 0 h 207"/>
                  <a:gd name="T38" fmla="*/ 0 w 718"/>
                  <a:gd name="T39" fmla="*/ 0 h 207"/>
                  <a:gd name="T40" fmla="*/ 0 w 718"/>
                  <a:gd name="T41" fmla="*/ 0 h 207"/>
                  <a:gd name="T42" fmla="*/ 0 w 718"/>
                  <a:gd name="T43" fmla="*/ 0 h 207"/>
                  <a:gd name="T44" fmla="*/ 0 w 718"/>
                  <a:gd name="T45" fmla="*/ 0 h 207"/>
                  <a:gd name="T46" fmla="*/ 0 w 718"/>
                  <a:gd name="T47" fmla="*/ 0 h 207"/>
                  <a:gd name="T48" fmla="*/ 0 w 718"/>
                  <a:gd name="T49" fmla="*/ 0 h 207"/>
                  <a:gd name="T50" fmla="*/ 0 w 718"/>
                  <a:gd name="T51" fmla="*/ 0 h 207"/>
                  <a:gd name="T52" fmla="*/ 0 w 718"/>
                  <a:gd name="T53" fmla="*/ 0 h 207"/>
                  <a:gd name="T54" fmla="*/ 0 w 718"/>
                  <a:gd name="T55" fmla="*/ 0 h 207"/>
                  <a:gd name="T56" fmla="*/ 0 w 718"/>
                  <a:gd name="T57" fmla="*/ 0 h 207"/>
                  <a:gd name="T58" fmla="*/ 0 w 718"/>
                  <a:gd name="T59" fmla="*/ 0 h 207"/>
                  <a:gd name="T60" fmla="*/ 0 w 718"/>
                  <a:gd name="T61" fmla="*/ 0 h 207"/>
                  <a:gd name="T62" fmla="*/ 0 w 718"/>
                  <a:gd name="T63" fmla="*/ 0 h 207"/>
                  <a:gd name="T64" fmla="*/ 0 w 718"/>
                  <a:gd name="T65" fmla="*/ 0 h 207"/>
                  <a:gd name="T66" fmla="*/ 0 w 718"/>
                  <a:gd name="T67" fmla="*/ 0 h 207"/>
                  <a:gd name="T68" fmla="*/ 0 w 718"/>
                  <a:gd name="T69" fmla="*/ 0 h 207"/>
                  <a:gd name="T70" fmla="*/ 0 w 718"/>
                  <a:gd name="T71" fmla="*/ 0 h 207"/>
                  <a:gd name="T72" fmla="*/ 0 w 718"/>
                  <a:gd name="T73" fmla="*/ 0 h 207"/>
                  <a:gd name="T74" fmla="*/ 0 w 718"/>
                  <a:gd name="T75" fmla="*/ 0 h 20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18"/>
                  <a:gd name="T115" fmla="*/ 0 h 207"/>
                  <a:gd name="T116" fmla="*/ 718 w 718"/>
                  <a:gd name="T117" fmla="*/ 207 h 20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18" h="207">
                    <a:moveTo>
                      <a:pt x="718" y="10"/>
                    </a:moveTo>
                    <a:lnTo>
                      <a:pt x="713" y="27"/>
                    </a:lnTo>
                    <a:lnTo>
                      <a:pt x="706" y="44"/>
                    </a:lnTo>
                    <a:lnTo>
                      <a:pt x="697" y="64"/>
                    </a:lnTo>
                    <a:lnTo>
                      <a:pt x="684" y="81"/>
                    </a:lnTo>
                    <a:lnTo>
                      <a:pt x="669" y="97"/>
                    </a:lnTo>
                    <a:lnTo>
                      <a:pt x="653" y="113"/>
                    </a:lnTo>
                    <a:lnTo>
                      <a:pt x="634" y="127"/>
                    </a:lnTo>
                    <a:lnTo>
                      <a:pt x="613" y="141"/>
                    </a:lnTo>
                    <a:lnTo>
                      <a:pt x="589" y="154"/>
                    </a:lnTo>
                    <a:lnTo>
                      <a:pt x="565" y="166"/>
                    </a:lnTo>
                    <a:lnTo>
                      <a:pt x="539" y="177"/>
                    </a:lnTo>
                    <a:lnTo>
                      <a:pt x="537" y="177"/>
                    </a:lnTo>
                    <a:lnTo>
                      <a:pt x="509" y="186"/>
                    </a:lnTo>
                    <a:lnTo>
                      <a:pt x="480" y="194"/>
                    </a:lnTo>
                    <a:lnTo>
                      <a:pt x="450" y="200"/>
                    </a:lnTo>
                    <a:lnTo>
                      <a:pt x="420" y="204"/>
                    </a:lnTo>
                    <a:lnTo>
                      <a:pt x="388" y="207"/>
                    </a:lnTo>
                    <a:lnTo>
                      <a:pt x="358" y="207"/>
                    </a:lnTo>
                    <a:lnTo>
                      <a:pt x="327" y="207"/>
                    </a:lnTo>
                    <a:lnTo>
                      <a:pt x="295" y="204"/>
                    </a:lnTo>
                    <a:lnTo>
                      <a:pt x="265" y="200"/>
                    </a:lnTo>
                    <a:lnTo>
                      <a:pt x="235" y="194"/>
                    </a:lnTo>
                    <a:lnTo>
                      <a:pt x="206" y="186"/>
                    </a:lnTo>
                    <a:lnTo>
                      <a:pt x="179" y="177"/>
                    </a:lnTo>
                    <a:lnTo>
                      <a:pt x="153" y="166"/>
                    </a:lnTo>
                    <a:lnTo>
                      <a:pt x="127" y="155"/>
                    </a:lnTo>
                    <a:lnTo>
                      <a:pt x="104" y="141"/>
                    </a:lnTo>
                    <a:lnTo>
                      <a:pt x="83" y="126"/>
                    </a:lnTo>
                    <a:lnTo>
                      <a:pt x="64" y="111"/>
                    </a:lnTo>
                    <a:lnTo>
                      <a:pt x="49" y="94"/>
                    </a:lnTo>
                    <a:lnTo>
                      <a:pt x="48" y="95"/>
                    </a:lnTo>
                    <a:lnTo>
                      <a:pt x="33" y="77"/>
                    </a:lnTo>
                    <a:lnTo>
                      <a:pt x="21" y="59"/>
                    </a:lnTo>
                    <a:lnTo>
                      <a:pt x="11" y="40"/>
                    </a:lnTo>
                    <a:lnTo>
                      <a:pt x="5" y="20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2" name="Freeform 384"/>
              <p:cNvSpPr>
                <a:spLocks/>
              </p:cNvSpPr>
              <p:nvPr/>
            </p:nvSpPr>
            <p:spPr bwMode="auto">
              <a:xfrm>
                <a:off x="4572" y="3825"/>
                <a:ext cx="240" cy="79"/>
              </a:xfrm>
              <a:custGeom>
                <a:avLst/>
                <a:gdLst>
                  <a:gd name="T0" fmla="*/ 0 w 718"/>
                  <a:gd name="T1" fmla="*/ 0 h 218"/>
                  <a:gd name="T2" fmla="*/ 0 w 718"/>
                  <a:gd name="T3" fmla="*/ 0 h 218"/>
                  <a:gd name="T4" fmla="*/ 0 w 718"/>
                  <a:gd name="T5" fmla="*/ 0 h 218"/>
                  <a:gd name="T6" fmla="*/ 0 w 718"/>
                  <a:gd name="T7" fmla="*/ 0 h 218"/>
                  <a:gd name="T8" fmla="*/ 0 w 718"/>
                  <a:gd name="T9" fmla="*/ 0 h 218"/>
                  <a:gd name="T10" fmla="*/ 0 w 718"/>
                  <a:gd name="T11" fmla="*/ 0 h 218"/>
                  <a:gd name="T12" fmla="*/ 0 w 718"/>
                  <a:gd name="T13" fmla="*/ 0 h 218"/>
                  <a:gd name="T14" fmla="*/ 0 w 718"/>
                  <a:gd name="T15" fmla="*/ 0 h 218"/>
                  <a:gd name="T16" fmla="*/ 0 w 718"/>
                  <a:gd name="T17" fmla="*/ 0 h 218"/>
                  <a:gd name="T18" fmla="*/ 0 w 718"/>
                  <a:gd name="T19" fmla="*/ 0 h 218"/>
                  <a:gd name="T20" fmla="*/ 0 w 718"/>
                  <a:gd name="T21" fmla="*/ 0 h 218"/>
                  <a:gd name="T22" fmla="*/ 0 w 718"/>
                  <a:gd name="T23" fmla="*/ 0 h 218"/>
                  <a:gd name="T24" fmla="*/ 0 w 718"/>
                  <a:gd name="T25" fmla="*/ 0 h 218"/>
                  <a:gd name="T26" fmla="*/ 0 w 718"/>
                  <a:gd name="T27" fmla="*/ 0 h 218"/>
                  <a:gd name="T28" fmla="*/ 0 w 718"/>
                  <a:gd name="T29" fmla="*/ 0 h 218"/>
                  <a:gd name="T30" fmla="*/ 0 w 718"/>
                  <a:gd name="T31" fmla="*/ 0 h 218"/>
                  <a:gd name="T32" fmla="*/ 0 w 718"/>
                  <a:gd name="T33" fmla="*/ 0 h 218"/>
                  <a:gd name="T34" fmla="*/ 0 w 718"/>
                  <a:gd name="T35" fmla="*/ 0 h 218"/>
                  <a:gd name="T36" fmla="*/ 0 w 718"/>
                  <a:gd name="T37" fmla="*/ 0 h 218"/>
                  <a:gd name="T38" fmla="*/ 0 w 718"/>
                  <a:gd name="T39" fmla="*/ 0 h 218"/>
                  <a:gd name="T40" fmla="*/ 0 w 718"/>
                  <a:gd name="T41" fmla="*/ 0 h 218"/>
                  <a:gd name="T42" fmla="*/ 0 w 718"/>
                  <a:gd name="T43" fmla="*/ 0 h 218"/>
                  <a:gd name="T44" fmla="*/ 0 w 718"/>
                  <a:gd name="T45" fmla="*/ 0 h 218"/>
                  <a:gd name="T46" fmla="*/ 0 w 718"/>
                  <a:gd name="T47" fmla="*/ 0 h 218"/>
                  <a:gd name="T48" fmla="*/ 0 w 718"/>
                  <a:gd name="T49" fmla="*/ 0 h 218"/>
                  <a:gd name="T50" fmla="*/ 0 w 718"/>
                  <a:gd name="T51" fmla="*/ 0 h 218"/>
                  <a:gd name="T52" fmla="*/ 0 w 718"/>
                  <a:gd name="T53" fmla="*/ 0 h 218"/>
                  <a:gd name="T54" fmla="*/ 0 w 718"/>
                  <a:gd name="T55" fmla="*/ 0 h 218"/>
                  <a:gd name="T56" fmla="*/ 0 w 718"/>
                  <a:gd name="T57" fmla="*/ 0 h 218"/>
                  <a:gd name="T58" fmla="*/ 0 w 718"/>
                  <a:gd name="T59" fmla="*/ 0 h 218"/>
                  <a:gd name="T60" fmla="*/ 0 w 718"/>
                  <a:gd name="T61" fmla="*/ 0 h 218"/>
                  <a:gd name="T62" fmla="*/ 0 w 718"/>
                  <a:gd name="T63" fmla="*/ 0 h 218"/>
                  <a:gd name="T64" fmla="*/ 0 w 718"/>
                  <a:gd name="T65" fmla="*/ 0 h 218"/>
                  <a:gd name="T66" fmla="*/ 0 w 718"/>
                  <a:gd name="T67" fmla="*/ 0 h 218"/>
                  <a:gd name="T68" fmla="*/ 0 w 718"/>
                  <a:gd name="T69" fmla="*/ 0 h 218"/>
                  <a:gd name="T70" fmla="*/ 0 w 718"/>
                  <a:gd name="T71" fmla="*/ 0 h 218"/>
                  <a:gd name="T72" fmla="*/ 0 w 718"/>
                  <a:gd name="T73" fmla="*/ 0 h 2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18"/>
                  <a:gd name="T112" fmla="*/ 0 h 218"/>
                  <a:gd name="T113" fmla="*/ 718 w 718"/>
                  <a:gd name="T114" fmla="*/ 218 h 2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18" h="218">
                    <a:moveTo>
                      <a:pt x="718" y="0"/>
                    </a:moveTo>
                    <a:lnTo>
                      <a:pt x="716" y="19"/>
                    </a:lnTo>
                    <a:lnTo>
                      <a:pt x="712" y="37"/>
                    </a:lnTo>
                    <a:lnTo>
                      <a:pt x="706" y="55"/>
                    </a:lnTo>
                    <a:lnTo>
                      <a:pt x="696" y="73"/>
                    </a:lnTo>
                    <a:lnTo>
                      <a:pt x="683" y="91"/>
                    </a:lnTo>
                    <a:lnTo>
                      <a:pt x="669" y="107"/>
                    </a:lnTo>
                    <a:lnTo>
                      <a:pt x="652" y="122"/>
                    </a:lnTo>
                    <a:lnTo>
                      <a:pt x="633" y="137"/>
                    </a:lnTo>
                    <a:lnTo>
                      <a:pt x="612" y="151"/>
                    </a:lnTo>
                    <a:lnTo>
                      <a:pt x="588" y="164"/>
                    </a:lnTo>
                    <a:lnTo>
                      <a:pt x="564" y="176"/>
                    </a:lnTo>
                    <a:lnTo>
                      <a:pt x="537" y="186"/>
                    </a:lnTo>
                    <a:lnTo>
                      <a:pt x="534" y="188"/>
                    </a:lnTo>
                    <a:lnTo>
                      <a:pt x="505" y="197"/>
                    </a:lnTo>
                    <a:lnTo>
                      <a:pt x="477" y="204"/>
                    </a:lnTo>
                    <a:lnTo>
                      <a:pt x="447" y="211"/>
                    </a:lnTo>
                    <a:lnTo>
                      <a:pt x="417" y="215"/>
                    </a:lnTo>
                    <a:lnTo>
                      <a:pt x="385" y="217"/>
                    </a:lnTo>
                    <a:lnTo>
                      <a:pt x="355" y="218"/>
                    </a:lnTo>
                    <a:lnTo>
                      <a:pt x="324" y="217"/>
                    </a:lnTo>
                    <a:lnTo>
                      <a:pt x="292" y="215"/>
                    </a:lnTo>
                    <a:lnTo>
                      <a:pt x="262" y="211"/>
                    </a:lnTo>
                    <a:lnTo>
                      <a:pt x="232" y="204"/>
                    </a:lnTo>
                    <a:lnTo>
                      <a:pt x="203" y="197"/>
                    </a:lnTo>
                    <a:lnTo>
                      <a:pt x="176" y="188"/>
                    </a:lnTo>
                    <a:lnTo>
                      <a:pt x="150" y="178"/>
                    </a:lnTo>
                    <a:lnTo>
                      <a:pt x="125" y="166"/>
                    </a:lnTo>
                    <a:lnTo>
                      <a:pt x="101" y="154"/>
                    </a:lnTo>
                    <a:lnTo>
                      <a:pt x="80" y="138"/>
                    </a:lnTo>
                    <a:lnTo>
                      <a:pt x="62" y="123"/>
                    </a:lnTo>
                    <a:lnTo>
                      <a:pt x="46" y="106"/>
                    </a:lnTo>
                    <a:lnTo>
                      <a:pt x="43" y="103"/>
                    </a:lnTo>
                    <a:lnTo>
                      <a:pt x="29" y="86"/>
                    </a:lnTo>
                    <a:lnTo>
                      <a:pt x="17" y="67"/>
                    </a:lnTo>
                    <a:lnTo>
                      <a:pt x="8" y="48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3" name="Freeform 385"/>
              <p:cNvSpPr>
                <a:spLocks/>
              </p:cNvSpPr>
              <p:nvPr/>
            </p:nvSpPr>
            <p:spPr bwMode="auto">
              <a:xfrm>
                <a:off x="4572" y="3856"/>
                <a:ext cx="169" cy="76"/>
              </a:xfrm>
              <a:custGeom>
                <a:avLst/>
                <a:gdLst>
                  <a:gd name="T0" fmla="*/ 0 w 507"/>
                  <a:gd name="T1" fmla="*/ 0 h 208"/>
                  <a:gd name="T2" fmla="*/ 0 w 507"/>
                  <a:gd name="T3" fmla="*/ 0 h 208"/>
                  <a:gd name="T4" fmla="*/ 0 w 507"/>
                  <a:gd name="T5" fmla="*/ 0 h 208"/>
                  <a:gd name="T6" fmla="*/ 0 w 507"/>
                  <a:gd name="T7" fmla="*/ 0 h 208"/>
                  <a:gd name="T8" fmla="*/ 0 w 507"/>
                  <a:gd name="T9" fmla="*/ 0 h 208"/>
                  <a:gd name="T10" fmla="*/ 0 w 507"/>
                  <a:gd name="T11" fmla="*/ 0 h 208"/>
                  <a:gd name="T12" fmla="*/ 0 w 507"/>
                  <a:gd name="T13" fmla="*/ 0 h 208"/>
                  <a:gd name="T14" fmla="*/ 0 w 507"/>
                  <a:gd name="T15" fmla="*/ 0 h 208"/>
                  <a:gd name="T16" fmla="*/ 0 w 507"/>
                  <a:gd name="T17" fmla="*/ 0 h 208"/>
                  <a:gd name="T18" fmla="*/ 0 w 507"/>
                  <a:gd name="T19" fmla="*/ 0 h 208"/>
                  <a:gd name="T20" fmla="*/ 0 w 507"/>
                  <a:gd name="T21" fmla="*/ 0 h 208"/>
                  <a:gd name="T22" fmla="*/ 0 w 507"/>
                  <a:gd name="T23" fmla="*/ 0 h 208"/>
                  <a:gd name="T24" fmla="*/ 0 w 507"/>
                  <a:gd name="T25" fmla="*/ 0 h 208"/>
                  <a:gd name="T26" fmla="*/ 0 w 507"/>
                  <a:gd name="T27" fmla="*/ 0 h 208"/>
                  <a:gd name="T28" fmla="*/ 0 w 507"/>
                  <a:gd name="T29" fmla="*/ 0 h 208"/>
                  <a:gd name="T30" fmla="*/ 0 w 507"/>
                  <a:gd name="T31" fmla="*/ 0 h 208"/>
                  <a:gd name="T32" fmla="*/ 0 w 507"/>
                  <a:gd name="T33" fmla="*/ 0 h 208"/>
                  <a:gd name="T34" fmla="*/ 0 w 507"/>
                  <a:gd name="T35" fmla="*/ 0 h 208"/>
                  <a:gd name="T36" fmla="*/ 0 w 507"/>
                  <a:gd name="T37" fmla="*/ 0 h 208"/>
                  <a:gd name="T38" fmla="*/ 0 w 507"/>
                  <a:gd name="T39" fmla="*/ 0 h 208"/>
                  <a:gd name="T40" fmla="*/ 0 w 507"/>
                  <a:gd name="T41" fmla="*/ 0 h 208"/>
                  <a:gd name="T42" fmla="*/ 0 w 507"/>
                  <a:gd name="T43" fmla="*/ 0 h 208"/>
                  <a:gd name="T44" fmla="*/ 0 w 507"/>
                  <a:gd name="T45" fmla="*/ 0 h 20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7"/>
                  <a:gd name="T70" fmla="*/ 0 h 208"/>
                  <a:gd name="T71" fmla="*/ 507 w 507"/>
                  <a:gd name="T72" fmla="*/ 208 h 20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7" h="208">
                    <a:moveTo>
                      <a:pt x="507" y="187"/>
                    </a:moveTo>
                    <a:lnTo>
                      <a:pt x="478" y="195"/>
                    </a:lnTo>
                    <a:lnTo>
                      <a:pt x="449" y="201"/>
                    </a:lnTo>
                    <a:lnTo>
                      <a:pt x="419" y="205"/>
                    </a:lnTo>
                    <a:lnTo>
                      <a:pt x="387" y="208"/>
                    </a:lnTo>
                    <a:lnTo>
                      <a:pt x="356" y="208"/>
                    </a:lnTo>
                    <a:lnTo>
                      <a:pt x="325" y="208"/>
                    </a:lnTo>
                    <a:lnTo>
                      <a:pt x="293" y="205"/>
                    </a:lnTo>
                    <a:lnTo>
                      <a:pt x="263" y="201"/>
                    </a:lnTo>
                    <a:lnTo>
                      <a:pt x="234" y="195"/>
                    </a:lnTo>
                    <a:lnTo>
                      <a:pt x="204" y="187"/>
                    </a:lnTo>
                    <a:lnTo>
                      <a:pt x="177" y="178"/>
                    </a:lnTo>
                    <a:lnTo>
                      <a:pt x="151" y="168"/>
                    </a:lnTo>
                    <a:lnTo>
                      <a:pt x="126" y="157"/>
                    </a:lnTo>
                    <a:lnTo>
                      <a:pt x="103" y="143"/>
                    </a:lnTo>
                    <a:lnTo>
                      <a:pt x="83" y="129"/>
                    </a:lnTo>
                    <a:lnTo>
                      <a:pt x="63" y="112"/>
                    </a:lnTo>
                    <a:lnTo>
                      <a:pt x="47" y="95"/>
                    </a:lnTo>
                    <a:lnTo>
                      <a:pt x="32" y="76"/>
                    </a:lnTo>
                    <a:lnTo>
                      <a:pt x="20" y="56"/>
                    </a:lnTo>
                    <a:lnTo>
                      <a:pt x="11" y="38"/>
                    </a:lnTo>
                    <a:lnTo>
                      <a:pt x="4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4" name="Line 386"/>
              <p:cNvSpPr>
                <a:spLocks noChangeShapeType="1"/>
              </p:cNvSpPr>
              <p:nvPr/>
            </p:nvSpPr>
            <p:spPr bwMode="auto">
              <a:xfrm flipH="1" flipV="1">
                <a:off x="4548" y="371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5" name="Line 387"/>
              <p:cNvSpPr>
                <a:spLocks noChangeShapeType="1"/>
              </p:cNvSpPr>
              <p:nvPr/>
            </p:nvSpPr>
            <p:spPr bwMode="auto">
              <a:xfrm flipH="1" flipV="1">
                <a:off x="4554" y="37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6" name="Line 388"/>
              <p:cNvSpPr>
                <a:spLocks noChangeShapeType="1"/>
              </p:cNvSpPr>
              <p:nvPr/>
            </p:nvSpPr>
            <p:spPr bwMode="auto">
              <a:xfrm flipH="1" flipV="1">
                <a:off x="4560" y="371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7" name="Freeform 389"/>
              <p:cNvSpPr>
                <a:spLocks/>
              </p:cNvSpPr>
              <p:nvPr/>
            </p:nvSpPr>
            <p:spPr bwMode="auto">
              <a:xfrm>
                <a:off x="4557" y="3679"/>
                <a:ext cx="221" cy="71"/>
              </a:xfrm>
              <a:custGeom>
                <a:avLst/>
                <a:gdLst>
                  <a:gd name="T0" fmla="*/ 0 w 665"/>
                  <a:gd name="T1" fmla="*/ 0 h 194"/>
                  <a:gd name="T2" fmla="*/ 0 w 665"/>
                  <a:gd name="T3" fmla="*/ 0 h 194"/>
                  <a:gd name="T4" fmla="*/ 0 w 665"/>
                  <a:gd name="T5" fmla="*/ 0 h 194"/>
                  <a:gd name="T6" fmla="*/ 0 w 665"/>
                  <a:gd name="T7" fmla="*/ 0 h 194"/>
                  <a:gd name="T8" fmla="*/ 0 w 665"/>
                  <a:gd name="T9" fmla="*/ 0 h 194"/>
                  <a:gd name="T10" fmla="*/ 0 w 665"/>
                  <a:gd name="T11" fmla="*/ 0 h 194"/>
                  <a:gd name="T12" fmla="*/ 0 w 665"/>
                  <a:gd name="T13" fmla="*/ 0 h 194"/>
                  <a:gd name="T14" fmla="*/ 0 w 665"/>
                  <a:gd name="T15" fmla="*/ 0 h 194"/>
                  <a:gd name="T16" fmla="*/ 0 w 665"/>
                  <a:gd name="T17" fmla="*/ 0 h 194"/>
                  <a:gd name="T18" fmla="*/ 0 w 665"/>
                  <a:gd name="T19" fmla="*/ 0 h 194"/>
                  <a:gd name="T20" fmla="*/ 0 w 665"/>
                  <a:gd name="T21" fmla="*/ 0 h 194"/>
                  <a:gd name="T22" fmla="*/ 0 w 665"/>
                  <a:gd name="T23" fmla="*/ 0 h 194"/>
                  <a:gd name="T24" fmla="*/ 0 w 665"/>
                  <a:gd name="T25" fmla="*/ 0 h 194"/>
                  <a:gd name="T26" fmla="*/ 0 w 665"/>
                  <a:gd name="T27" fmla="*/ 0 h 194"/>
                  <a:gd name="T28" fmla="*/ 0 w 665"/>
                  <a:gd name="T29" fmla="*/ 0 h 194"/>
                  <a:gd name="T30" fmla="*/ 0 w 665"/>
                  <a:gd name="T31" fmla="*/ 0 h 194"/>
                  <a:gd name="T32" fmla="*/ 0 w 665"/>
                  <a:gd name="T33" fmla="*/ 0 h 194"/>
                  <a:gd name="T34" fmla="*/ 0 w 665"/>
                  <a:gd name="T35" fmla="*/ 0 h 194"/>
                  <a:gd name="T36" fmla="*/ 0 w 665"/>
                  <a:gd name="T37" fmla="*/ 0 h 194"/>
                  <a:gd name="T38" fmla="*/ 0 w 665"/>
                  <a:gd name="T39" fmla="*/ 0 h 194"/>
                  <a:gd name="T40" fmla="*/ 0 w 665"/>
                  <a:gd name="T41" fmla="*/ 0 h 194"/>
                  <a:gd name="T42" fmla="*/ 0 w 665"/>
                  <a:gd name="T43" fmla="*/ 0 h 194"/>
                  <a:gd name="T44" fmla="*/ 0 w 665"/>
                  <a:gd name="T45" fmla="*/ 0 h 194"/>
                  <a:gd name="T46" fmla="*/ 0 w 665"/>
                  <a:gd name="T47" fmla="*/ 0 h 194"/>
                  <a:gd name="T48" fmla="*/ 0 w 665"/>
                  <a:gd name="T49" fmla="*/ 0 h 194"/>
                  <a:gd name="T50" fmla="*/ 0 w 665"/>
                  <a:gd name="T51" fmla="*/ 0 h 194"/>
                  <a:gd name="T52" fmla="*/ 0 w 665"/>
                  <a:gd name="T53" fmla="*/ 0 h 194"/>
                  <a:gd name="T54" fmla="*/ 0 w 665"/>
                  <a:gd name="T55" fmla="*/ 0 h 194"/>
                  <a:gd name="T56" fmla="*/ 0 w 665"/>
                  <a:gd name="T57" fmla="*/ 0 h 194"/>
                  <a:gd name="T58" fmla="*/ 0 w 665"/>
                  <a:gd name="T59" fmla="*/ 0 h 19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65"/>
                  <a:gd name="T91" fmla="*/ 0 h 194"/>
                  <a:gd name="T92" fmla="*/ 665 w 665"/>
                  <a:gd name="T93" fmla="*/ 194 h 19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65" h="194">
                    <a:moveTo>
                      <a:pt x="665" y="79"/>
                    </a:moveTo>
                    <a:lnTo>
                      <a:pt x="629" y="112"/>
                    </a:lnTo>
                    <a:lnTo>
                      <a:pt x="607" y="128"/>
                    </a:lnTo>
                    <a:lnTo>
                      <a:pt x="585" y="141"/>
                    </a:lnTo>
                    <a:lnTo>
                      <a:pt x="560" y="153"/>
                    </a:lnTo>
                    <a:lnTo>
                      <a:pt x="533" y="163"/>
                    </a:lnTo>
                    <a:lnTo>
                      <a:pt x="506" y="172"/>
                    </a:lnTo>
                    <a:lnTo>
                      <a:pt x="477" y="181"/>
                    </a:lnTo>
                    <a:lnTo>
                      <a:pt x="446" y="186"/>
                    </a:lnTo>
                    <a:lnTo>
                      <a:pt x="416" y="190"/>
                    </a:lnTo>
                    <a:lnTo>
                      <a:pt x="386" y="193"/>
                    </a:lnTo>
                    <a:lnTo>
                      <a:pt x="354" y="194"/>
                    </a:lnTo>
                    <a:lnTo>
                      <a:pt x="323" y="193"/>
                    </a:lnTo>
                    <a:lnTo>
                      <a:pt x="292" y="190"/>
                    </a:lnTo>
                    <a:lnTo>
                      <a:pt x="261" y="186"/>
                    </a:lnTo>
                    <a:lnTo>
                      <a:pt x="232" y="181"/>
                    </a:lnTo>
                    <a:lnTo>
                      <a:pt x="203" y="172"/>
                    </a:lnTo>
                    <a:lnTo>
                      <a:pt x="175" y="163"/>
                    </a:lnTo>
                    <a:lnTo>
                      <a:pt x="149" y="153"/>
                    </a:lnTo>
                    <a:lnTo>
                      <a:pt x="124" y="141"/>
                    </a:lnTo>
                    <a:lnTo>
                      <a:pt x="102" y="128"/>
                    </a:lnTo>
                    <a:lnTo>
                      <a:pt x="86" y="117"/>
                    </a:lnTo>
                    <a:lnTo>
                      <a:pt x="80" y="113"/>
                    </a:lnTo>
                    <a:lnTo>
                      <a:pt x="62" y="98"/>
                    </a:lnTo>
                    <a:lnTo>
                      <a:pt x="45" y="79"/>
                    </a:lnTo>
                    <a:lnTo>
                      <a:pt x="43" y="76"/>
                    </a:lnTo>
                    <a:lnTo>
                      <a:pt x="29" y="58"/>
                    </a:lnTo>
                    <a:lnTo>
                      <a:pt x="17" y="41"/>
                    </a:lnTo>
                    <a:lnTo>
                      <a:pt x="8" y="2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8" name="Freeform 390"/>
              <p:cNvSpPr>
                <a:spLocks/>
              </p:cNvSpPr>
              <p:nvPr/>
            </p:nvSpPr>
            <p:spPr bwMode="auto">
              <a:xfrm>
                <a:off x="4572" y="3772"/>
                <a:ext cx="209" cy="89"/>
              </a:xfrm>
              <a:custGeom>
                <a:avLst/>
                <a:gdLst>
                  <a:gd name="T0" fmla="*/ 0 w 627"/>
                  <a:gd name="T1" fmla="*/ 0 h 243"/>
                  <a:gd name="T2" fmla="*/ 0 w 627"/>
                  <a:gd name="T3" fmla="*/ 0 h 243"/>
                  <a:gd name="T4" fmla="*/ 0 w 627"/>
                  <a:gd name="T5" fmla="*/ 0 h 243"/>
                  <a:gd name="T6" fmla="*/ 0 w 627"/>
                  <a:gd name="T7" fmla="*/ 0 h 243"/>
                  <a:gd name="T8" fmla="*/ 0 w 627"/>
                  <a:gd name="T9" fmla="*/ 0 h 243"/>
                  <a:gd name="T10" fmla="*/ 0 w 627"/>
                  <a:gd name="T11" fmla="*/ 0 h 243"/>
                  <a:gd name="T12" fmla="*/ 0 w 627"/>
                  <a:gd name="T13" fmla="*/ 0 h 243"/>
                  <a:gd name="T14" fmla="*/ 0 w 627"/>
                  <a:gd name="T15" fmla="*/ 0 h 243"/>
                  <a:gd name="T16" fmla="*/ 0 w 627"/>
                  <a:gd name="T17" fmla="*/ 0 h 243"/>
                  <a:gd name="T18" fmla="*/ 0 w 627"/>
                  <a:gd name="T19" fmla="*/ 0 h 243"/>
                  <a:gd name="T20" fmla="*/ 0 w 627"/>
                  <a:gd name="T21" fmla="*/ 0 h 243"/>
                  <a:gd name="T22" fmla="*/ 0 w 627"/>
                  <a:gd name="T23" fmla="*/ 0 h 243"/>
                  <a:gd name="T24" fmla="*/ 0 w 627"/>
                  <a:gd name="T25" fmla="*/ 0 h 243"/>
                  <a:gd name="T26" fmla="*/ 0 w 627"/>
                  <a:gd name="T27" fmla="*/ 0 h 243"/>
                  <a:gd name="T28" fmla="*/ 0 w 627"/>
                  <a:gd name="T29" fmla="*/ 0 h 243"/>
                  <a:gd name="T30" fmla="*/ 0 w 627"/>
                  <a:gd name="T31" fmla="*/ 0 h 243"/>
                  <a:gd name="T32" fmla="*/ 0 w 627"/>
                  <a:gd name="T33" fmla="*/ 0 h 243"/>
                  <a:gd name="T34" fmla="*/ 0 w 627"/>
                  <a:gd name="T35" fmla="*/ 0 h 243"/>
                  <a:gd name="T36" fmla="*/ 0 w 627"/>
                  <a:gd name="T37" fmla="*/ 0 h 243"/>
                  <a:gd name="T38" fmla="*/ 0 w 627"/>
                  <a:gd name="T39" fmla="*/ 0 h 243"/>
                  <a:gd name="T40" fmla="*/ 0 w 627"/>
                  <a:gd name="T41" fmla="*/ 0 h 243"/>
                  <a:gd name="T42" fmla="*/ 0 w 627"/>
                  <a:gd name="T43" fmla="*/ 0 h 243"/>
                  <a:gd name="T44" fmla="*/ 0 w 627"/>
                  <a:gd name="T45" fmla="*/ 0 h 243"/>
                  <a:gd name="T46" fmla="*/ 0 w 627"/>
                  <a:gd name="T47" fmla="*/ 0 h 243"/>
                  <a:gd name="T48" fmla="*/ 0 w 627"/>
                  <a:gd name="T49" fmla="*/ 0 h 243"/>
                  <a:gd name="T50" fmla="*/ 0 w 627"/>
                  <a:gd name="T51" fmla="*/ 0 h 243"/>
                  <a:gd name="T52" fmla="*/ 0 w 627"/>
                  <a:gd name="T53" fmla="*/ 0 h 243"/>
                  <a:gd name="T54" fmla="*/ 0 w 627"/>
                  <a:gd name="T55" fmla="*/ 0 h 243"/>
                  <a:gd name="T56" fmla="*/ 0 w 627"/>
                  <a:gd name="T57" fmla="*/ 0 h 243"/>
                  <a:gd name="T58" fmla="*/ 0 w 627"/>
                  <a:gd name="T59" fmla="*/ 0 h 243"/>
                  <a:gd name="T60" fmla="*/ 0 w 627"/>
                  <a:gd name="T61" fmla="*/ 0 h 243"/>
                  <a:gd name="T62" fmla="*/ 0 w 627"/>
                  <a:gd name="T63" fmla="*/ 0 h 243"/>
                  <a:gd name="T64" fmla="*/ 0 w 627"/>
                  <a:gd name="T65" fmla="*/ 0 h 2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7"/>
                  <a:gd name="T100" fmla="*/ 0 h 243"/>
                  <a:gd name="T101" fmla="*/ 627 w 627"/>
                  <a:gd name="T102" fmla="*/ 243 h 2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7" h="243">
                    <a:moveTo>
                      <a:pt x="0" y="167"/>
                    </a:moveTo>
                    <a:lnTo>
                      <a:pt x="15" y="178"/>
                    </a:lnTo>
                    <a:lnTo>
                      <a:pt x="38" y="190"/>
                    </a:lnTo>
                    <a:lnTo>
                      <a:pt x="63" y="203"/>
                    </a:lnTo>
                    <a:lnTo>
                      <a:pt x="89" y="214"/>
                    </a:lnTo>
                    <a:lnTo>
                      <a:pt x="117" y="223"/>
                    </a:lnTo>
                    <a:lnTo>
                      <a:pt x="146" y="231"/>
                    </a:lnTo>
                    <a:lnTo>
                      <a:pt x="176" y="236"/>
                    </a:lnTo>
                    <a:lnTo>
                      <a:pt x="206" y="240"/>
                    </a:lnTo>
                    <a:lnTo>
                      <a:pt x="238" y="243"/>
                    </a:lnTo>
                    <a:lnTo>
                      <a:pt x="268" y="243"/>
                    </a:lnTo>
                    <a:lnTo>
                      <a:pt x="299" y="243"/>
                    </a:lnTo>
                    <a:lnTo>
                      <a:pt x="331" y="240"/>
                    </a:lnTo>
                    <a:lnTo>
                      <a:pt x="361" y="236"/>
                    </a:lnTo>
                    <a:lnTo>
                      <a:pt x="391" y="231"/>
                    </a:lnTo>
                    <a:lnTo>
                      <a:pt x="420" y="223"/>
                    </a:lnTo>
                    <a:lnTo>
                      <a:pt x="447" y="214"/>
                    </a:lnTo>
                    <a:lnTo>
                      <a:pt x="446" y="213"/>
                    </a:lnTo>
                    <a:lnTo>
                      <a:pt x="472" y="204"/>
                    </a:lnTo>
                    <a:lnTo>
                      <a:pt x="497" y="192"/>
                    </a:lnTo>
                    <a:lnTo>
                      <a:pt x="521" y="180"/>
                    </a:lnTo>
                    <a:lnTo>
                      <a:pt x="537" y="167"/>
                    </a:lnTo>
                    <a:lnTo>
                      <a:pt x="542" y="164"/>
                    </a:lnTo>
                    <a:lnTo>
                      <a:pt x="561" y="148"/>
                    </a:lnTo>
                    <a:lnTo>
                      <a:pt x="578" y="131"/>
                    </a:lnTo>
                    <a:lnTo>
                      <a:pt x="580" y="128"/>
                    </a:lnTo>
                    <a:lnTo>
                      <a:pt x="594" y="110"/>
                    </a:lnTo>
                    <a:lnTo>
                      <a:pt x="607" y="91"/>
                    </a:lnTo>
                    <a:lnTo>
                      <a:pt x="616" y="73"/>
                    </a:lnTo>
                    <a:lnTo>
                      <a:pt x="623" y="54"/>
                    </a:lnTo>
                    <a:lnTo>
                      <a:pt x="627" y="35"/>
                    </a:lnTo>
                    <a:lnTo>
                      <a:pt x="627" y="34"/>
                    </a:lnTo>
                    <a:lnTo>
                      <a:pt x="6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099" name="Freeform 391"/>
              <p:cNvSpPr>
                <a:spLocks/>
              </p:cNvSpPr>
              <p:nvPr/>
            </p:nvSpPr>
            <p:spPr bwMode="auto">
              <a:xfrm>
                <a:off x="4741" y="3861"/>
                <a:ext cx="70" cy="63"/>
              </a:xfrm>
              <a:custGeom>
                <a:avLst/>
                <a:gdLst>
                  <a:gd name="T0" fmla="*/ 0 w 211"/>
                  <a:gd name="T1" fmla="*/ 0 h 175"/>
                  <a:gd name="T2" fmla="*/ 0 w 211"/>
                  <a:gd name="T3" fmla="*/ 0 h 175"/>
                  <a:gd name="T4" fmla="*/ 0 w 211"/>
                  <a:gd name="T5" fmla="*/ 0 h 175"/>
                  <a:gd name="T6" fmla="*/ 0 w 211"/>
                  <a:gd name="T7" fmla="*/ 0 h 175"/>
                  <a:gd name="T8" fmla="*/ 0 w 211"/>
                  <a:gd name="T9" fmla="*/ 0 h 175"/>
                  <a:gd name="T10" fmla="*/ 0 w 211"/>
                  <a:gd name="T11" fmla="*/ 0 h 175"/>
                  <a:gd name="T12" fmla="*/ 0 w 211"/>
                  <a:gd name="T13" fmla="*/ 0 h 175"/>
                  <a:gd name="T14" fmla="*/ 0 w 211"/>
                  <a:gd name="T15" fmla="*/ 0 h 175"/>
                  <a:gd name="T16" fmla="*/ 0 w 211"/>
                  <a:gd name="T17" fmla="*/ 0 h 175"/>
                  <a:gd name="T18" fmla="*/ 0 w 211"/>
                  <a:gd name="T19" fmla="*/ 0 h 175"/>
                  <a:gd name="T20" fmla="*/ 0 w 211"/>
                  <a:gd name="T21" fmla="*/ 0 h 175"/>
                  <a:gd name="T22" fmla="*/ 0 w 211"/>
                  <a:gd name="T23" fmla="*/ 0 h 175"/>
                  <a:gd name="T24" fmla="*/ 0 w 211"/>
                  <a:gd name="T25" fmla="*/ 0 h 175"/>
                  <a:gd name="T26" fmla="*/ 0 w 211"/>
                  <a:gd name="T27" fmla="*/ 0 h 175"/>
                  <a:gd name="T28" fmla="*/ 0 w 211"/>
                  <a:gd name="T29" fmla="*/ 0 h 1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1"/>
                  <a:gd name="T46" fmla="*/ 0 h 175"/>
                  <a:gd name="T47" fmla="*/ 211 w 211"/>
                  <a:gd name="T48" fmla="*/ 175 h 17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1" h="175">
                    <a:moveTo>
                      <a:pt x="211" y="2"/>
                    </a:moveTo>
                    <a:lnTo>
                      <a:pt x="211" y="0"/>
                    </a:lnTo>
                    <a:lnTo>
                      <a:pt x="207" y="17"/>
                    </a:lnTo>
                    <a:lnTo>
                      <a:pt x="201" y="34"/>
                    </a:lnTo>
                    <a:lnTo>
                      <a:pt x="191" y="54"/>
                    </a:lnTo>
                    <a:lnTo>
                      <a:pt x="178" y="71"/>
                    </a:lnTo>
                    <a:lnTo>
                      <a:pt x="164" y="87"/>
                    </a:lnTo>
                    <a:lnTo>
                      <a:pt x="147" y="103"/>
                    </a:lnTo>
                    <a:lnTo>
                      <a:pt x="128" y="118"/>
                    </a:lnTo>
                    <a:lnTo>
                      <a:pt x="107" y="131"/>
                    </a:lnTo>
                    <a:lnTo>
                      <a:pt x="84" y="144"/>
                    </a:lnTo>
                    <a:lnTo>
                      <a:pt x="59" y="155"/>
                    </a:lnTo>
                    <a:lnTo>
                      <a:pt x="32" y="166"/>
                    </a:lnTo>
                    <a:lnTo>
                      <a:pt x="29" y="167"/>
                    </a:lnTo>
                    <a:lnTo>
                      <a:pt x="0" y="1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0" name="Freeform 392"/>
              <p:cNvSpPr>
                <a:spLocks/>
              </p:cNvSpPr>
              <p:nvPr/>
            </p:nvSpPr>
            <p:spPr bwMode="auto">
              <a:xfrm>
                <a:off x="4667" y="3565"/>
                <a:ext cx="29" cy="17"/>
              </a:xfrm>
              <a:custGeom>
                <a:avLst/>
                <a:gdLst>
                  <a:gd name="T0" fmla="*/ 0 w 87"/>
                  <a:gd name="T1" fmla="*/ 0 h 47"/>
                  <a:gd name="T2" fmla="*/ 0 w 87"/>
                  <a:gd name="T3" fmla="*/ 0 h 47"/>
                  <a:gd name="T4" fmla="*/ 0 w 87"/>
                  <a:gd name="T5" fmla="*/ 0 h 47"/>
                  <a:gd name="T6" fmla="*/ 0 w 8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47"/>
                  <a:gd name="T14" fmla="*/ 87 w 8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47">
                    <a:moveTo>
                      <a:pt x="87" y="45"/>
                    </a:moveTo>
                    <a:lnTo>
                      <a:pt x="56" y="47"/>
                    </a:lnTo>
                    <a:lnTo>
                      <a:pt x="33" y="1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1" name="Freeform 393"/>
              <p:cNvSpPr>
                <a:spLocks/>
              </p:cNvSpPr>
              <p:nvPr/>
            </p:nvSpPr>
            <p:spPr bwMode="auto">
              <a:xfrm>
                <a:off x="4585" y="3558"/>
                <a:ext cx="79" cy="88"/>
              </a:xfrm>
              <a:custGeom>
                <a:avLst/>
                <a:gdLst>
                  <a:gd name="T0" fmla="*/ 0 w 237"/>
                  <a:gd name="T1" fmla="*/ 0 h 241"/>
                  <a:gd name="T2" fmla="*/ 0 w 237"/>
                  <a:gd name="T3" fmla="*/ 0 h 241"/>
                  <a:gd name="T4" fmla="*/ 0 w 237"/>
                  <a:gd name="T5" fmla="*/ 0 h 241"/>
                  <a:gd name="T6" fmla="*/ 0 w 237"/>
                  <a:gd name="T7" fmla="*/ 0 h 241"/>
                  <a:gd name="T8" fmla="*/ 0 w 237"/>
                  <a:gd name="T9" fmla="*/ 0 h 241"/>
                  <a:gd name="T10" fmla="*/ 0 w 237"/>
                  <a:gd name="T11" fmla="*/ 0 h 241"/>
                  <a:gd name="T12" fmla="*/ 0 w 237"/>
                  <a:gd name="T13" fmla="*/ 0 h 241"/>
                  <a:gd name="T14" fmla="*/ 0 w 237"/>
                  <a:gd name="T15" fmla="*/ 0 h 241"/>
                  <a:gd name="T16" fmla="*/ 0 w 237"/>
                  <a:gd name="T17" fmla="*/ 0 h 241"/>
                  <a:gd name="T18" fmla="*/ 0 w 237"/>
                  <a:gd name="T19" fmla="*/ 0 h 241"/>
                  <a:gd name="T20" fmla="*/ 0 w 237"/>
                  <a:gd name="T21" fmla="*/ 0 h 241"/>
                  <a:gd name="T22" fmla="*/ 0 w 237"/>
                  <a:gd name="T23" fmla="*/ 0 h 241"/>
                  <a:gd name="T24" fmla="*/ 0 w 237"/>
                  <a:gd name="T25" fmla="*/ 0 h 241"/>
                  <a:gd name="T26" fmla="*/ 0 w 237"/>
                  <a:gd name="T27" fmla="*/ 0 h 241"/>
                  <a:gd name="T28" fmla="*/ 0 w 237"/>
                  <a:gd name="T29" fmla="*/ 0 h 241"/>
                  <a:gd name="T30" fmla="*/ 0 w 237"/>
                  <a:gd name="T31" fmla="*/ 0 h 241"/>
                  <a:gd name="T32" fmla="*/ 0 w 237"/>
                  <a:gd name="T33" fmla="*/ 0 h 241"/>
                  <a:gd name="T34" fmla="*/ 0 w 237"/>
                  <a:gd name="T35" fmla="*/ 0 h 241"/>
                  <a:gd name="T36" fmla="*/ 0 w 237"/>
                  <a:gd name="T37" fmla="*/ 0 h 241"/>
                  <a:gd name="T38" fmla="*/ 0 w 237"/>
                  <a:gd name="T39" fmla="*/ 0 h 241"/>
                  <a:gd name="T40" fmla="*/ 0 w 237"/>
                  <a:gd name="T41" fmla="*/ 0 h 241"/>
                  <a:gd name="T42" fmla="*/ 0 w 237"/>
                  <a:gd name="T43" fmla="*/ 0 h 241"/>
                  <a:gd name="T44" fmla="*/ 0 w 237"/>
                  <a:gd name="T45" fmla="*/ 0 h 241"/>
                  <a:gd name="T46" fmla="*/ 0 w 237"/>
                  <a:gd name="T47" fmla="*/ 0 h 241"/>
                  <a:gd name="T48" fmla="*/ 0 w 237"/>
                  <a:gd name="T49" fmla="*/ 0 h 241"/>
                  <a:gd name="T50" fmla="*/ 0 w 237"/>
                  <a:gd name="T51" fmla="*/ 0 h 241"/>
                  <a:gd name="T52" fmla="*/ 0 w 237"/>
                  <a:gd name="T53" fmla="*/ 0 h 241"/>
                  <a:gd name="T54" fmla="*/ 0 w 237"/>
                  <a:gd name="T55" fmla="*/ 0 h 241"/>
                  <a:gd name="T56" fmla="*/ 0 w 237"/>
                  <a:gd name="T57" fmla="*/ 0 h 241"/>
                  <a:gd name="T58" fmla="*/ 0 w 237"/>
                  <a:gd name="T59" fmla="*/ 0 h 241"/>
                  <a:gd name="T60" fmla="*/ 0 w 237"/>
                  <a:gd name="T61" fmla="*/ 0 h 241"/>
                  <a:gd name="T62" fmla="*/ 0 w 237"/>
                  <a:gd name="T63" fmla="*/ 0 h 241"/>
                  <a:gd name="T64" fmla="*/ 0 w 237"/>
                  <a:gd name="T65" fmla="*/ 0 h 241"/>
                  <a:gd name="T66" fmla="*/ 0 w 237"/>
                  <a:gd name="T67" fmla="*/ 0 h 241"/>
                  <a:gd name="T68" fmla="*/ 0 w 237"/>
                  <a:gd name="T69" fmla="*/ 0 h 241"/>
                  <a:gd name="T70" fmla="*/ 0 w 237"/>
                  <a:gd name="T71" fmla="*/ 0 h 241"/>
                  <a:gd name="T72" fmla="*/ 0 w 237"/>
                  <a:gd name="T73" fmla="*/ 0 h 241"/>
                  <a:gd name="T74" fmla="*/ 0 w 237"/>
                  <a:gd name="T75" fmla="*/ 0 h 241"/>
                  <a:gd name="T76" fmla="*/ 0 w 237"/>
                  <a:gd name="T77" fmla="*/ 0 h 241"/>
                  <a:gd name="T78" fmla="*/ 0 w 237"/>
                  <a:gd name="T79" fmla="*/ 0 h 241"/>
                  <a:gd name="T80" fmla="*/ 0 w 237"/>
                  <a:gd name="T81" fmla="*/ 0 h 241"/>
                  <a:gd name="T82" fmla="*/ 0 w 237"/>
                  <a:gd name="T83" fmla="*/ 0 h 241"/>
                  <a:gd name="T84" fmla="*/ 0 w 237"/>
                  <a:gd name="T85" fmla="*/ 0 h 241"/>
                  <a:gd name="T86" fmla="*/ 0 w 237"/>
                  <a:gd name="T87" fmla="*/ 0 h 241"/>
                  <a:gd name="T88" fmla="*/ 0 w 237"/>
                  <a:gd name="T89" fmla="*/ 0 h 241"/>
                  <a:gd name="T90" fmla="*/ 0 w 237"/>
                  <a:gd name="T91" fmla="*/ 0 h 241"/>
                  <a:gd name="T92" fmla="*/ 0 w 237"/>
                  <a:gd name="T93" fmla="*/ 0 h 241"/>
                  <a:gd name="T94" fmla="*/ 0 w 237"/>
                  <a:gd name="T95" fmla="*/ 0 h 241"/>
                  <a:gd name="T96" fmla="*/ 0 w 237"/>
                  <a:gd name="T97" fmla="*/ 0 h 241"/>
                  <a:gd name="T98" fmla="*/ 0 w 237"/>
                  <a:gd name="T99" fmla="*/ 0 h 241"/>
                  <a:gd name="T100" fmla="*/ 0 w 237"/>
                  <a:gd name="T101" fmla="*/ 0 h 2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7"/>
                  <a:gd name="T154" fmla="*/ 0 h 241"/>
                  <a:gd name="T155" fmla="*/ 237 w 237"/>
                  <a:gd name="T156" fmla="*/ 241 h 2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7" h="241">
                    <a:moveTo>
                      <a:pt x="213" y="37"/>
                    </a:moveTo>
                    <a:lnTo>
                      <a:pt x="221" y="37"/>
                    </a:lnTo>
                    <a:lnTo>
                      <a:pt x="237" y="40"/>
                    </a:lnTo>
                    <a:lnTo>
                      <a:pt x="237" y="45"/>
                    </a:lnTo>
                    <a:lnTo>
                      <a:pt x="237" y="53"/>
                    </a:lnTo>
                    <a:lnTo>
                      <a:pt x="237" y="58"/>
                    </a:lnTo>
                    <a:lnTo>
                      <a:pt x="229" y="64"/>
                    </a:lnTo>
                    <a:lnTo>
                      <a:pt x="213" y="66"/>
                    </a:lnTo>
                    <a:lnTo>
                      <a:pt x="188" y="69"/>
                    </a:lnTo>
                    <a:lnTo>
                      <a:pt x="173" y="66"/>
                    </a:lnTo>
                    <a:lnTo>
                      <a:pt x="158" y="64"/>
                    </a:lnTo>
                    <a:lnTo>
                      <a:pt x="149" y="58"/>
                    </a:lnTo>
                    <a:lnTo>
                      <a:pt x="143" y="44"/>
                    </a:lnTo>
                    <a:lnTo>
                      <a:pt x="141" y="33"/>
                    </a:lnTo>
                    <a:lnTo>
                      <a:pt x="140" y="24"/>
                    </a:lnTo>
                    <a:lnTo>
                      <a:pt x="132" y="5"/>
                    </a:lnTo>
                    <a:lnTo>
                      <a:pt x="116" y="0"/>
                    </a:lnTo>
                    <a:lnTo>
                      <a:pt x="98" y="3"/>
                    </a:lnTo>
                    <a:lnTo>
                      <a:pt x="83" y="9"/>
                    </a:lnTo>
                    <a:lnTo>
                      <a:pt x="66" y="19"/>
                    </a:lnTo>
                    <a:lnTo>
                      <a:pt x="54" y="28"/>
                    </a:lnTo>
                    <a:lnTo>
                      <a:pt x="48" y="35"/>
                    </a:lnTo>
                    <a:lnTo>
                      <a:pt x="38" y="48"/>
                    </a:lnTo>
                    <a:lnTo>
                      <a:pt x="26" y="67"/>
                    </a:lnTo>
                    <a:lnTo>
                      <a:pt x="16" y="88"/>
                    </a:lnTo>
                    <a:lnTo>
                      <a:pt x="12" y="97"/>
                    </a:lnTo>
                    <a:lnTo>
                      <a:pt x="8" y="109"/>
                    </a:lnTo>
                    <a:lnTo>
                      <a:pt x="4" y="126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8" y="203"/>
                    </a:lnTo>
                    <a:lnTo>
                      <a:pt x="14" y="215"/>
                    </a:lnTo>
                    <a:lnTo>
                      <a:pt x="20" y="232"/>
                    </a:lnTo>
                    <a:lnTo>
                      <a:pt x="22" y="241"/>
                    </a:lnTo>
                    <a:lnTo>
                      <a:pt x="37" y="231"/>
                    </a:lnTo>
                    <a:lnTo>
                      <a:pt x="65" y="220"/>
                    </a:lnTo>
                    <a:lnTo>
                      <a:pt x="85" y="211"/>
                    </a:lnTo>
                    <a:lnTo>
                      <a:pt x="103" y="203"/>
                    </a:lnTo>
                    <a:lnTo>
                      <a:pt x="108" y="191"/>
                    </a:lnTo>
                    <a:lnTo>
                      <a:pt x="113" y="177"/>
                    </a:lnTo>
                    <a:lnTo>
                      <a:pt x="120" y="163"/>
                    </a:lnTo>
                    <a:lnTo>
                      <a:pt x="125" y="157"/>
                    </a:lnTo>
                    <a:lnTo>
                      <a:pt x="133" y="146"/>
                    </a:lnTo>
                    <a:lnTo>
                      <a:pt x="141" y="152"/>
                    </a:lnTo>
                    <a:lnTo>
                      <a:pt x="149" y="163"/>
                    </a:lnTo>
                    <a:lnTo>
                      <a:pt x="158" y="170"/>
                    </a:lnTo>
                    <a:lnTo>
                      <a:pt x="188" y="176"/>
                    </a:lnTo>
                    <a:lnTo>
                      <a:pt x="197" y="176"/>
                    </a:lnTo>
                    <a:lnTo>
                      <a:pt x="221" y="176"/>
                    </a:lnTo>
                    <a:lnTo>
                      <a:pt x="237" y="1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2" name="Freeform 394"/>
              <p:cNvSpPr>
                <a:spLocks/>
              </p:cNvSpPr>
              <p:nvPr/>
            </p:nvSpPr>
            <p:spPr bwMode="auto">
              <a:xfrm>
                <a:off x="4590" y="3569"/>
                <a:ext cx="42" cy="21"/>
              </a:xfrm>
              <a:custGeom>
                <a:avLst/>
                <a:gdLst>
                  <a:gd name="T0" fmla="*/ 0 w 125"/>
                  <a:gd name="T1" fmla="*/ 0 h 61"/>
                  <a:gd name="T2" fmla="*/ 0 w 125"/>
                  <a:gd name="T3" fmla="*/ 0 h 61"/>
                  <a:gd name="T4" fmla="*/ 0 w 125"/>
                  <a:gd name="T5" fmla="*/ 0 h 61"/>
                  <a:gd name="T6" fmla="*/ 0 w 125"/>
                  <a:gd name="T7" fmla="*/ 0 h 61"/>
                  <a:gd name="T8" fmla="*/ 0 w 125"/>
                  <a:gd name="T9" fmla="*/ 0 h 61"/>
                  <a:gd name="T10" fmla="*/ 0 w 125"/>
                  <a:gd name="T11" fmla="*/ 0 h 61"/>
                  <a:gd name="T12" fmla="*/ 0 w 125"/>
                  <a:gd name="T13" fmla="*/ 0 h 61"/>
                  <a:gd name="T14" fmla="*/ 0 w 125"/>
                  <a:gd name="T15" fmla="*/ 0 h 61"/>
                  <a:gd name="T16" fmla="*/ 0 w 125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61"/>
                  <a:gd name="T29" fmla="*/ 125 w 125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61">
                    <a:moveTo>
                      <a:pt x="125" y="0"/>
                    </a:moveTo>
                    <a:lnTo>
                      <a:pt x="117" y="0"/>
                    </a:lnTo>
                    <a:lnTo>
                      <a:pt x="110" y="0"/>
                    </a:lnTo>
                    <a:lnTo>
                      <a:pt x="93" y="1"/>
                    </a:lnTo>
                    <a:lnTo>
                      <a:pt x="67" y="15"/>
                    </a:lnTo>
                    <a:lnTo>
                      <a:pt x="51" y="21"/>
                    </a:lnTo>
                    <a:lnTo>
                      <a:pt x="38" y="31"/>
                    </a:lnTo>
                    <a:lnTo>
                      <a:pt x="23" y="44"/>
                    </a:lnTo>
                    <a:lnTo>
                      <a:pt x="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3" name="Freeform 395"/>
              <p:cNvSpPr>
                <a:spLocks/>
              </p:cNvSpPr>
              <p:nvPr/>
            </p:nvSpPr>
            <p:spPr bwMode="auto">
              <a:xfrm>
                <a:off x="4627" y="3593"/>
                <a:ext cx="10" cy="5"/>
              </a:xfrm>
              <a:custGeom>
                <a:avLst/>
                <a:gdLst>
                  <a:gd name="T0" fmla="*/ 0 w 28"/>
                  <a:gd name="T1" fmla="*/ 0 h 16"/>
                  <a:gd name="T2" fmla="*/ 0 w 28"/>
                  <a:gd name="T3" fmla="*/ 0 h 16"/>
                  <a:gd name="T4" fmla="*/ 0 w 28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16"/>
                  <a:gd name="T11" fmla="*/ 28 w 28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16">
                    <a:moveTo>
                      <a:pt x="28" y="0"/>
                    </a:moveTo>
                    <a:lnTo>
                      <a:pt x="15" y="5"/>
                    </a:lnTo>
                    <a:lnTo>
                      <a:pt x="0" y="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4" name="Freeform 396"/>
              <p:cNvSpPr>
                <a:spLocks/>
              </p:cNvSpPr>
              <p:nvPr/>
            </p:nvSpPr>
            <p:spPr bwMode="auto">
              <a:xfrm>
                <a:off x="4627" y="3595"/>
                <a:ext cx="13" cy="11"/>
              </a:xfrm>
              <a:custGeom>
                <a:avLst/>
                <a:gdLst>
                  <a:gd name="T0" fmla="*/ 0 w 40"/>
                  <a:gd name="T1" fmla="*/ 0 h 30"/>
                  <a:gd name="T2" fmla="*/ 0 w 40"/>
                  <a:gd name="T3" fmla="*/ 0 h 30"/>
                  <a:gd name="T4" fmla="*/ 0 w 40"/>
                  <a:gd name="T5" fmla="*/ 0 h 30"/>
                  <a:gd name="T6" fmla="*/ 0 w 40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30"/>
                  <a:gd name="T14" fmla="*/ 40 w 40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30">
                    <a:moveTo>
                      <a:pt x="40" y="0"/>
                    </a:moveTo>
                    <a:lnTo>
                      <a:pt x="24" y="12"/>
                    </a:lnTo>
                    <a:lnTo>
                      <a:pt x="16" y="18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5" name="Freeform 397"/>
              <p:cNvSpPr>
                <a:spLocks/>
              </p:cNvSpPr>
              <p:nvPr/>
            </p:nvSpPr>
            <p:spPr bwMode="auto">
              <a:xfrm>
                <a:off x="4629" y="3599"/>
                <a:ext cx="14" cy="12"/>
              </a:xfrm>
              <a:custGeom>
                <a:avLst/>
                <a:gdLst>
                  <a:gd name="T0" fmla="*/ 0 w 42"/>
                  <a:gd name="T1" fmla="*/ 0 h 33"/>
                  <a:gd name="T2" fmla="*/ 0 w 42"/>
                  <a:gd name="T3" fmla="*/ 0 h 33"/>
                  <a:gd name="T4" fmla="*/ 0 w 42"/>
                  <a:gd name="T5" fmla="*/ 0 h 33"/>
                  <a:gd name="T6" fmla="*/ 0 w 42"/>
                  <a:gd name="T7" fmla="*/ 0 h 33"/>
                  <a:gd name="T8" fmla="*/ 0 w 42"/>
                  <a:gd name="T9" fmla="*/ 0 h 33"/>
                  <a:gd name="T10" fmla="*/ 0 w 42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33"/>
                  <a:gd name="T20" fmla="*/ 42 w 42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33">
                    <a:moveTo>
                      <a:pt x="42" y="0"/>
                    </a:moveTo>
                    <a:lnTo>
                      <a:pt x="41" y="1"/>
                    </a:lnTo>
                    <a:lnTo>
                      <a:pt x="28" y="11"/>
                    </a:lnTo>
                    <a:lnTo>
                      <a:pt x="22" y="16"/>
                    </a:lnTo>
                    <a:lnTo>
                      <a:pt x="0" y="32"/>
                    </a:lnTo>
                    <a:lnTo>
                      <a:pt x="2" y="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6" name="Freeform 398"/>
              <p:cNvSpPr>
                <a:spLocks/>
              </p:cNvSpPr>
              <p:nvPr/>
            </p:nvSpPr>
            <p:spPr bwMode="auto">
              <a:xfrm>
                <a:off x="4636" y="3601"/>
                <a:ext cx="12" cy="10"/>
              </a:xfrm>
              <a:custGeom>
                <a:avLst/>
                <a:gdLst>
                  <a:gd name="T0" fmla="*/ 0 w 34"/>
                  <a:gd name="T1" fmla="*/ 0 h 26"/>
                  <a:gd name="T2" fmla="*/ 0 w 34"/>
                  <a:gd name="T3" fmla="*/ 0 h 26"/>
                  <a:gd name="T4" fmla="*/ 0 w 34"/>
                  <a:gd name="T5" fmla="*/ 0 h 26"/>
                  <a:gd name="T6" fmla="*/ 0 w 34"/>
                  <a:gd name="T7" fmla="*/ 0 h 26"/>
                  <a:gd name="T8" fmla="*/ 0 w 34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26"/>
                  <a:gd name="T17" fmla="*/ 34 w 3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26">
                    <a:moveTo>
                      <a:pt x="34" y="0"/>
                    </a:moveTo>
                    <a:lnTo>
                      <a:pt x="32" y="0"/>
                    </a:lnTo>
                    <a:lnTo>
                      <a:pt x="18" y="14"/>
                    </a:lnTo>
                    <a:lnTo>
                      <a:pt x="8" y="21"/>
                    </a:lnTo>
                    <a:lnTo>
                      <a:pt x="0" y="2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7" name="Freeform 399"/>
              <p:cNvSpPr>
                <a:spLocks/>
              </p:cNvSpPr>
              <p:nvPr/>
            </p:nvSpPr>
            <p:spPr bwMode="auto">
              <a:xfrm>
                <a:off x="4640" y="3605"/>
                <a:ext cx="13" cy="14"/>
              </a:xfrm>
              <a:custGeom>
                <a:avLst/>
                <a:gdLst>
                  <a:gd name="T0" fmla="*/ 0 w 39"/>
                  <a:gd name="T1" fmla="*/ 0 h 40"/>
                  <a:gd name="T2" fmla="*/ 0 w 39"/>
                  <a:gd name="T3" fmla="*/ 0 h 40"/>
                  <a:gd name="T4" fmla="*/ 0 w 39"/>
                  <a:gd name="T5" fmla="*/ 0 h 40"/>
                  <a:gd name="T6" fmla="*/ 0 w 39"/>
                  <a:gd name="T7" fmla="*/ 0 h 40"/>
                  <a:gd name="T8" fmla="*/ 0 w 39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39" y="0"/>
                    </a:moveTo>
                    <a:lnTo>
                      <a:pt x="29" y="9"/>
                    </a:lnTo>
                    <a:lnTo>
                      <a:pt x="15" y="19"/>
                    </a:lnTo>
                    <a:lnTo>
                      <a:pt x="9" y="29"/>
                    </a:lnTo>
                    <a:lnTo>
                      <a:pt x="0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8" name="Freeform 400"/>
              <p:cNvSpPr>
                <a:spLocks/>
              </p:cNvSpPr>
              <p:nvPr/>
            </p:nvSpPr>
            <p:spPr bwMode="auto">
              <a:xfrm>
                <a:off x="4648" y="3611"/>
                <a:ext cx="6" cy="8"/>
              </a:xfrm>
              <a:custGeom>
                <a:avLst/>
                <a:gdLst>
                  <a:gd name="T0" fmla="*/ 0 w 17"/>
                  <a:gd name="T1" fmla="*/ 0 h 21"/>
                  <a:gd name="T2" fmla="*/ 0 w 17"/>
                  <a:gd name="T3" fmla="*/ 0 h 21"/>
                  <a:gd name="T4" fmla="*/ 0 w 17"/>
                  <a:gd name="T5" fmla="*/ 0 h 2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1"/>
                  <a:gd name="T11" fmla="*/ 17 w 17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1">
                    <a:moveTo>
                      <a:pt x="17" y="0"/>
                    </a:moveTo>
                    <a:lnTo>
                      <a:pt x="8" y="11"/>
                    </a:lnTo>
                    <a:lnTo>
                      <a:pt x="0" y="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09" name="Line 401"/>
              <p:cNvSpPr>
                <a:spLocks noChangeShapeType="1"/>
              </p:cNvSpPr>
              <p:nvPr/>
            </p:nvSpPr>
            <p:spPr bwMode="auto">
              <a:xfrm>
                <a:off x="467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0" name="Freeform 402"/>
              <p:cNvSpPr>
                <a:spLocks/>
              </p:cNvSpPr>
              <p:nvPr/>
            </p:nvSpPr>
            <p:spPr bwMode="auto">
              <a:xfrm>
                <a:off x="4696" y="3589"/>
                <a:ext cx="8" cy="33"/>
              </a:xfrm>
              <a:custGeom>
                <a:avLst/>
                <a:gdLst>
                  <a:gd name="T0" fmla="*/ 0 w 25"/>
                  <a:gd name="T1" fmla="*/ 0 h 92"/>
                  <a:gd name="T2" fmla="*/ 0 w 25"/>
                  <a:gd name="T3" fmla="*/ 0 h 92"/>
                  <a:gd name="T4" fmla="*/ 0 w 25"/>
                  <a:gd name="T5" fmla="*/ 0 h 92"/>
                  <a:gd name="T6" fmla="*/ 0 w 25"/>
                  <a:gd name="T7" fmla="*/ 0 h 92"/>
                  <a:gd name="T8" fmla="*/ 0 w 25"/>
                  <a:gd name="T9" fmla="*/ 0 h 92"/>
                  <a:gd name="T10" fmla="*/ 0 w 25"/>
                  <a:gd name="T11" fmla="*/ 0 h 92"/>
                  <a:gd name="T12" fmla="*/ 0 w 25"/>
                  <a:gd name="T13" fmla="*/ 0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92"/>
                  <a:gd name="T23" fmla="*/ 25 w 25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92">
                    <a:moveTo>
                      <a:pt x="25" y="0"/>
                    </a:moveTo>
                    <a:lnTo>
                      <a:pt x="25" y="5"/>
                    </a:lnTo>
                    <a:lnTo>
                      <a:pt x="16" y="10"/>
                    </a:lnTo>
                    <a:lnTo>
                      <a:pt x="8" y="12"/>
                    </a:lnTo>
                    <a:lnTo>
                      <a:pt x="5" y="25"/>
                    </a:lnTo>
                    <a:lnTo>
                      <a:pt x="0" y="48"/>
                    </a:lnTo>
                    <a:lnTo>
                      <a:pt x="1" y="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1" name="Line 403"/>
              <p:cNvSpPr>
                <a:spLocks noChangeShapeType="1"/>
              </p:cNvSpPr>
              <p:nvPr/>
            </p:nvSpPr>
            <p:spPr bwMode="auto">
              <a:xfrm flipH="1">
                <a:off x="4593" y="3589"/>
                <a:ext cx="42" cy="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2" name="Line 404"/>
              <p:cNvSpPr>
                <a:spLocks noChangeShapeType="1"/>
              </p:cNvSpPr>
              <p:nvPr/>
            </p:nvSpPr>
            <p:spPr bwMode="auto">
              <a:xfrm>
                <a:off x="4638" y="3636"/>
                <a:ext cx="2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3" name="Line 405"/>
              <p:cNvSpPr>
                <a:spLocks noChangeShapeType="1"/>
              </p:cNvSpPr>
              <p:nvPr/>
            </p:nvSpPr>
            <p:spPr bwMode="auto">
              <a:xfrm>
                <a:off x="4675" y="3633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4" name="Freeform 406"/>
              <p:cNvSpPr>
                <a:spLocks/>
              </p:cNvSpPr>
              <p:nvPr/>
            </p:nvSpPr>
            <p:spPr bwMode="auto">
              <a:xfrm>
                <a:off x="4663" y="3637"/>
                <a:ext cx="46" cy="9"/>
              </a:xfrm>
              <a:custGeom>
                <a:avLst/>
                <a:gdLst>
                  <a:gd name="T0" fmla="*/ 0 w 137"/>
                  <a:gd name="T1" fmla="*/ 0 h 25"/>
                  <a:gd name="T2" fmla="*/ 0 w 137"/>
                  <a:gd name="T3" fmla="*/ 0 h 25"/>
                  <a:gd name="T4" fmla="*/ 0 w 137"/>
                  <a:gd name="T5" fmla="*/ 0 h 25"/>
                  <a:gd name="T6" fmla="*/ 0 w 137"/>
                  <a:gd name="T7" fmla="*/ 0 h 25"/>
                  <a:gd name="T8" fmla="*/ 0 w 137"/>
                  <a:gd name="T9" fmla="*/ 0 h 25"/>
                  <a:gd name="T10" fmla="*/ 0 w 137"/>
                  <a:gd name="T11" fmla="*/ 0 h 25"/>
                  <a:gd name="T12" fmla="*/ 0 w 137"/>
                  <a:gd name="T13" fmla="*/ 0 h 25"/>
                  <a:gd name="T14" fmla="*/ 0 w 137"/>
                  <a:gd name="T15" fmla="*/ 0 h 25"/>
                  <a:gd name="T16" fmla="*/ 0 w 137"/>
                  <a:gd name="T17" fmla="*/ 0 h 25"/>
                  <a:gd name="T18" fmla="*/ 0 w 137"/>
                  <a:gd name="T19" fmla="*/ 0 h 25"/>
                  <a:gd name="T20" fmla="*/ 0 w 137"/>
                  <a:gd name="T21" fmla="*/ 0 h 25"/>
                  <a:gd name="T22" fmla="*/ 0 w 137"/>
                  <a:gd name="T23" fmla="*/ 0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7"/>
                  <a:gd name="T37" fmla="*/ 0 h 25"/>
                  <a:gd name="T38" fmla="*/ 137 w 137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7" h="25">
                    <a:moveTo>
                      <a:pt x="137" y="0"/>
                    </a:moveTo>
                    <a:lnTo>
                      <a:pt x="130" y="3"/>
                    </a:lnTo>
                    <a:lnTo>
                      <a:pt x="126" y="8"/>
                    </a:lnTo>
                    <a:lnTo>
                      <a:pt x="119" y="13"/>
                    </a:lnTo>
                    <a:lnTo>
                      <a:pt x="103" y="19"/>
                    </a:lnTo>
                    <a:lnTo>
                      <a:pt x="83" y="24"/>
                    </a:lnTo>
                    <a:lnTo>
                      <a:pt x="60" y="25"/>
                    </a:lnTo>
                    <a:lnTo>
                      <a:pt x="40" y="23"/>
                    </a:lnTo>
                    <a:lnTo>
                      <a:pt x="24" y="18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5" name="Freeform 407"/>
              <p:cNvSpPr>
                <a:spLocks/>
              </p:cNvSpPr>
              <p:nvPr/>
            </p:nvSpPr>
            <p:spPr bwMode="auto">
              <a:xfrm>
                <a:off x="4614" y="3643"/>
                <a:ext cx="18" cy="3"/>
              </a:xfrm>
              <a:custGeom>
                <a:avLst/>
                <a:gdLst>
                  <a:gd name="T0" fmla="*/ 0 w 55"/>
                  <a:gd name="T1" fmla="*/ 0 h 11"/>
                  <a:gd name="T2" fmla="*/ 0 w 55"/>
                  <a:gd name="T3" fmla="*/ 0 h 11"/>
                  <a:gd name="T4" fmla="*/ 0 w 55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1"/>
                  <a:gd name="T11" fmla="*/ 55 w 55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1">
                    <a:moveTo>
                      <a:pt x="55" y="11"/>
                    </a:moveTo>
                    <a:lnTo>
                      <a:pt x="4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6" name="Line 408"/>
              <p:cNvSpPr>
                <a:spLocks noChangeShapeType="1"/>
              </p:cNvSpPr>
              <p:nvPr/>
            </p:nvSpPr>
            <p:spPr bwMode="auto">
              <a:xfrm>
                <a:off x="4659" y="3643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7" name="Freeform 409"/>
              <p:cNvSpPr>
                <a:spLocks/>
              </p:cNvSpPr>
              <p:nvPr/>
            </p:nvSpPr>
            <p:spPr bwMode="auto">
              <a:xfrm>
                <a:off x="4716" y="3642"/>
                <a:ext cx="7" cy="4"/>
              </a:xfrm>
              <a:custGeom>
                <a:avLst/>
                <a:gdLst>
                  <a:gd name="T0" fmla="*/ 0 w 22"/>
                  <a:gd name="T1" fmla="*/ 0 h 13"/>
                  <a:gd name="T2" fmla="*/ 0 w 22"/>
                  <a:gd name="T3" fmla="*/ 0 h 13"/>
                  <a:gd name="T4" fmla="*/ 0 w 22"/>
                  <a:gd name="T5" fmla="*/ 0 h 13"/>
                  <a:gd name="T6" fmla="*/ 0 w 22"/>
                  <a:gd name="T7" fmla="*/ 0 h 13"/>
                  <a:gd name="T8" fmla="*/ 0 w 22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3"/>
                  <a:gd name="T17" fmla="*/ 22 w 22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3">
                    <a:moveTo>
                      <a:pt x="22" y="0"/>
                    </a:moveTo>
                    <a:lnTo>
                      <a:pt x="19" y="2"/>
                    </a:lnTo>
                    <a:lnTo>
                      <a:pt x="18" y="5"/>
                    </a:lnTo>
                    <a:lnTo>
                      <a:pt x="12" y="11"/>
                    </a:lnTo>
                    <a:lnTo>
                      <a:pt x="0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8" name="Line 410"/>
              <p:cNvSpPr>
                <a:spLocks noChangeShapeType="1"/>
              </p:cNvSpPr>
              <p:nvPr/>
            </p:nvSpPr>
            <p:spPr bwMode="auto">
              <a:xfrm flipH="1">
                <a:off x="4724" y="3644"/>
                <a:ext cx="4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19" name="Freeform 411"/>
              <p:cNvSpPr>
                <a:spLocks/>
              </p:cNvSpPr>
              <p:nvPr/>
            </p:nvSpPr>
            <p:spPr bwMode="auto">
              <a:xfrm>
                <a:off x="4738" y="3644"/>
                <a:ext cx="5" cy="6"/>
              </a:xfrm>
              <a:custGeom>
                <a:avLst/>
                <a:gdLst>
                  <a:gd name="T0" fmla="*/ 0 w 17"/>
                  <a:gd name="T1" fmla="*/ 0 h 19"/>
                  <a:gd name="T2" fmla="*/ 0 w 17"/>
                  <a:gd name="T3" fmla="*/ 0 h 19"/>
                  <a:gd name="T4" fmla="*/ 0 w 17"/>
                  <a:gd name="T5" fmla="*/ 0 h 19"/>
                  <a:gd name="T6" fmla="*/ 0 w 17"/>
                  <a:gd name="T7" fmla="*/ 0 h 19"/>
                  <a:gd name="T8" fmla="*/ 0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17" y="0"/>
                    </a:moveTo>
                    <a:lnTo>
                      <a:pt x="12" y="1"/>
                    </a:lnTo>
                    <a:lnTo>
                      <a:pt x="12" y="9"/>
                    </a:lnTo>
                    <a:lnTo>
                      <a:pt x="8" y="16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0" name="Line 412"/>
              <p:cNvSpPr>
                <a:spLocks noChangeShapeType="1"/>
              </p:cNvSpPr>
              <p:nvPr/>
            </p:nvSpPr>
            <p:spPr bwMode="auto">
              <a:xfrm flipH="1" flipV="1">
                <a:off x="4723" y="3656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1" name="Line 413"/>
              <p:cNvSpPr>
                <a:spLocks noChangeShapeType="1"/>
              </p:cNvSpPr>
              <p:nvPr/>
            </p:nvSpPr>
            <p:spPr bwMode="auto">
              <a:xfrm>
                <a:off x="4733" y="3657"/>
                <a:ext cx="8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2" name="Line 414"/>
              <p:cNvSpPr>
                <a:spLocks noChangeShapeType="1"/>
              </p:cNvSpPr>
              <p:nvPr/>
            </p:nvSpPr>
            <p:spPr bwMode="auto">
              <a:xfrm>
                <a:off x="4731" y="3661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3" name="Line 415"/>
              <p:cNvSpPr>
                <a:spLocks noChangeShapeType="1"/>
              </p:cNvSpPr>
              <p:nvPr/>
            </p:nvSpPr>
            <p:spPr bwMode="auto">
              <a:xfrm>
                <a:off x="4723" y="3662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4" name="Freeform 416"/>
              <p:cNvSpPr>
                <a:spLocks/>
              </p:cNvSpPr>
              <p:nvPr/>
            </p:nvSpPr>
            <p:spPr bwMode="auto">
              <a:xfrm>
                <a:off x="4696" y="3657"/>
                <a:ext cx="16" cy="2"/>
              </a:xfrm>
              <a:custGeom>
                <a:avLst/>
                <a:gdLst>
                  <a:gd name="T0" fmla="*/ 0 w 49"/>
                  <a:gd name="T1" fmla="*/ 0 h 6"/>
                  <a:gd name="T2" fmla="*/ 0 w 49"/>
                  <a:gd name="T3" fmla="*/ 0 h 6"/>
                  <a:gd name="T4" fmla="*/ 0 w 49"/>
                  <a:gd name="T5" fmla="*/ 0 h 6"/>
                  <a:gd name="T6" fmla="*/ 0 w 49"/>
                  <a:gd name="T7" fmla="*/ 0 h 6"/>
                  <a:gd name="T8" fmla="*/ 0 w 4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6"/>
                  <a:gd name="T17" fmla="*/ 49 w 4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6">
                    <a:moveTo>
                      <a:pt x="0" y="0"/>
                    </a:moveTo>
                    <a:lnTo>
                      <a:pt x="30" y="0"/>
                    </a:lnTo>
                    <a:lnTo>
                      <a:pt x="33" y="6"/>
                    </a:lnTo>
                    <a:lnTo>
                      <a:pt x="40" y="6"/>
                    </a:lnTo>
                    <a:lnTo>
                      <a:pt x="49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5" name="Line 417"/>
              <p:cNvSpPr>
                <a:spLocks noChangeShapeType="1"/>
              </p:cNvSpPr>
              <p:nvPr/>
            </p:nvSpPr>
            <p:spPr bwMode="auto">
              <a:xfrm flipV="1">
                <a:off x="4692" y="3653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6" name="Line 418"/>
              <p:cNvSpPr>
                <a:spLocks noChangeShapeType="1"/>
              </p:cNvSpPr>
              <p:nvPr/>
            </p:nvSpPr>
            <p:spPr bwMode="auto">
              <a:xfrm>
                <a:off x="4670" y="3653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7" name="Freeform 419"/>
              <p:cNvSpPr>
                <a:spLocks/>
              </p:cNvSpPr>
              <p:nvPr/>
            </p:nvSpPr>
            <p:spPr bwMode="auto">
              <a:xfrm>
                <a:off x="4671" y="3659"/>
                <a:ext cx="28" cy="8"/>
              </a:xfrm>
              <a:custGeom>
                <a:avLst/>
                <a:gdLst>
                  <a:gd name="T0" fmla="*/ 0 w 85"/>
                  <a:gd name="T1" fmla="*/ 0 h 20"/>
                  <a:gd name="T2" fmla="*/ 0 w 85"/>
                  <a:gd name="T3" fmla="*/ 0 h 20"/>
                  <a:gd name="T4" fmla="*/ 0 w 85"/>
                  <a:gd name="T5" fmla="*/ 0 h 20"/>
                  <a:gd name="T6" fmla="*/ 0 w 85"/>
                  <a:gd name="T7" fmla="*/ 0 h 20"/>
                  <a:gd name="T8" fmla="*/ 0 w 85"/>
                  <a:gd name="T9" fmla="*/ 0 h 20"/>
                  <a:gd name="T10" fmla="*/ 0 w 85"/>
                  <a:gd name="T11" fmla="*/ 0 h 20"/>
                  <a:gd name="T12" fmla="*/ 0 w 85"/>
                  <a:gd name="T13" fmla="*/ 0 h 20"/>
                  <a:gd name="T14" fmla="*/ 0 w 85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5"/>
                  <a:gd name="T25" fmla="*/ 0 h 20"/>
                  <a:gd name="T26" fmla="*/ 85 w 85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5" h="20">
                    <a:moveTo>
                      <a:pt x="85" y="19"/>
                    </a:moveTo>
                    <a:lnTo>
                      <a:pt x="71" y="14"/>
                    </a:lnTo>
                    <a:lnTo>
                      <a:pt x="59" y="11"/>
                    </a:lnTo>
                    <a:lnTo>
                      <a:pt x="45" y="0"/>
                    </a:lnTo>
                    <a:lnTo>
                      <a:pt x="35" y="6"/>
                    </a:lnTo>
                    <a:lnTo>
                      <a:pt x="28" y="13"/>
                    </a:lnTo>
                    <a:lnTo>
                      <a:pt x="13" y="18"/>
                    </a:ln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8" name="Line 420"/>
              <p:cNvSpPr>
                <a:spLocks noChangeShapeType="1"/>
              </p:cNvSpPr>
              <p:nvPr/>
            </p:nvSpPr>
            <p:spPr bwMode="auto">
              <a:xfrm flipH="1" flipV="1">
                <a:off x="4707" y="3669"/>
                <a:ext cx="5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29" name="Line 421"/>
              <p:cNvSpPr>
                <a:spLocks noChangeShapeType="1"/>
              </p:cNvSpPr>
              <p:nvPr/>
            </p:nvSpPr>
            <p:spPr bwMode="auto">
              <a:xfrm flipH="1" flipV="1">
                <a:off x="4699" y="3670"/>
                <a:ext cx="4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0" name="Line 422"/>
              <p:cNvSpPr>
                <a:spLocks noChangeShapeType="1"/>
              </p:cNvSpPr>
              <p:nvPr/>
            </p:nvSpPr>
            <p:spPr bwMode="auto">
              <a:xfrm flipH="1" flipV="1">
                <a:off x="4692" y="367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1" name="Line 423"/>
              <p:cNvSpPr>
                <a:spLocks noChangeShapeType="1"/>
              </p:cNvSpPr>
              <p:nvPr/>
            </p:nvSpPr>
            <p:spPr bwMode="auto">
              <a:xfrm flipV="1">
                <a:off x="4675" y="3675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2" name="Line 424"/>
              <p:cNvSpPr>
                <a:spLocks noChangeShapeType="1"/>
              </p:cNvSpPr>
              <p:nvPr/>
            </p:nvSpPr>
            <p:spPr bwMode="auto">
              <a:xfrm flipV="1">
                <a:off x="4675" y="3673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3" name="Line 425"/>
              <p:cNvSpPr>
                <a:spLocks noChangeShapeType="1"/>
              </p:cNvSpPr>
              <p:nvPr/>
            </p:nvSpPr>
            <p:spPr bwMode="auto">
              <a:xfrm flipV="1">
                <a:off x="4659" y="3671"/>
                <a:ext cx="4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4" name="Freeform 426"/>
              <p:cNvSpPr>
                <a:spLocks/>
              </p:cNvSpPr>
              <p:nvPr/>
            </p:nvSpPr>
            <p:spPr bwMode="auto">
              <a:xfrm>
                <a:off x="4659" y="3657"/>
                <a:ext cx="11" cy="11"/>
              </a:xfrm>
              <a:custGeom>
                <a:avLst/>
                <a:gdLst>
                  <a:gd name="T0" fmla="*/ 0 w 32"/>
                  <a:gd name="T1" fmla="*/ 0 h 30"/>
                  <a:gd name="T2" fmla="*/ 0 w 32"/>
                  <a:gd name="T3" fmla="*/ 0 h 30"/>
                  <a:gd name="T4" fmla="*/ 0 w 32"/>
                  <a:gd name="T5" fmla="*/ 0 h 30"/>
                  <a:gd name="T6" fmla="*/ 0 w 32"/>
                  <a:gd name="T7" fmla="*/ 0 h 30"/>
                  <a:gd name="T8" fmla="*/ 0 w 32"/>
                  <a:gd name="T9" fmla="*/ 0 h 30"/>
                  <a:gd name="T10" fmla="*/ 0 w 32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0"/>
                  <a:gd name="T20" fmla="*/ 32 w 32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0">
                    <a:moveTo>
                      <a:pt x="0" y="30"/>
                    </a:moveTo>
                    <a:lnTo>
                      <a:pt x="0" y="18"/>
                    </a:lnTo>
                    <a:lnTo>
                      <a:pt x="4" y="8"/>
                    </a:lnTo>
                    <a:lnTo>
                      <a:pt x="15" y="6"/>
                    </a:lnTo>
                    <a:lnTo>
                      <a:pt x="30" y="6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5" name="Line 427"/>
              <p:cNvSpPr>
                <a:spLocks noChangeShapeType="1"/>
              </p:cNvSpPr>
              <p:nvPr/>
            </p:nvSpPr>
            <p:spPr bwMode="auto">
              <a:xfrm flipV="1">
                <a:off x="4638" y="3668"/>
                <a:ext cx="4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6" name="Freeform 428"/>
              <p:cNvSpPr>
                <a:spLocks/>
              </p:cNvSpPr>
              <p:nvPr/>
            </p:nvSpPr>
            <p:spPr bwMode="auto">
              <a:xfrm>
                <a:off x="4627" y="3654"/>
                <a:ext cx="18" cy="7"/>
              </a:xfrm>
              <a:custGeom>
                <a:avLst/>
                <a:gdLst>
                  <a:gd name="T0" fmla="*/ 0 w 55"/>
                  <a:gd name="T1" fmla="*/ 0 h 20"/>
                  <a:gd name="T2" fmla="*/ 0 w 55"/>
                  <a:gd name="T3" fmla="*/ 0 h 20"/>
                  <a:gd name="T4" fmla="*/ 0 w 55"/>
                  <a:gd name="T5" fmla="*/ 0 h 20"/>
                  <a:gd name="T6" fmla="*/ 0 w 55"/>
                  <a:gd name="T7" fmla="*/ 0 h 20"/>
                  <a:gd name="T8" fmla="*/ 0 w 55"/>
                  <a:gd name="T9" fmla="*/ 0 h 20"/>
                  <a:gd name="T10" fmla="*/ 0 w 55"/>
                  <a:gd name="T11" fmla="*/ 0 h 20"/>
                  <a:gd name="T12" fmla="*/ 0 w 55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20"/>
                  <a:gd name="T23" fmla="*/ 55 w 55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20">
                    <a:moveTo>
                      <a:pt x="0" y="20"/>
                    </a:moveTo>
                    <a:lnTo>
                      <a:pt x="7" y="15"/>
                    </a:lnTo>
                    <a:lnTo>
                      <a:pt x="13" y="9"/>
                    </a:lnTo>
                    <a:lnTo>
                      <a:pt x="24" y="4"/>
                    </a:lnTo>
                    <a:lnTo>
                      <a:pt x="32" y="3"/>
                    </a:lnTo>
                    <a:lnTo>
                      <a:pt x="39" y="0"/>
                    </a:lnTo>
                    <a:lnTo>
                      <a:pt x="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7" name="Line 429"/>
              <p:cNvSpPr>
                <a:spLocks noChangeShapeType="1"/>
              </p:cNvSpPr>
              <p:nvPr/>
            </p:nvSpPr>
            <p:spPr bwMode="auto">
              <a:xfrm flipV="1">
                <a:off x="4630" y="3671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8" name="Line 430"/>
              <p:cNvSpPr>
                <a:spLocks noChangeShapeType="1"/>
              </p:cNvSpPr>
              <p:nvPr/>
            </p:nvSpPr>
            <p:spPr bwMode="auto">
              <a:xfrm>
                <a:off x="4616" y="3671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39" name="Line 431"/>
              <p:cNvSpPr>
                <a:spLocks noChangeShapeType="1"/>
              </p:cNvSpPr>
              <p:nvPr/>
            </p:nvSpPr>
            <p:spPr bwMode="auto">
              <a:xfrm flipV="1">
                <a:off x="4624" y="3665"/>
                <a:ext cx="3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0" name="Line 432"/>
              <p:cNvSpPr>
                <a:spLocks noChangeShapeType="1"/>
              </p:cNvSpPr>
              <p:nvPr/>
            </p:nvSpPr>
            <p:spPr bwMode="auto">
              <a:xfrm flipV="1">
                <a:off x="4618" y="3661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1" name="Line 433"/>
              <p:cNvSpPr>
                <a:spLocks noChangeShapeType="1"/>
              </p:cNvSpPr>
              <p:nvPr/>
            </p:nvSpPr>
            <p:spPr bwMode="auto">
              <a:xfrm flipV="1">
                <a:off x="4613" y="3661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2" name="Freeform 434"/>
              <p:cNvSpPr>
                <a:spLocks/>
              </p:cNvSpPr>
              <p:nvPr/>
            </p:nvSpPr>
            <p:spPr bwMode="auto">
              <a:xfrm>
                <a:off x="4602" y="3654"/>
                <a:ext cx="6" cy="8"/>
              </a:xfrm>
              <a:custGeom>
                <a:avLst/>
                <a:gdLst>
                  <a:gd name="T0" fmla="*/ 0 w 18"/>
                  <a:gd name="T1" fmla="*/ 0 h 25"/>
                  <a:gd name="T2" fmla="*/ 0 w 18"/>
                  <a:gd name="T3" fmla="*/ 0 h 25"/>
                  <a:gd name="T4" fmla="*/ 0 w 18"/>
                  <a:gd name="T5" fmla="*/ 0 h 25"/>
                  <a:gd name="T6" fmla="*/ 0 w 18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5"/>
                  <a:gd name="T14" fmla="*/ 18 w 18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5">
                    <a:moveTo>
                      <a:pt x="3" y="25"/>
                    </a:moveTo>
                    <a:lnTo>
                      <a:pt x="0" y="15"/>
                    </a:lnTo>
                    <a:lnTo>
                      <a:pt x="6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3" name="Freeform 435"/>
              <p:cNvSpPr>
                <a:spLocks/>
              </p:cNvSpPr>
              <p:nvPr/>
            </p:nvSpPr>
            <p:spPr bwMode="auto">
              <a:xfrm>
                <a:off x="4709" y="3558"/>
                <a:ext cx="52" cy="87"/>
              </a:xfrm>
              <a:custGeom>
                <a:avLst/>
                <a:gdLst>
                  <a:gd name="T0" fmla="*/ 0 w 158"/>
                  <a:gd name="T1" fmla="*/ 0 h 241"/>
                  <a:gd name="T2" fmla="*/ 0 w 158"/>
                  <a:gd name="T3" fmla="*/ 0 h 241"/>
                  <a:gd name="T4" fmla="*/ 0 w 158"/>
                  <a:gd name="T5" fmla="*/ 0 h 241"/>
                  <a:gd name="T6" fmla="*/ 0 w 158"/>
                  <a:gd name="T7" fmla="*/ 0 h 241"/>
                  <a:gd name="T8" fmla="*/ 0 w 158"/>
                  <a:gd name="T9" fmla="*/ 0 h 241"/>
                  <a:gd name="T10" fmla="*/ 0 w 158"/>
                  <a:gd name="T11" fmla="*/ 0 h 241"/>
                  <a:gd name="T12" fmla="*/ 0 w 158"/>
                  <a:gd name="T13" fmla="*/ 0 h 241"/>
                  <a:gd name="T14" fmla="*/ 0 w 158"/>
                  <a:gd name="T15" fmla="*/ 0 h 241"/>
                  <a:gd name="T16" fmla="*/ 0 w 158"/>
                  <a:gd name="T17" fmla="*/ 0 h 241"/>
                  <a:gd name="T18" fmla="*/ 0 w 158"/>
                  <a:gd name="T19" fmla="*/ 0 h 241"/>
                  <a:gd name="T20" fmla="*/ 0 w 158"/>
                  <a:gd name="T21" fmla="*/ 0 h 241"/>
                  <a:gd name="T22" fmla="*/ 0 w 158"/>
                  <a:gd name="T23" fmla="*/ 0 h 241"/>
                  <a:gd name="T24" fmla="*/ 0 w 158"/>
                  <a:gd name="T25" fmla="*/ 0 h 241"/>
                  <a:gd name="T26" fmla="*/ 0 w 158"/>
                  <a:gd name="T27" fmla="*/ 0 h 241"/>
                  <a:gd name="T28" fmla="*/ 0 w 158"/>
                  <a:gd name="T29" fmla="*/ 0 h 241"/>
                  <a:gd name="T30" fmla="*/ 0 w 158"/>
                  <a:gd name="T31" fmla="*/ 0 h 241"/>
                  <a:gd name="T32" fmla="*/ 0 w 158"/>
                  <a:gd name="T33" fmla="*/ 0 h 241"/>
                  <a:gd name="T34" fmla="*/ 0 w 158"/>
                  <a:gd name="T35" fmla="*/ 0 h 241"/>
                  <a:gd name="T36" fmla="*/ 0 w 158"/>
                  <a:gd name="T37" fmla="*/ 0 h 241"/>
                  <a:gd name="T38" fmla="*/ 0 w 158"/>
                  <a:gd name="T39" fmla="*/ 0 h 241"/>
                  <a:gd name="T40" fmla="*/ 0 w 158"/>
                  <a:gd name="T41" fmla="*/ 0 h 241"/>
                  <a:gd name="T42" fmla="*/ 0 w 158"/>
                  <a:gd name="T43" fmla="*/ 0 h 241"/>
                  <a:gd name="T44" fmla="*/ 0 w 158"/>
                  <a:gd name="T45" fmla="*/ 0 h 241"/>
                  <a:gd name="T46" fmla="*/ 0 w 158"/>
                  <a:gd name="T47" fmla="*/ 0 h 241"/>
                  <a:gd name="T48" fmla="*/ 0 w 158"/>
                  <a:gd name="T49" fmla="*/ 0 h 241"/>
                  <a:gd name="T50" fmla="*/ 0 w 158"/>
                  <a:gd name="T51" fmla="*/ 0 h 241"/>
                  <a:gd name="T52" fmla="*/ 0 w 158"/>
                  <a:gd name="T53" fmla="*/ 0 h 241"/>
                  <a:gd name="T54" fmla="*/ 0 w 158"/>
                  <a:gd name="T55" fmla="*/ 0 h 241"/>
                  <a:gd name="T56" fmla="*/ 0 w 158"/>
                  <a:gd name="T57" fmla="*/ 0 h 241"/>
                  <a:gd name="T58" fmla="*/ 0 w 158"/>
                  <a:gd name="T59" fmla="*/ 0 h 241"/>
                  <a:gd name="T60" fmla="*/ 0 w 158"/>
                  <a:gd name="T61" fmla="*/ 0 h 241"/>
                  <a:gd name="T62" fmla="*/ 0 w 158"/>
                  <a:gd name="T63" fmla="*/ 0 h 241"/>
                  <a:gd name="T64" fmla="*/ 0 w 158"/>
                  <a:gd name="T65" fmla="*/ 0 h 241"/>
                  <a:gd name="T66" fmla="*/ 0 w 158"/>
                  <a:gd name="T67" fmla="*/ 0 h 2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8"/>
                  <a:gd name="T103" fmla="*/ 0 h 241"/>
                  <a:gd name="T104" fmla="*/ 158 w 158"/>
                  <a:gd name="T105" fmla="*/ 241 h 2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8" h="241">
                    <a:moveTo>
                      <a:pt x="18" y="33"/>
                    </a:moveTo>
                    <a:lnTo>
                      <a:pt x="18" y="24"/>
                    </a:lnTo>
                    <a:lnTo>
                      <a:pt x="28" y="4"/>
                    </a:lnTo>
                    <a:lnTo>
                      <a:pt x="42" y="0"/>
                    </a:lnTo>
                    <a:lnTo>
                      <a:pt x="59" y="3"/>
                    </a:lnTo>
                    <a:lnTo>
                      <a:pt x="75" y="9"/>
                    </a:lnTo>
                    <a:lnTo>
                      <a:pt x="93" y="19"/>
                    </a:lnTo>
                    <a:lnTo>
                      <a:pt x="106" y="28"/>
                    </a:lnTo>
                    <a:lnTo>
                      <a:pt x="111" y="34"/>
                    </a:lnTo>
                    <a:lnTo>
                      <a:pt x="122" y="47"/>
                    </a:lnTo>
                    <a:lnTo>
                      <a:pt x="133" y="67"/>
                    </a:lnTo>
                    <a:lnTo>
                      <a:pt x="143" y="87"/>
                    </a:lnTo>
                    <a:lnTo>
                      <a:pt x="147" y="97"/>
                    </a:lnTo>
                    <a:lnTo>
                      <a:pt x="151" y="109"/>
                    </a:lnTo>
                    <a:lnTo>
                      <a:pt x="155" y="125"/>
                    </a:lnTo>
                    <a:lnTo>
                      <a:pt x="157" y="144"/>
                    </a:lnTo>
                    <a:lnTo>
                      <a:pt x="158" y="164"/>
                    </a:lnTo>
                    <a:lnTo>
                      <a:pt x="156" y="185"/>
                    </a:lnTo>
                    <a:lnTo>
                      <a:pt x="151" y="201"/>
                    </a:lnTo>
                    <a:lnTo>
                      <a:pt x="145" y="216"/>
                    </a:lnTo>
                    <a:lnTo>
                      <a:pt x="139" y="233"/>
                    </a:lnTo>
                    <a:lnTo>
                      <a:pt x="137" y="241"/>
                    </a:lnTo>
                    <a:lnTo>
                      <a:pt x="122" y="230"/>
                    </a:lnTo>
                    <a:lnTo>
                      <a:pt x="93" y="220"/>
                    </a:lnTo>
                    <a:lnTo>
                      <a:pt x="72" y="211"/>
                    </a:lnTo>
                    <a:lnTo>
                      <a:pt x="56" y="202"/>
                    </a:lnTo>
                    <a:lnTo>
                      <a:pt x="51" y="191"/>
                    </a:lnTo>
                    <a:lnTo>
                      <a:pt x="45" y="178"/>
                    </a:lnTo>
                    <a:lnTo>
                      <a:pt x="38" y="163"/>
                    </a:lnTo>
                    <a:lnTo>
                      <a:pt x="34" y="157"/>
                    </a:lnTo>
                    <a:lnTo>
                      <a:pt x="26" y="146"/>
                    </a:lnTo>
                    <a:lnTo>
                      <a:pt x="18" y="152"/>
                    </a:lnTo>
                    <a:lnTo>
                      <a:pt x="10" y="163"/>
                    </a:lnTo>
                    <a:lnTo>
                      <a:pt x="0" y="17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4" name="Line 436"/>
              <p:cNvSpPr>
                <a:spLocks noChangeShapeType="1"/>
              </p:cNvSpPr>
              <p:nvPr/>
            </p:nvSpPr>
            <p:spPr bwMode="auto">
              <a:xfrm flipV="1">
                <a:off x="4626" y="3545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5" name="Freeform 437"/>
              <p:cNvSpPr>
                <a:spLocks/>
              </p:cNvSpPr>
              <p:nvPr/>
            </p:nvSpPr>
            <p:spPr bwMode="auto">
              <a:xfrm>
                <a:off x="4624" y="3542"/>
                <a:ext cx="10" cy="7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0 h 18"/>
                  <a:gd name="T4" fmla="*/ 0 w 30"/>
                  <a:gd name="T5" fmla="*/ 0 h 18"/>
                  <a:gd name="T6" fmla="*/ 0 w 30"/>
                  <a:gd name="T7" fmla="*/ 0 h 18"/>
                  <a:gd name="T8" fmla="*/ 0 w 30"/>
                  <a:gd name="T9" fmla="*/ 0 h 18"/>
                  <a:gd name="T10" fmla="*/ 0 w 30"/>
                  <a:gd name="T11" fmla="*/ 0 h 18"/>
                  <a:gd name="T12" fmla="*/ 0 w 30"/>
                  <a:gd name="T13" fmla="*/ 0 h 18"/>
                  <a:gd name="T14" fmla="*/ 0 w 30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8"/>
                  <a:gd name="T26" fmla="*/ 30 w 30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8">
                    <a:moveTo>
                      <a:pt x="0" y="18"/>
                    </a:moveTo>
                    <a:lnTo>
                      <a:pt x="0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6" name="Line 438"/>
              <p:cNvSpPr>
                <a:spLocks noChangeShapeType="1"/>
              </p:cNvSpPr>
              <p:nvPr/>
            </p:nvSpPr>
            <p:spPr bwMode="auto">
              <a:xfrm>
                <a:off x="4643" y="35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7" name="Freeform 439"/>
              <p:cNvSpPr>
                <a:spLocks/>
              </p:cNvSpPr>
              <p:nvPr/>
            </p:nvSpPr>
            <p:spPr bwMode="auto">
              <a:xfrm>
                <a:off x="4651" y="3537"/>
                <a:ext cx="6" cy="4"/>
              </a:xfrm>
              <a:custGeom>
                <a:avLst/>
                <a:gdLst>
                  <a:gd name="T0" fmla="*/ 0 w 20"/>
                  <a:gd name="T1" fmla="*/ 0 h 13"/>
                  <a:gd name="T2" fmla="*/ 0 w 20"/>
                  <a:gd name="T3" fmla="*/ 0 h 13"/>
                  <a:gd name="T4" fmla="*/ 0 w 20"/>
                  <a:gd name="T5" fmla="*/ 0 h 13"/>
                  <a:gd name="T6" fmla="*/ 0 w 20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3"/>
                  <a:gd name="T14" fmla="*/ 20 w 20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3">
                    <a:moveTo>
                      <a:pt x="20" y="0"/>
                    </a:moveTo>
                    <a:lnTo>
                      <a:pt x="0" y="0"/>
                    </a:lnTo>
                    <a:lnTo>
                      <a:pt x="2" y="13"/>
                    </a:lnTo>
                    <a:lnTo>
                      <a:pt x="17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8" name="Freeform 440"/>
              <p:cNvSpPr>
                <a:spLocks/>
              </p:cNvSpPr>
              <p:nvPr/>
            </p:nvSpPr>
            <p:spPr bwMode="auto">
              <a:xfrm>
                <a:off x="4663" y="3537"/>
                <a:ext cx="8" cy="5"/>
              </a:xfrm>
              <a:custGeom>
                <a:avLst/>
                <a:gdLst>
                  <a:gd name="T0" fmla="*/ 0 w 22"/>
                  <a:gd name="T1" fmla="*/ 0 h 14"/>
                  <a:gd name="T2" fmla="*/ 0 w 22"/>
                  <a:gd name="T3" fmla="*/ 0 h 14"/>
                  <a:gd name="T4" fmla="*/ 0 w 22"/>
                  <a:gd name="T5" fmla="*/ 0 h 14"/>
                  <a:gd name="T6" fmla="*/ 0 w 22"/>
                  <a:gd name="T7" fmla="*/ 0 h 14"/>
                  <a:gd name="T8" fmla="*/ 0 w 2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1"/>
                    </a:moveTo>
                    <a:lnTo>
                      <a:pt x="9" y="14"/>
                    </a:lnTo>
                    <a:lnTo>
                      <a:pt x="20" y="12"/>
                    </a:lnTo>
                    <a:lnTo>
                      <a:pt x="22" y="6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49" name="Freeform 441"/>
              <p:cNvSpPr>
                <a:spLocks/>
              </p:cNvSpPr>
              <p:nvPr/>
            </p:nvSpPr>
            <p:spPr bwMode="auto">
              <a:xfrm>
                <a:off x="4563" y="3600"/>
                <a:ext cx="12" cy="8"/>
              </a:xfrm>
              <a:custGeom>
                <a:avLst/>
                <a:gdLst>
                  <a:gd name="T0" fmla="*/ 0 w 38"/>
                  <a:gd name="T1" fmla="*/ 0 h 20"/>
                  <a:gd name="T2" fmla="*/ 0 w 38"/>
                  <a:gd name="T3" fmla="*/ 0 h 20"/>
                  <a:gd name="T4" fmla="*/ 0 w 38"/>
                  <a:gd name="T5" fmla="*/ 0 h 20"/>
                  <a:gd name="T6" fmla="*/ 0 w 38"/>
                  <a:gd name="T7" fmla="*/ 0 h 20"/>
                  <a:gd name="T8" fmla="*/ 0 w 38"/>
                  <a:gd name="T9" fmla="*/ 0 h 20"/>
                  <a:gd name="T10" fmla="*/ 0 w 38"/>
                  <a:gd name="T11" fmla="*/ 0 h 20"/>
                  <a:gd name="T12" fmla="*/ 0 w 38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20"/>
                  <a:gd name="T23" fmla="*/ 38 w 38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20">
                    <a:moveTo>
                      <a:pt x="0" y="17"/>
                    </a:moveTo>
                    <a:lnTo>
                      <a:pt x="33" y="20"/>
                    </a:lnTo>
                    <a:lnTo>
                      <a:pt x="36" y="15"/>
                    </a:lnTo>
                    <a:lnTo>
                      <a:pt x="38" y="13"/>
                    </a:lnTo>
                    <a:lnTo>
                      <a:pt x="38" y="8"/>
                    </a:lnTo>
                    <a:lnTo>
                      <a:pt x="35" y="3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0" name="Line 442"/>
              <p:cNvSpPr>
                <a:spLocks noChangeShapeType="1"/>
              </p:cNvSpPr>
              <p:nvPr/>
            </p:nvSpPr>
            <p:spPr bwMode="auto">
              <a:xfrm>
                <a:off x="4564" y="3596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1" name="Line 443"/>
              <p:cNvSpPr>
                <a:spLocks noChangeShapeType="1"/>
              </p:cNvSpPr>
              <p:nvPr/>
            </p:nvSpPr>
            <p:spPr bwMode="auto">
              <a:xfrm>
                <a:off x="4566" y="3589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2" name="Line 444"/>
              <p:cNvSpPr>
                <a:spLocks noChangeShapeType="1"/>
              </p:cNvSpPr>
              <p:nvPr/>
            </p:nvSpPr>
            <p:spPr bwMode="auto">
              <a:xfrm>
                <a:off x="4569" y="3584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3" name="Freeform 445"/>
              <p:cNvSpPr>
                <a:spLocks/>
              </p:cNvSpPr>
              <p:nvPr/>
            </p:nvSpPr>
            <p:spPr bwMode="auto">
              <a:xfrm>
                <a:off x="4572" y="3577"/>
                <a:ext cx="9" cy="2"/>
              </a:xfrm>
              <a:custGeom>
                <a:avLst/>
                <a:gdLst>
                  <a:gd name="T0" fmla="*/ 0 w 26"/>
                  <a:gd name="T1" fmla="*/ 0 h 7"/>
                  <a:gd name="T2" fmla="*/ 0 w 26"/>
                  <a:gd name="T3" fmla="*/ 0 h 7"/>
                  <a:gd name="T4" fmla="*/ 0 w 26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7"/>
                  <a:gd name="T11" fmla="*/ 26 w 2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7">
                    <a:moveTo>
                      <a:pt x="0" y="0"/>
                    </a:moveTo>
                    <a:lnTo>
                      <a:pt x="17" y="6"/>
                    </a:lnTo>
                    <a:lnTo>
                      <a:pt x="26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4" name="Line 446"/>
              <p:cNvSpPr>
                <a:spLocks noChangeShapeType="1"/>
              </p:cNvSpPr>
              <p:nvPr/>
            </p:nvSpPr>
            <p:spPr bwMode="auto">
              <a:xfrm flipV="1">
                <a:off x="4579" y="3566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5" name="Line 447"/>
              <p:cNvSpPr>
                <a:spLocks noChangeShapeType="1"/>
              </p:cNvSpPr>
              <p:nvPr/>
            </p:nvSpPr>
            <p:spPr bwMode="auto">
              <a:xfrm flipV="1">
                <a:off x="4584" y="35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6" name="Line 448"/>
              <p:cNvSpPr>
                <a:spLocks noChangeShapeType="1"/>
              </p:cNvSpPr>
              <p:nvPr/>
            </p:nvSpPr>
            <p:spPr bwMode="auto">
              <a:xfrm flipV="1">
                <a:off x="4589" y="3570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7" name="Freeform 449"/>
              <p:cNvSpPr>
                <a:spLocks/>
              </p:cNvSpPr>
              <p:nvPr/>
            </p:nvSpPr>
            <p:spPr bwMode="auto">
              <a:xfrm>
                <a:off x="4588" y="3558"/>
                <a:ext cx="13" cy="8"/>
              </a:xfrm>
              <a:custGeom>
                <a:avLst/>
                <a:gdLst>
                  <a:gd name="T0" fmla="*/ 0 w 38"/>
                  <a:gd name="T1" fmla="*/ 0 h 24"/>
                  <a:gd name="T2" fmla="*/ 0 w 38"/>
                  <a:gd name="T3" fmla="*/ 0 h 24"/>
                  <a:gd name="T4" fmla="*/ 0 w 38"/>
                  <a:gd name="T5" fmla="*/ 0 h 24"/>
                  <a:gd name="T6" fmla="*/ 0 w 38"/>
                  <a:gd name="T7" fmla="*/ 0 h 24"/>
                  <a:gd name="T8" fmla="*/ 0 w 38"/>
                  <a:gd name="T9" fmla="*/ 0 h 24"/>
                  <a:gd name="T10" fmla="*/ 0 w 38"/>
                  <a:gd name="T11" fmla="*/ 0 h 24"/>
                  <a:gd name="T12" fmla="*/ 0 w 38"/>
                  <a:gd name="T13" fmla="*/ 0 h 24"/>
                  <a:gd name="T14" fmla="*/ 0 w 38"/>
                  <a:gd name="T15" fmla="*/ 0 h 24"/>
                  <a:gd name="T16" fmla="*/ 0 w 38"/>
                  <a:gd name="T17" fmla="*/ 0 h 24"/>
                  <a:gd name="T18" fmla="*/ 0 w 38"/>
                  <a:gd name="T19" fmla="*/ 0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24"/>
                  <a:gd name="T32" fmla="*/ 38 w 38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24">
                    <a:moveTo>
                      <a:pt x="0" y="9"/>
                    </a:moveTo>
                    <a:lnTo>
                      <a:pt x="28" y="24"/>
                    </a:lnTo>
                    <a:lnTo>
                      <a:pt x="33" y="19"/>
                    </a:lnTo>
                    <a:lnTo>
                      <a:pt x="38" y="9"/>
                    </a:lnTo>
                    <a:lnTo>
                      <a:pt x="33" y="4"/>
                    </a:lnTo>
                    <a:lnTo>
                      <a:pt x="24" y="1"/>
                    </a:lnTo>
                    <a:lnTo>
                      <a:pt x="21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8" name="Freeform 450"/>
              <p:cNvSpPr>
                <a:spLocks/>
              </p:cNvSpPr>
              <p:nvPr/>
            </p:nvSpPr>
            <p:spPr bwMode="auto">
              <a:xfrm>
                <a:off x="4600" y="3550"/>
                <a:ext cx="11" cy="8"/>
              </a:xfrm>
              <a:custGeom>
                <a:avLst/>
                <a:gdLst>
                  <a:gd name="T0" fmla="*/ 0 w 32"/>
                  <a:gd name="T1" fmla="*/ 0 h 20"/>
                  <a:gd name="T2" fmla="*/ 0 w 32"/>
                  <a:gd name="T3" fmla="*/ 0 h 20"/>
                  <a:gd name="T4" fmla="*/ 0 w 32"/>
                  <a:gd name="T5" fmla="*/ 0 h 20"/>
                  <a:gd name="T6" fmla="*/ 0 w 32"/>
                  <a:gd name="T7" fmla="*/ 0 h 20"/>
                  <a:gd name="T8" fmla="*/ 0 w 32"/>
                  <a:gd name="T9" fmla="*/ 0 h 20"/>
                  <a:gd name="T10" fmla="*/ 0 w 32"/>
                  <a:gd name="T11" fmla="*/ 0 h 20"/>
                  <a:gd name="T12" fmla="*/ 0 w 32"/>
                  <a:gd name="T13" fmla="*/ 0 h 20"/>
                  <a:gd name="T14" fmla="*/ 0 w 32"/>
                  <a:gd name="T15" fmla="*/ 0 h 20"/>
                  <a:gd name="T16" fmla="*/ 0 w 32"/>
                  <a:gd name="T17" fmla="*/ 0 h 20"/>
                  <a:gd name="T18" fmla="*/ 0 w 32"/>
                  <a:gd name="T19" fmla="*/ 0 h 20"/>
                  <a:gd name="T20" fmla="*/ 0 w 32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20"/>
                  <a:gd name="T35" fmla="*/ 32 w 32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20">
                    <a:moveTo>
                      <a:pt x="18" y="0"/>
                    </a:move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9" y="11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2" y="16"/>
                    </a:lnTo>
                    <a:lnTo>
                      <a:pt x="27" y="20"/>
                    </a:lnTo>
                    <a:lnTo>
                      <a:pt x="17" y="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59" name="Line 451"/>
              <p:cNvSpPr>
                <a:spLocks noChangeShapeType="1"/>
              </p:cNvSpPr>
              <p:nvPr/>
            </p:nvSpPr>
            <p:spPr bwMode="auto">
              <a:xfrm>
                <a:off x="4615" y="3548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0" name="Freeform 452"/>
              <p:cNvSpPr>
                <a:spLocks/>
              </p:cNvSpPr>
              <p:nvPr/>
            </p:nvSpPr>
            <p:spPr bwMode="auto">
              <a:xfrm>
                <a:off x="4455" y="3251"/>
                <a:ext cx="308" cy="371"/>
              </a:xfrm>
              <a:custGeom>
                <a:avLst/>
                <a:gdLst>
                  <a:gd name="T0" fmla="*/ 0 w 924"/>
                  <a:gd name="T1" fmla="*/ 0 h 1019"/>
                  <a:gd name="T2" fmla="*/ 0 w 924"/>
                  <a:gd name="T3" fmla="*/ 0 h 1019"/>
                  <a:gd name="T4" fmla="*/ 0 w 924"/>
                  <a:gd name="T5" fmla="*/ 0 h 1019"/>
                  <a:gd name="T6" fmla="*/ 0 w 924"/>
                  <a:gd name="T7" fmla="*/ 0 h 1019"/>
                  <a:gd name="T8" fmla="*/ 0 w 924"/>
                  <a:gd name="T9" fmla="*/ 0 h 1019"/>
                  <a:gd name="T10" fmla="*/ 0 w 924"/>
                  <a:gd name="T11" fmla="*/ 0 h 1019"/>
                  <a:gd name="T12" fmla="*/ 0 w 924"/>
                  <a:gd name="T13" fmla="*/ 0 h 1019"/>
                  <a:gd name="T14" fmla="*/ 0 w 924"/>
                  <a:gd name="T15" fmla="*/ 0 h 1019"/>
                  <a:gd name="T16" fmla="*/ 0 w 924"/>
                  <a:gd name="T17" fmla="*/ 0 h 1019"/>
                  <a:gd name="T18" fmla="*/ 0 w 924"/>
                  <a:gd name="T19" fmla="*/ 0 h 1019"/>
                  <a:gd name="T20" fmla="*/ 0 w 924"/>
                  <a:gd name="T21" fmla="*/ 0 h 1019"/>
                  <a:gd name="T22" fmla="*/ 0 w 924"/>
                  <a:gd name="T23" fmla="*/ 0 h 1019"/>
                  <a:gd name="T24" fmla="*/ 0 w 924"/>
                  <a:gd name="T25" fmla="*/ 0 h 1019"/>
                  <a:gd name="T26" fmla="*/ 0 w 924"/>
                  <a:gd name="T27" fmla="*/ 0 h 1019"/>
                  <a:gd name="T28" fmla="*/ 0 w 924"/>
                  <a:gd name="T29" fmla="*/ 0 h 1019"/>
                  <a:gd name="T30" fmla="*/ 0 w 924"/>
                  <a:gd name="T31" fmla="*/ 0 h 1019"/>
                  <a:gd name="T32" fmla="*/ 0 w 924"/>
                  <a:gd name="T33" fmla="*/ 0 h 1019"/>
                  <a:gd name="T34" fmla="*/ 0 w 924"/>
                  <a:gd name="T35" fmla="*/ 0 h 1019"/>
                  <a:gd name="T36" fmla="*/ 0 w 924"/>
                  <a:gd name="T37" fmla="*/ 0 h 1019"/>
                  <a:gd name="T38" fmla="*/ 0 w 924"/>
                  <a:gd name="T39" fmla="*/ 0 h 1019"/>
                  <a:gd name="T40" fmla="*/ 0 w 924"/>
                  <a:gd name="T41" fmla="*/ 0 h 1019"/>
                  <a:gd name="T42" fmla="*/ 0 w 924"/>
                  <a:gd name="T43" fmla="*/ 0 h 1019"/>
                  <a:gd name="T44" fmla="*/ 0 w 924"/>
                  <a:gd name="T45" fmla="*/ 0 h 1019"/>
                  <a:gd name="T46" fmla="*/ 0 w 924"/>
                  <a:gd name="T47" fmla="*/ 0 h 1019"/>
                  <a:gd name="T48" fmla="*/ 0 w 924"/>
                  <a:gd name="T49" fmla="*/ 0 h 1019"/>
                  <a:gd name="T50" fmla="*/ 0 w 924"/>
                  <a:gd name="T51" fmla="*/ 0 h 1019"/>
                  <a:gd name="T52" fmla="*/ 0 w 924"/>
                  <a:gd name="T53" fmla="*/ 0 h 1019"/>
                  <a:gd name="T54" fmla="*/ 0 w 924"/>
                  <a:gd name="T55" fmla="*/ 0 h 1019"/>
                  <a:gd name="T56" fmla="*/ 0 w 924"/>
                  <a:gd name="T57" fmla="*/ 0 h 1019"/>
                  <a:gd name="T58" fmla="*/ 0 w 924"/>
                  <a:gd name="T59" fmla="*/ 0 h 1019"/>
                  <a:gd name="T60" fmla="*/ 0 w 924"/>
                  <a:gd name="T61" fmla="*/ 0 h 1019"/>
                  <a:gd name="T62" fmla="*/ 0 w 924"/>
                  <a:gd name="T63" fmla="*/ 0 h 1019"/>
                  <a:gd name="T64" fmla="*/ 0 w 924"/>
                  <a:gd name="T65" fmla="*/ 0 h 1019"/>
                  <a:gd name="T66" fmla="*/ 0 w 924"/>
                  <a:gd name="T67" fmla="*/ 0 h 1019"/>
                  <a:gd name="T68" fmla="*/ 0 w 924"/>
                  <a:gd name="T69" fmla="*/ 0 h 1019"/>
                  <a:gd name="T70" fmla="*/ 0 w 924"/>
                  <a:gd name="T71" fmla="*/ 0 h 1019"/>
                  <a:gd name="T72" fmla="*/ 0 w 924"/>
                  <a:gd name="T73" fmla="*/ 0 h 1019"/>
                  <a:gd name="T74" fmla="*/ 0 w 924"/>
                  <a:gd name="T75" fmla="*/ 0 h 1019"/>
                  <a:gd name="T76" fmla="*/ 0 w 924"/>
                  <a:gd name="T77" fmla="*/ 0 h 1019"/>
                  <a:gd name="T78" fmla="*/ 0 w 924"/>
                  <a:gd name="T79" fmla="*/ 0 h 1019"/>
                  <a:gd name="T80" fmla="*/ 0 w 924"/>
                  <a:gd name="T81" fmla="*/ 0 h 1019"/>
                  <a:gd name="T82" fmla="*/ 0 w 924"/>
                  <a:gd name="T83" fmla="*/ 0 h 1019"/>
                  <a:gd name="T84" fmla="*/ 0 w 924"/>
                  <a:gd name="T85" fmla="*/ 0 h 1019"/>
                  <a:gd name="T86" fmla="*/ 0 w 924"/>
                  <a:gd name="T87" fmla="*/ 0 h 1019"/>
                  <a:gd name="T88" fmla="*/ 0 w 924"/>
                  <a:gd name="T89" fmla="*/ 0 h 1019"/>
                  <a:gd name="T90" fmla="*/ 0 w 924"/>
                  <a:gd name="T91" fmla="*/ 0 h 1019"/>
                  <a:gd name="T92" fmla="*/ 0 w 924"/>
                  <a:gd name="T93" fmla="*/ 0 h 1019"/>
                  <a:gd name="T94" fmla="*/ 0 w 924"/>
                  <a:gd name="T95" fmla="*/ 0 h 1019"/>
                  <a:gd name="T96" fmla="*/ 0 w 924"/>
                  <a:gd name="T97" fmla="*/ 0 h 1019"/>
                  <a:gd name="T98" fmla="*/ 0 w 924"/>
                  <a:gd name="T99" fmla="*/ 0 h 1019"/>
                  <a:gd name="T100" fmla="*/ 0 w 924"/>
                  <a:gd name="T101" fmla="*/ 0 h 1019"/>
                  <a:gd name="T102" fmla="*/ 0 w 924"/>
                  <a:gd name="T103" fmla="*/ 0 h 1019"/>
                  <a:gd name="T104" fmla="*/ 0 w 924"/>
                  <a:gd name="T105" fmla="*/ 0 h 1019"/>
                  <a:gd name="T106" fmla="*/ 0 w 924"/>
                  <a:gd name="T107" fmla="*/ 0 h 1019"/>
                  <a:gd name="T108" fmla="*/ 0 w 924"/>
                  <a:gd name="T109" fmla="*/ 0 h 1019"/>
                  <a:gd name="T110" fmla="*/ 0 w 924"/>
                  <a:gd name="T111" fmla="*/ 0 h 1019"/>
                  <a:gd name="T112" fmla="*/ 0 w 924"/>
                  <a:gd name="T113" fmla="*/ 0 h 1019"/>
                  <a:gd name="T114" fmla="*/ 0 w 924"/>
                  <a:gd name="T115" fmla="*/ 0 h 1019"/>
                  <a:gd name="T116" fmla="*/ 0 w 924"/>
                  <a:gd name="T117" fmla="*/ 0 h 101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4"/>
                  <a:gd name="T178" fmla="*/ 0 h 1019"/>
                  <a:gd name="T179" fmla="*/ 924 w 924"/>
                  <a:gd name="T180" fmla="*/ 1019 h 101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4" h="1019">
                    <a:moveTo>
                      <a:pt x="924" y="706"/>
                    </a:moveTo>
                    <a:lnTo>
                      <a:pt x="924" y="696"/>
                    </a:lnTo>
                    <a:lnTo>
                      <a:pt x="922" y="684"/>
                    </a:lnTo>
                    <a:lnTo>
                      <a:pt x="918" y="669"/>
                    </a:lnTo>
                    <a:lnTo>
                      <a:pt x="910" y="653"/>
                    </a:lnTo>
                    <a:lnTo>
                      <a:pt x="899" y="638"/>
                    </a:lnTo>
                    <a:lnTo>
                      <a:pt x="885" y="622"/>
                    </a:lnTo>
                    <a:lnTo>
                      <a:pt x="869" y="608"/>
                    </a:lnTo>
                    <a:lnTo>
                      <a:pt x="849" y="595"/>
                    </a:lnTo>
                    <a:lnTo>
                      <a:pt x="828" y="583"/>
                    </a:lnTo>
                    <a:lnTo>
                      <a:pt x="820" y="579"/>
                    </a:lnTo>
                    <a:lnTo>
                      <a:pt x="820" y="472"/>
                    </a:lnTo>
                    <a:lnTo>
                      <a:pt x="820" y="463"/>
                    </a:lnTo>
                    <a:lnTo>
                      <a:pt x="817" y="448"/>
                    </a:lnTo>
                    <a:lnTo>
                      <a:pt x="813" y="433"/>
                    </a:lnTo>
                    <a:lnTo>
                      <a:pt x="808" y="424"/>
                    </a:lnTo>
                    <a:lnTo>
                      <a:pt x="810" y="421"/>
                    </a:lnTo>
                    <a:lnTo>
                      <a:pt x="826" y="406"/>
                    </a:lnTo>
                    <a:lnTo>
                      <a:pt x="840" y="391"/>
                    </a:lnTo>
                    <a:lnTo>
                      <a:pt x="851" y="376"/>
                    </a:lnTo>
                    <a:lnTo>
                      <a:pt x="859" y="359"/>
                    </a:lnTo>
                    <a:lnTo>
                      <a:pt x="865" y="342"/>
                    </a:lnTo>
                    <a:lnTo>
                      <a:pt x="865" y="194"/>
                    </a:lnTo>
                    <a:lnTo>
                      <a:pt x="864" y="177"/>
                    </a:lnTo>
                    <a:lnTo>
                      <a:pt x="861" y="159"/>
                    </a:lnTo>
                    <a:lnTo>
                      <a:pt x="852" y="142"/>
                    </a:lnTo>
                    <a:lnTo>
                      <a:pt x="841" y="126"/>
                    </a:lnTo>
                    <a:lnTo>
                      <a:pt x="827" y="111"/>
                    </a:lnTo>
                    <a:lnTo>
                      <a:pt x="811" y="96"/>
                    </a:lnTo>
                    <a:lnTo>
                      <a:pt x="792" y="82"/>
                    </a:lnTo>
                    <a:lnTo>
                      <a:pt x="771" y="68"/>
                    </a:lnTo>
                    <a:lnTo>
                      <a:pt x="746" y="56"/>
                    </a:lnTo>
                    <a:lnTo>
                      <a:pt x="720" y="45"/>
                    </a:lnTo>
                    <a:lnTo>
                      <a:pt x="691" y="35"/>
                    </a:lnTo>
                    <a:lnTo>
                      <a:pt x="661" y="25"/>
                    </a:lnTo>
                    <a:lnTo>
                      <a:pt x="628" y="18"/>
                    </a:lnTo>
                    <a:lnTo>
                      <a:pt x="595" y="12"/>
                    </a:lnTo>
                    <a:lnTo>
                      <a:pt x="560" y="7"/>
                    </a:lnTo>
                    <a:lnTo>
                      <a:pt x="526" y="4"/>
                    </a:lnTo>
                    <a:lnTo>
                      <a:pt x="491" y="2"/>
                    </a:lnTo>
                    <a:lnTo>
                      <a:pt x="454" y="0"/>
                    </a:lnTo>
                    <a:lnTo>
                      <a:pt x="419" y="2"/>
                    </a:lnTo>
                    <a:lnTo>
                      <a:pt x="383" y="4"/>
                    </a:lnTo>
                    <a:lnTo>
                      <a:pt x="349" y="7"/>
                    </a:lnTo>
                    <a:lnTo>
                      <a:pt x="315" y="12"/>
                    </a:lnTo>
                    <a:lnTo>
                      <a:pt x="281" y="18"/>
                    </a:lnTo>
                    <a:lnTo>
                      <a:pt x="250" y="26"/>
                    </a:lnTo>
                    <a:lnTo>
                      <a:pt x="220" y="36"/>
                    </a:lnTo>
                    <a:lnTo>
                      <a:pt x="191" y="45"/>
                    </a:lnTo>
                    <a:lnTo>
                      <a:pt x="165" y="57"/>
                    </a:lnTo>
                    <a:lnTo>
                      <a:pt x="141" y="69"/>
                    </a:lnTo>
                    <a:lnTo>
                      <a:pt x="119" y="83"/>
                    </a:lnTo>
                    <a:lnTo>
                      <a:pt x="100" y="97"/>
                    </a:lnTo>
                    <a:lnTo>
                      <a:pt x="84" y="112"/>
                    </a:lnTo>
                    <a:lnTo>
                      <a:pt x="70" y="128"/>
                    </a:lnTo>
                    <a:lnTo>
                      <a:pt x="59" y="144"/>
                    </a:lnTo>
                    <a:lnTo>
                      <a:pt x="51" y="159"/>
                    </a:lnTo>
                    <a:lnTo>
                      <a:pt x="47" y="177"/>
                    </a:lnTo>
                    <a:lnTo>
                      <a:pt x="45" y="190"/>
                    </a:lnTo>
                    <a:lnTo>
                      <a:pt x="45" y="339"/>
                    </a:lnTo>
                    <a:lnTo>
                      <a:pt x="47" y="349"/>
                    </a:lnTo>
                    <a:lnTo>
                      <a:pt x="49" y="356"/>
                    </a:lnTo>
                    <a:lnTo>
                      <a:pt x="43" y="362"/>
                    </a:lnTo>
                    <a:lnTo>
                      <a:pt x="36" y="370"/>
                    </a:lnTo>
                    <a:lnTo>
                      <a:pt x="22" y="388"/>
                    </a:lnTo>
                    <a:lnTo>
                      <a:pt x="12" y="404"/>
                    </a:lnTo>
                    <a:lnTo>
                      <a:pt x="4" y="422"/>
                    </a:lnTo>
                    <a:lnTo>
                      <a:pt x="1" y="435"/>
                    </a:lnTo>
                    <a:lnTo>
                      <a:pt x="0" y="452"/>
                    </a:lnTo>
                    <a:lnTo>
                      <a:pt x="0" y="606"/>
                    </a:lnTo>
                    <a:lnTo>
                      <a:pt x="4" y="622"/>
                    </a:lnTo>
                    <a:lnTo>
                      <a:pt x="12" y="640"/>
                    </a:lnTo>
                    <a:lnTo>
                      <a:pt x="23" y="655"/>
                    </a:lnTo>
                    <a:lnTo>
                      <a:pt x="38" y="670"/>
                    </a:lnTo>
                    <a:lnTo>
                      <a:pt x="54" y="685"/>
                    </a:lnTo>
                    <a:lnTo>
                      <a:pt x="56" y="688"/>
                    </a:lnTo>
                    <a:lnTo>
                      <a:pt x="75" y="703"/>
                    </a:lnTo>
                    <a:lnTo>
                      <a:pt x="97" y="717"/>
                    </a:lnTo>
                    <a:lnTo>
                      <a:pt x="103" y="720"/>
                    </a:lnTo>
                    <a:lnTo>
                      <a:pt x="103" y="823"/>
                    </a:lnTo>
                    <a:lnTo>
                      <a:pt x="103" y="839"/>
                    </a:lnTo>
                    <a:lnTo>
                      <a:pt x="108" y="855"/>
                    </a:lnTo>
                    <a:lnTo>
                      <a:pt x="117" y="871"/>
                    </a:lnTo>
                    <a:lnTo>
                      <a:pt x="129" y="887"/>
                    </a:lnTo>
                    <a:lnTo>
                      <a:pt x="143" y="903"/>
                    </a:lnTo>
                    <a:lnTo>
                      <a:pt x="158" y="918"/>
                    </a:lnTo>
                    <a:lnTo>
                      <a:pt x="166" y="926"/>
                    </a:lnTo>
                    <a:lnTo>
                      <a:pt x="180" y="937"/>
                    </a:lnTo>
                    <a:lnTo>
                      <a:pt x="196" y="946"/>
                    </a:lnTo>
                    <a:lnTo>
                      <a:pt x="221" y="961"/>
                    </a:lnTo>
                    <a:lnTo>
                      <a:pt x="248" y="972"/>
                    </a:lnTo>
                    <a:lnTo>
                      <a:pt x="275" y="982"/>
                    </a:lnTo>
                    <a:lnTo>
                      <a:pt x="304" y="992"/>
                    </a:lnTo>
                    <a:lnTo>
                      <a:pt x="337" y="999"/>
                    </a:lnTo>
                    <a:lnTo>
                      <a:pt x="369" y="1005"/>
                    </a:lnTo>
                    <a:lnTo>
                      <a:pt x="403" y="1014"/>
                    </a:lnTo>
                    <a:lnTo>
                      <a:pt x="436" y="1016"/>
                    </a:lnTo>
                    <a:lnTo>
                      <a:pt x="473" y="1019"/>
                    </a:lnTo>
                    <a:lnTo>
                      <a:pt x="510" y="1019"/>
                    </a:lnTo>
                    <a:lnTo>
                      <a:pt x="545" y="1019"/>
                    </a:lnTo>
                    <a:lnTo>
                      <a:pt x="581" y="1015"/>
                    </a:lnTo>
                    <a:lnTo>
                      <a:pt x="615" y="1014"/>
                    </a:lnTo>
                    <a:lnTo>
                      <a:pt x="649" y="1009"/>
                    </a:lnTo>
                    <a:lnTo>
                      <a:pt x="683" y="1002"/>
                    </a:lnTo>
                    <a:lnTo>
                      <a:pt x="714" y="993"/>
                    </a:lnTo>
                    <a:lnTo>
                      <a:pt x="752" y="980"/>
                    </a:lnTo>
                    <a:lnTo>
                      <a:pt x="780" y="969"/>
                    </a:lnTo>
                    <a:lnTo>
                      <a:pt x="807" y="956"/>
                    </a:lnTo>
                    <a:lnTo>
                      <a:pt x="821" y="949"/>
                    </a:lnTo>
                    <a:lnTo>
                      <a:pt x="827" y="946"/>
                    </a:lnTo>
                    <a:lnTo>
                      <a:pt x="848" y="932"/>
                    </a:lnTo>
                    <a:lnTo>
                      <a:pt x="869" y="917"/>
                    </a:lnTo>
                    <a:lnTo>
                      <a:pt x="871" y="916"/>
                    </a:lnTo>
                    <a:lnTo>
                      <a:pt x="888" y="902"/>
                    </a:lnTo>
                    <a:lnTo>
                      <a:pt x="897" y="893"/>
                    </a:lnTo>
                    <a:lnTo>
                      <a:pt x="912" y="877"/>
                    </a:lnTo>
                    <a:lnTo>
                      <a:pt x="920" y="865"/>
                    </a:lnTo>
                    <a:lnTo>
                      <a:pt x="924" y="856"/>
                    </a:lnTo>
                    <a:lnTo>
                      <a:pt x="924" y="70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1" name="Freeform 453"/>
              <p:cNvSpPr>
                <a:spLocks/>
              </p:cNvSpPr>
              <p:nvPr/>
            </p:nvSpPr>
            <p:spPr bwMode="auto">
              <a:xfrm>
                <a:off x="4486" y="3448"/>
                <a:ext cx="17" cy="8"/>
              </a:xfrm>
              <a:custGeom>
                <a:avLst/>
                <a:gdLst>
                  <a:gd name="T0" fmla="*/ 0 w 51"/>
                  <a:gd name="T1" fmla="*/ 0 h 23"/>
                  <a:gd name="T2" fmla="*/ 0 w 51"/>
                  <a:gd name="T3" fmla="*/ 0 h 23"/>
                  <a:gd name="T4" fmla="*/ 0 w 51"/>
                  <a:gd name="T5" fmla="*/ 0 h 23"/>
                  <a:gd name="T6" fmla="*/ 0 w 51"/>
                  <a:gd name="T7" fmla="*/ 0 h 23"/>
                  <a:gd name="T8" fmla="*/ 0 w 51"/>
                  <a:gd name="T9" fmla="*/ 0 h 23"/>
                  <a:gd name="T10" fmla="*/ 0 w 51"/>
                  <a:gd name="T11" fmla="*/ 0 h 23"/>
                  <a:gd name="T12" fmla="*/ 0 w 51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23"/>
                  <a:gd name="T23" fmla="*/ 51 w 51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23">
                    <a:moveTo>
                      <a:pt x="19" y="23"/>
                    </a:moveTo>
                    <a:lnTo>
                      <a:pt x="51" y="13"/>
                    </a:lnTo>
                    <a:lnTo>
                      <a:pt x="49" y="8"/>
                    </a:lnTo>
                    <a:lnTo>
                      <a:pt x="46" y="5"/>
                    </a:lnTo>
                    <a:lnTo>
                      <a:pt x="40" y="1"/>
                    </a:lnTo>
                    <a:lnTo>
                      <a:pt x="33" y="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2" name="Freeform 454"/>
              <p:cNvSpPr>
                <a:spLocks/>
              </p:cNvSpPr>
              <p:nvPr/>
            </p:nvSpPr>
            <p:spPr bwMode="auto">
              <a:xfrm>
                <a:off x="4485" y="3403"/>
                <a:ext cx="83" cy="66"/>
              </a:xfrm>
              <a:custGeom>
                <a:avLst/>
                <a:gdLst>
                  <a:gd name="T0" fmla="*/ 0 w 249"/>
                  <a:gd name="T1" fmla="*/ 0 h 182"/>
                  <a:gd name="T2" fmla="*/ 0 w 249"/>
                  <a:gd name="T3" fmla="*/ 0 h 182"/>
                  <a:gd name="T4" fmla="*/ 0 w 249"/>
                  <a:gd name="T5" fmla="*/ 0 h 182"/>
                  <a:gd name="T6" fmla="*/ 0 w 249"/>
                  <a:gd name="T7" fmla="*/ 0 h 182"/>
                  <a:gd name="T8" fmla="*/ 0 w 249"/>
                  <a:gd name="T9" fmla="*/ 0 h 182"/>
                  <a:gd name="T10" fmla="*/ 0 w 249"/>
                  <a:gd name="T11" fmla="*/ 0 h 182"/>
                  <a:gd name="T12" fmla="*/ 0 w 249"/>
                  <a:gd name="T13" fmla="*/ 0 h 182"/>
                  <a:gd name="T14" fmla="*/ 0 w 249"/>
                  <a:gd name="T15" fmla="*/ 0 h 182"/>
                  <a:gd name="T16" fmla="*/ 0 w 249"/>
                  <a:gd name="T17" fmla="*/ 0 h 182"/>
                  <a:gd name="T18" fmla="*/ 0 w 249"/>
                  <a:gd name="T19" fmla="*/ 0 h 182"/>
                  <a:gd name="T20" fmla="*/ 0 w 249"/>
                  <a:gd name="T21" fmla="*/ 0 h 182"/>
                  <a:gd name="T22" fmla="*/ 0 w 249"/>
                  <a:gd name="T23" fmla="*/ 0 h 182"/>
                  <a:gd name="T24" fmla="*/ 0 w 249"/>
                  <a:gd name="T25" fmla="*/ 0 h 182"/>
                  <a:gd name="T26" fmla="*/ 0 w 249"/>
                  <a:gd name="T27" fmla="*/ 0 h 182"/>
                  <a:gd name="T28" fmla="*/ 0 w 249"/>
                  <a:gd name="T29" fmla="*/ 0 h 182"/>
                  <a:gd name="T30" fmla="*/ 0 w 249"/>
                  <a:gd name="T31" fmla="*/ 0 h 182"/>
                  <a:gd name="T32" fmla="*/ 0 w 249"/>
                  <a:gd name="T33" fmla="*/ 0 h 182"/>
                  <a:gd name="T34" fmla="*/ 0 w 249"/>
                  <a:gd name="T35" fmla="*/ 0 h 182"/>
                  <a:gd name="T36" fmla="*/ 0 w 249"/>
                  <a:gd name="T37" fmla="*/ 0 h 182"/>
                  <a:gd name="T38" fmla="*/ 0 w 249"/>
                  <a:gd name="T39" fmla="*/ 0 h 182"/>
                  <a:gd name="T40" fmla="*/ 0 w 249"/>
                  <a:gd name="T41" fmla="*/ 0 h 182"/>
                  <a:gd name="T42" fmla="*/ 0 w 249"/>
                  <a:gd name="T43" fmla="*/ 0 h 182"/>
                  <a:gd name="T44" fmla="*/ 0 w 249"/>
                  <a:gd name="T45" fmla="*/ 0 h 182"/>
                  <a:gd name="T46" fmla="*/ 0 w 249"/>
                  <a:gd name="T47" fmla="*/ 0 h 18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49"/>
                  <a:gd name="T73" fmla="*/ 0 h 182"/>
                  <a:gd name="T74" fmla="*/ 249 w 249"/>
                  <a:gd name="T75" fmla="*/ 182 h 18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49" h="182">
                    <a:moveTo>
                      <a:pt x="2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3" y="28"/>
                    </a:lnTo>
                    <a:lnTo>
                      <a:pt x="10" y="41"/>
                    </a:lnTo>
                    <a:lnTo>
                      <a:pt x="23" y="56"/>
                    </a:lnTo>
                    <a:lnTo>
                      <a:pt x="38" y="74"/>
                    </a:lnTo>
                    <a:lnTo>
                      <a:pt x="46" y="82"/>
                    </a:lnTo>
                    <a:lnTo>
                      <a:pt x="59" y="93"/>
                    </a:lnTo>
                    <a:lnTo>
                      <a:pt x="76" y="106"/>
                    </a:lnTo>
                    <a:lnTo>
                      <a:pt x="99" y="125"/>
                    </a:lnTo>
                    <a:lnTo>
                      <a:pt x="115" y="136"/>
                    </a:lnTo>
                    <a:lnTo>
                      <a:pt x="142" y="151"/>
                    </a:lnTo>
                    <a:lnTo>
                      <a:pt x="167" y="162"/>
                    </a:lnTo>
                    <a:lnTo>
                      <a:pt x="184" y="171"/>
                    </a:lnTo>
                    <a:lnTo>
                      <a:pt x="214" y="182"/>
                    </a:lnTo>
                    <a:lnTo>
                      <a:pt x="223" y="182"/>
                    </a:lnTo>
                    <a:lnTo>
                      <a:pt x="229" y="173"/>
                    </a:lnTo>
                    <a:lnTo>
                      <a:pt x="242" y="149"/>
                    </a:lnTo>
                    <a:lnTo>
                      <a:pt x="246" y="138"/>
                    </a:lnTo>
                    <a:lnTo>
                      <a:pt x="249" y="122"/>
                    </a:lnTo>
                    <a:lnTo>
                      <a:pt x="241" y="114"/>
                    </a:lnTo>
                    <a:lnTo>
                      <a:pt x="229" y="103"/>
                    </a:lnTo>
                    <a:lnTo>
                      <a:pt x="217" y="8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3" name="Freeform 455"/>
              <p:cNvSpPr>
                <a:spLocks/>
              </p:cNvSpPr>
              <p:nvPr/>
            </p:nvSpPr>
            <p:spPr bwMode="auto">
              <a:xfrm>
                <a:off x="4576" y="3454"/>
                <a:ext cx="20" cy="6"/>
              </a:xfrm>
              <a:custGeom>
                <a:avLst/>
                <a:gdLst>
                  <a:gd name="T0" fmla="*/ 0 w 61"/>
                  <a:gd name="T1" fmla="*/ 0 h 14"/>
                  <a:gd name="T2" fmla="*/ 0 w 61"/>
                  <a:gd name="T3" fmla="*/ 0 h 14"/>
                  <a:gd name="T4" fmla="*/ 0 w 6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61"/>
                  <a:gd name="T10" fmla="*/ 0 h 14"/>
                  <a:gd name="T11" fmla="*/ 61 w 6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" h="14">
                    <a:moveTo>
                      <a:pt x="61" y="1"/>
                    </a:moveTo>
                    <a:lnTo>
                      <a:pt x="36" y="0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4" name="Freeform 456"/>
              <p:cNvSpPr>
                <a:spLocks/>
              </p:cNvSpPr>
              <p:nvPr/>
            </p:nvSpPr>
            <p:spPr bwMode="auto">
              <a:xfrm>
                <a:off x="4653" y="3442"/>
                <a:ext cx="24" cy="12"/>
              </a:xfrm>
              <a:custGeom>
                <a:avLst/>
                <a:gdLst>
                  <a:gd name="T0" fmla="*/ 0 w 72"/>
                  <a:gd name="T1" fmla="*/ 0 h 34"/>
                  <a:gd name="T2" fmla="*/ 0 w 72"/>
                  <a:gd name="T3" fmla="*/ 0 h 34"/>
                  <a:gd name="T4" fmla="*/ 0 w 72"/>
                  <a:gd name="T5" fmla="*/ 0 h 34"/>
                  <a:gd name="T6" fmla="*/ 0 w 72"/>
                  <a:gd name="T7" fmla="*/ 0 h 34"/>
                  <a:gd name="T8" fmla="*/ 0 w 72"/>
                  <a:gd name="T9" fmla="*/ 0 h 34"/>
                  <a:gd name="T10" fmla="*/ 0 w 72"/>
                  <a:gd name="T11" fmla="*/ 0 h 34"/>
                  <a:gd name="T12" fmla="*/ 0 w 72"/>
                  <a:gd name="T13" fmla="*/ 0 h 34"/>
                  <a:gd name="T14" fmla="*/ 0 w 72"/>
                  <a:gd name="T15" fmla="*/ 0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4"/>
                  <a:gd name="T26" fmla="*/ 72 w 72"/>
                  <a:gd name="T27" fmla="*/ 34 h 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4">
                    <a:moveTo>
                      <a:pt x="72" y="1"/>
                    </a:moveTo>
                    <a:lnTo>
                      <a:pt x="52" y="2"/>
                    </a:lnTo>
                    <a:lnTo>
                      <a:pt x="33" y="2"/>
                    </a:lnTo>
                    <a:lnTo>
                      <a:pt x="11" y="0"/>
                    </a:lnTo>
                    <a:lnTo>
                      <a:pt x="9" y="7"/>
                    </a:lnTo>
                    <a:lnTo>
                      <a:pt x="10" y="17"/>
                    </a:lnTo>
                    <a:lnTo>
                      <a:pt x="6" y="25"/>
                    </a:lnTo>
                    <a:lnTo>
                      <a:pt x="0" y="3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5" name="Line 457"/>
              <p:cNvSpPr>
                <a:spLocks noChangeShapeType="1"/>
              </p:cNvSpPr>
              <p:nvPr/>
            </p:nvSpPr>
            <p:spPr bwMode="auto">
              <a:xfrm flipH="1" flipV="1">
                <a:off x="4679" y="3452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6" name="Line 458"/>
              <p:cNvSpPr>
                <a:spLocks noChangeShapeType="1"/>
              </p:cNvSpPr>
              <p:nvPr/>
            </p:nvSpPr>
            <p:spPr bwMode="auto">
              <a:xfrm flipH="1" flipV="1">
                <a:off x="4666" y="3460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7" name="Line 459"/>
              <p:cNvSpPr>
                <a:spLocks noChangeShapeType="1"/>
              </p:cNvSpPr>
              <p:nvPr/>
            </p:nvSpPr>
            <p:spPr bwMode="auto">
              <a:xfrm flipH="1" flipV="1">
                <a:off x="4662" y="3457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8" name="Line 460"/>
              <p:cNvSpPr>
                <a:spLocks noChangeShapeType="1"/>
              </p:cNvSpPr>
              <p:nvPr/>
            </p:nvSpPr>
            <p:spPr bwMode="auto">
              <a:xfrm flipH="1" flipV="1">
                <a:off x="4651" y="3461"/>
                <a:ext cx="5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69" name="Freeform 461"/>
              <p:cNvSpPr>
                <a:spLocks/>
              </p:cNvSpPr>
              <p:nvPr/>
            </p:nvSpPr>
            <p:spPr bwMode="auto">
              <a:xfrm>
                <a:off x="4635" y="3447"/>
                <a:ext cx="8" cy="13"/>
              </a:xfrm>
              <a:custGeom>
                <a:avLst/>
                <a:gdLst>
                  <a:gd name="T0" fmla="*/ 0 w 24"/>
                  <a:gd name="T1" fmla="*/ 0 h 34"/>
                  <a:gd name="T2" fmla="*/ 0 w 24"/>
                  <a:gd name="T3" fmla="*/ 0 h 34"/>
                  <a:gd name="T4" fmla="*/ 0 w 24"/>
                  <a:gd name="T5" fmla="*/ 0 h 34"/>
                  <a:gd name="T6" fmla="*/ 0 w 24"/>
                  <a:gd name="T7" fmla="*/ 0 h 34"/>
                  <a:gd name="T8" fmla="*/ 0 w 24"/>
                  <a:gd name="T9" fmla="*/ 0 h 34"/>
                  <a:gd name="T10" fmla="*/ 0 w 24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4"/>
                  <a:gd name="T20" fmla="*/ 24 w 24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4">
                    <a:moveTo>
                      <a:pt x="24" y="34"/>
                    </a:moveTo>
                    <a:lnTo>
                      <a:pt x="7" y="2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21" y="5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0" name="Line 462"/>
              <p:cNvSpPr>
                <a:spLocks noChangeShapeType="1"/>
              </p:cNvSpPr>
              <p:nvPr/>
            </p:nvSpPr>
            <p:spPr bwMode="auto">
              <a:xfrm flipH="1" flipV="1">
                <a:off x="4628" y="3466"/>
                <a:ext cx="4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1" name="Line 463"/>
              <p:cNvSpPr>
                <a:spLocks noChangeShapeType="1"/>
              </p:cNvSpPr>
              <p:nvPr/>
            </p:nvSpPr>
            <p:spPr bwMode="auto">
              <a:xfrm flipH="1" flipV="1">
                <a:off x="4622" y="34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2" name="Line 464"/>
              <p:cNvSpPr>
                <a:spLocks noChangeShapeType="1"/>
              </p:cNvSpPr>
              <p:nvPr/>
            </p:nvSpPr>
            <p:spPr bwMode="auto">
              <a:xfrm flipH="1" flipV="1">
                <a:off x="4612" y="347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3" name="Line 465"/>
              <p:cNvSpPr>
                <a:spLocks noChangeShapeType="1"/>
              </p:cNvSpPr>
              <p:nvPr/>
            </p:nvSpPr>
            <p:spPr bwMode="auto">
              <a:xfrm flipH="1" flipV="1">
                <a:off x="4603" y="346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4" name="Line 466"/>
              <p:cNvSpPr>
                <a:spLocks noChangeShapeType="1"/>
              </p:cNvSpPr>
              <p:nvPr/>
            </p:nvSpPr>
            <p:spPr bwMode="auto">
              <a:xfrm flipV="1">
                <a:off x="4598" y="347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5" name="Freeform 467"/>
              <p:cNvSpPr>
                <a:spLocks/>
              </p:cNvSpPr>
              <p:nvPr/>
            </p:nvSpPr>
            <p:spPr bwMode="auto">
              <a:xfrm>
                <a:off x="4582" y="3469"/>
                <a:ext cx="6" cy="9"/>
              </a:xfrm>
              <a:custGeom>
                <a:avLst/>
                <a:gdLst>
                  <a:gd name="T0" fmla="*/ 0 w 19"/>
                  <a:gd name="T1" fmla="*/ 0 h 23"/>
                  <a:gd name="T2" fmla="*/ 0 w 19"/>
                  <a:gd name="T3" fmla="*/ 0 h 23"/>
                  <a:gd name="T4" fmla="*/ 0 w 19"/>
                  <a:gd name="T5" fmla="*/ 0 h 23"/>
                  <a:gd name="T6" fmla="*/ 0 w 19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3"/>
                  <a:gd name="T14" fmla="*/ 19 w 19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3">
                    <a:moveTo>
                      <a:pt x="19" y="23"/>
                    </a:moveTo>
                    <a:lnTo>
                      <a:pt x="7" y="17"/>
                    </a:lnTo>
                    <a:lnTo>
                      <a:pt x="0" y="8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6" name="Line 468"/>
              <p:cNvSpPr>
                <a:spLocks noChangeShapeType="1"/>
              </p:cNvSpPr>
              <p:nvPr/>
            </p:nvSpPr>
            <p:spPr bwMode="auto">
              <a:xfrm flipH="1">
                <a:off x="4521" y="3428"/>
                <a:ext cx="8" cy="2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7" name="Line 469"/>
              <p:cNvSpPr>
                <a:spLocks noChangeShapeType="1"/>
              </p:cNvSpPr>
              <p:nvPr/>
            </p:nvSpPr>
            <p:spPr bwMode="auto">
              <a:xfrm>
                <a:off x="4615" y="3442"/>
                <a:ext cx="6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8" name="Line 470"/>
              <p:cNvSpPr>
                <a:spLocks noChangeShapeType="1"/>
              </p:cNvSpPr>
              <p:nvPr/>
            </p:nvSpPr>
            <p:spPr bwMode="auto">
              <a:xfrm flipH="1" flipV="1">
                <a:off x="4681" y="3447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79" name="Line 471"/>
              <p:cNvSpPr>
                <a:spLocks noChangeShapeType="1"/>
              </p:cNvSpPr>
              <p:nvPr/>
            </p:nvSpPr>
            <p:spPr bwMode="auto">
              <a:xfrm flipV="1">
                <a:off x="4480" y="3447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0" name="Line 472"/>
              <p:cNvSpPr>
                <a:spLocks noChangeShapeType="1"/>
              </p:cNvSpPr>
              <p:nvPr/>
            </p:nvSpPr>
            <p:spPr bwMode="auto">
              <a:xfrm flipV="1">
                <a:off x="4475" y="3440"/>
                <a:ext cx="8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1" name="Line 473"/>
              <p:cNvSpPr>
                <a:spLocks noChangeShapeType="1"/>
              </p:cNvSpPr>
              <p:nvPr/>
            </p:nvSpPr>
            <p:spPr bwMode="auto">
              <a:xfrm flipV="1">
                <a:off x="4470" y="3435"/>
                <a:ext cx="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2" name="Freeform 474"/>
              <p:cNvSpPr>
                <a:spLocks/>
              </p:cNvSpPr>
              <p:nvPr/>
            </p:nvSpPr>
            <p:spPr bwMode="auto">
              <a:xfrm>
                <a:off x="4466" y="3428"/>
                <a:ext cx="9" cy="2"/>
              </a:xfrm>
              <a:custGeom>
                <a:avLst/>
                <a:gdLst>
                  <a:gd name="T0" fmla="*/ 0 w 28"/>
                  <a:gd name="T1" fmla="*/ 0 h 6"/>
                  <a:gd name="T2" fmla="*/ 0 w 28"/>
                  <a:gd name="T3" fmla="*/ 0 h 6"/>
                  <a:gd name="T4" fmla="*/ 0 w 2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6"/>
                  <a:gd name="T11" fmla="*/ 28 w 2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6">
                    <a:moveTo>
                      <a:pt x="0" y="6"/>
                    </a:moveTo>
                    <a:lnTo>
                      <a:pt x="19" y="2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3" name="Freeform 475"/>
              <p:cNvSpPr>
                <a:spLocks/>
              </p:cNvSpPr>
              <p:nvPr/>
            </p:nvSpPr>
            <p:spPr bwMode="auto">
              <a:xfrm>
                <a:off x="4461" y="3403"/>
                <a:ext cx="15" cy="6"/>
              </a:xfrm>
              <a:custGeom>
                <a:avLst/>
                <a:gdLst>
                  <a:gd name="T0" fmla="*/ 0 w 43"/>
                  <a:gd name="T1" fmla="*/ 0 h 16"/>
                  <a:gd name="T2" fmla="*/ 0 w 43"/>
                  <a:gd name="T3" fmla="*/ 0 h 16"/>
                  <a:gd name="T4" fmla="*/ 0 w 43"/>
                  <a:gd name="T5" fmla="*/ 0 h 16"/>
                  <a:gd name="T6" fmla="*/ 0 w 43"/>
                  <a:gd name="T7" fmla="*/ 0 h 16"/>
                  <a:gd name="T8" fmla="*/ 0 w 43"/>
                  <a:gd name="T9" fmla="*/ 0 h 16"/>
                  <a:gd name="T10" fmla="*/ 0 w 43"/>
                  <a:gd name="T11" fmla="*/ 0 h 16"/>
                  <a:gd name="T12" fmla="*/ 0 w 43"/>
                  <a:gd name="T13" fmla="*/ 0 h 16"/>
                  <a:gd name="T14" fmla="*/ 0 w 43"/>
                  <a:gd name="T15" fmla="*/ 0 h 16"/>
                  <a:gd name="T16" fmla="*/ 0 w 43"/>
                  <a:gd name="T17" fmla="*/ 0 h 16"/>
                  <a:gd name="T18" fmla="*/ 0 w 43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16"/>
                  <a:gd name="T32" fmla="*/ 43 w 43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16">
                    <a:moveTo>
                      <a:pt x="3" y="16"/>
                    </a:moveTo>
                    <a:lnTo>
                      <a:pt x="42" y="15"/>
                    </a:lnTo>
                    <a:lnTo>
                      <a:pt x="43" y="10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16" y="1"/>
                    </a:lnTo>
                    <a:lnTo>
                      <a:pt x="12" y="2"/>
                    </a:lnTo>
                    <a:lnTo>
                      <a:pt x="2" y="6"/>
                    </a:lnTo>
                    <a:lnTo>
                      <a:pt x="1" y="11"/>
                    </a:lnTo>
                    <a:lnTo>
                      <a:pt x="0" y="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4" name="Freeform 476"/>
              <p:cNvSpPr>
                <a:spLocks/>
              </p:cNvSpPr>
              <p:nvPr/>
            </p:nvSpPr>
            <p:spPr bwMode="auto">
              <a:xfrm>
                <a:off x="4497" y="3414"/>
                <a:ext cx="1" cy="17"/>
              </a:xfrm>
              <a:custGeom>
                <a:avLst/>
                <a:gdLst>
                  <a:gd name="T0" fmla="*/ 0 w 4"/>
                  <a:gd name="T1" fmla="*/ 0 h 48"/>
                  <a:gd name="T2" fmla="*/ 0 w 4"/>
                  <a:gd name="T3" fmla="*/ 0 h 48"/>
                  <a:gd name="T4" fmla="*/ 0 w 4"/>
                  <a:gd name="T5" fmla="*/ 0 h 48"/>
                  <a:gd name="T6" fmla="*/ 0 w 4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8"/>
                  <a:gd name="T14" fmla="*/ 4 w 4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8">
                    <a:moveTo>
                      <a:pt x="1" y="0"/>
                    </a:moveTo>
                    <a:lnTo>
                      <a:pt x="0" y="12"/>
                    </a:lnTo>
                    <a:lnTo>
                      <a:pt x="2" y="26"/>
                    </a:lnTo>
                    <a:lnTo>
                      <a:pt x="4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5" name="Line 477"/>
              <p:cNvSpPr>
                <a:spLocks noChangeShapeType="1"/>
              </p:cNvSpPr>
              <p:nvPr/>
            </p:nvSpPr>
            <p:spPr bwMode="auto">
              <a:xfrm>
                <a:off x="4697" y="3426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6" name="Line 478"/>
              <p:cNvSpPr>
                <a:spLocks noChangeShapeType="1"/>
              </p:cNvSpPr>
              <p:nvPr/>
            </p:nvSpPr>
            <p:spPr bwMode="auto">
              <a:xfrm>
                <a:off x="4692" y="3430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7" name="Line 479"/>
              <p:cNvSpPr>
                <a:spLocks noChangeShapeType="1"/>
              </p:cNvSpPr>
              <p:nvPr/>
            </p:nvSpPr>
            <p:spPr bwMode="auto">
              <a:xfrm>
                <a:off x="4635" y="3443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8" name="Line 480"/>
              <p:cNvSpPr>
                <a:spLocks noChangeShapeType="1"/>
              </p:cNvSpPr>
              <p:nvPr/>
            </p:nvSpPr>
            <p:spPr bwMode="auto">
              <a:xfrm flipH="1" flipV="1">
                <a:off x="4686" y="3441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89" name="Freeform 481"/>
              <p:cNvSpPr>
                <a:spLocks/>
              </p:cNvSpPr>
              <p:nvPr/>
            </p:nvSpPr>
            <p:spPr bwMode="auto">
              <a:xfrm>
                <a:off x="4702" y="3540"/>
                <a:ext cx="17" cy="9"/>
              </a:xfrm>
              <a:custGeom>
                <a:avLst/>
                <a:gdLst>
                  <a:gd name="T0" fmla="*/ 0 w 49"/>
                  <a:gd name="T1" fmla="*/ 0 h 25"/>
                  <a:gd name="T2" fmla="*/ 0 w 49"/>
                  <a:gd name="T3" fmla="*/ 0 h 25"/>
                  <a:gd name="T4" fmla="*/ 0 w 49"/>
                  <a:gd name="T5" fmla="*/ 0 h 25"/>
                  <a:gd name="T6" fmla="*/ 0 w 49"/>
                  <a:gd name="T7" fmla="*/ 0 h 25"/>
                  <a:gd name="T8" fmla="*/ 0 w 49"/>
                  <a:gd name="T9" fmla="*/ 0 h 25"/>
                  <a:gd name="T10" fmla="*/ 0 w 49"/>
                  <a:gd name="T11" fmla="*/ 0 h 25"/>
                  <a:gd name="T12" fmla="*/ 0 w 49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"/>
                  <a:gd name="T22" fmla="*/ 0 h 25"/>
                  <a:gd name="T23" fmla="*/ 49 w 49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" h="25">
                    <a:moveTo>
                      <a:pt x="49" y="13"/>
                    </a:moveTo>
                    <a:lnTo>
                      <a:pt x="22" y="0"/>
                    </a:lnTo>
                    <a:lnTo>
                      <a:pt x="14" y="2"/>
                    </a:lnTo>
                    <a:lnTo>
                      <a:pt x="8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7" y="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0" name="Line 482"/>
              <p:cNvSpPr>
                <a:spLocks noChangeShapeType="1"/>
              </p:cNvSpPr>
              <p:nvPr/>
            </p:nvSpPr>
            <p:spPr bwMode="auto">
              <a:xfrm flipH="1" flipV="1">
                <a:off x="4700" y="3549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1" name="Line 483"/>
              <p:cNvSpPr>
                <a:spLocks noChangeShapeType="1"/>
              </p:cNvSpPr>
              <p:nvPr/>
            </p:nvSpPr>
            <p:spPr bwMode="auto">
              <a:xfrm flipH="1" flipV="1">
                <a:off x="4682" y="3554"/>
                <a:ext cx="4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2" name="Freeform 484"/>
              <p:cNvSpPr>
                <a:spLocks/>
              </p:cNvSpPr>
              <p:nvPr/>
            </p:nvSpPr>
            <p:spPr bwMode="auto">
              <a:xfrm>
                <a:off x="4671" y="3556"/>
                <a:ext cx="6" cy="4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0 w 18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18" y="12"/>
                    </a:move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3" name="Line 485"/>
              <p:cNvSpPr>
                <a:spLocks noChangeShapeType="1"/>
              </p:cNvSpPr>
              <p:nvPr/>
            </p:nvSpPr>
            <p:spPr bwMode="auto">
              <a:xfrm flipH="1">
                <a:off x="4657" y="3565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4" name="Line 486"/>
              <p:cNvSpPr>
                <a:spLocks noChangeShapeType="1"/>
              </p:cNvSpPr>
              <p:nvPr/>
            </p:nvSpPr>
            <p:spPr bwMode="auto">
              <a:xfrm flipH="1">
                <a:off x="4656" y="3561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5" name="Line 487"/>
              <p:cNvSpPr>
                <a:spLocks noChangeShapeType="1"/>
              </p:cNvSpPr>
              <p:nvPr/>
            </p:nvSpPr>
            <p:spPr bwMode="auto">
              <a:xfrm flipH="1">
                <a:off x="4651" y="355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6" name="Freeform 488"/>
              <p:cNvSpPr>
                <a:spLocks/>
              </p:cNvSpPr>
              <p:nvPr/>
            </p:nvSpPr>
            <p:spPr bwMode="auto">
              <a:xfrm>
                <a:off x="4636" y="3561"/>
                <a:ext cx="12" cy="7"/>
              </a:xfrm>
              <a:custGeom>
                <a:avLst/>
                <a:gdLst>
                  <a:gd name="T0" fmla="*/ 0 w 36"/>
                  <a:gd name="T1" fmla="*/ 0 h 18"/>
                  <a:gd name="T2" fmla="*/ 0 w 36"/>
                  <a:gd name="T3" fmla="*/ 0 h 18"/>
                  <a:gd name="T4" fmla="*/ 0 w 36"/>
                  <a:gd name="T5" fmla="*/ 0 h 18"/>
                  <a:gd name="T6" fmla="*/ 0 w 36"/>
                  <a:gd name="T7" fmla="*/ 0 h 18"/>
                  <a:gd name="T8" fmla="*/ 0 w 36"/>
                  <a:gd name="T9" fmla="*/ 0 h 18"/>
                  <a:gd name="T10" fmla="*/ 0 w 36"/>
                  <a:gd name="T11" fmla="*/ 0 h 18"/>
                  <a:gd name="T12" fmla="*/ 0 w 36"/>
                  <a:gd name="T13" fmla="*/ 0 h 18"/>
                  <a:gd name="T14" fmla="*/ 0 w 36"/>
                  <a:gd name="T15" fmla="*/ 0 h 18"/>
                  <a:gd name="T16" fmla="*/ 0 w 36"/>
                  <a:gd name="T17" fmla="*/ 0 h 18"/>
                  <a:gd name="T18" fmla="*/ 0 w 36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18"/>
                  <a:gd name="T32" fmla="*/ 36 w 36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18">
                    <a:moveTo>
                      <a:pt x="36" y="17"/>
                    </a:moveTo>
                    <a:lnTo>
                      <a:pt x="26" y="0"/>
                    </a:lnTo>
                    <a:lnTo>
                      <a:pt x="17" y="0"/>
                    </a:lnTo>
                    <a:lnTo>
                      <a:pt x="4" y="3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17" y="18"/>
                    </a:lnTo>
                    <a:lnTo>
                      <a:pt x="26" y="18"/>
                    </a:lnTo>
                    <a:lnTo>
                      <a:pt x="33" y="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7" name="Freeform 489"/>
              <p:cNvSpPr>
                <a:spLocks/>
              </p:cNvSpPr>
              <p:nvPr/>
            </p:nvSpPr>
            <p:spPr bwMode="auto">
              <a:xfrm>
                <a:off x="4616" y="3561"/>
                <a:ext cx="9" cy="8"/>
              </a:xfrm>
              <a:custGeom>
                <a:avLst/>
                <a:gdLst>
                  <a:gd name="T0" fmla="*/ 0 w 27"/>
                  <a:gd name="T1" fmla="*/ 0 h 21"/>
                  <a:gd name="T2" fmla="*/ 0 w 27"/>
                  <a:gd name="T3" fmla="*/ 0 h 21"/>
                  <a:gd name="T4" fmla="*/ 0 w 27"/>
                  <a:gd name="T5" fmla="*/ 0 h 21"/>
                  <a:gd name="T6" fmla="*/ 0 w 27"/>
                  <a:gd name="T7" fmla="*/ 0 h 21"/>
                  <a:gd name="T8" fmla="*/ 0 w 27"/>
                  <a:gd name="T9" fmla="*/ 0 h 21"/>
                  <a:gd name="T10" fmla="*/ 0 w 27"/>
                  <a:gd name="T11" fmla="*/ 0 h 21"/>
                  <a:gd name="T12" fmla="*/ 0 w 27"/>
                  <a:gd name="T13" fmla="*/ 0 h 21"/>
                  <a:gd name="T14" fmla="*/ 0 w 27"/>
                  <a:gd name="T15" fmla="*/ 0 h 21"/>
                  <a:gd name="T16" fmla="*/ 0 w 27"/>
                  <a:gd name="T17" fmla="*/ 0 h 21"/>
                  <a:gd name="T18" fmla="*/ 0 w 27"/>
                  <a:gd name="T19" fmla="*/ 0 h 21"/>
                  <a:gd name="T20" fmla="*/ 0 w 27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21"/>
                  <a:gd name="T35" fmla="*/ 27 w 27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21">
                    <a:moveTo>
                      <a:pt x="0" y="16"/>
                    </a:moveTo>
                    <a:lnTo>
                      <a:pt x="5" y="19"/>
                    </a:lnTo>
                    <a:lnTo>
                      <a:pt x="18" y="21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8" y="10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8" y="1"/>
                    </a:lnTo>
                    <a:lnTo>
                      <a:pt x="17" y="0"/>
                    </a:lnTo>
                    <a:lnTo>
                      <a:pt x="27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8" name="Line 490"/>
              <p:cNvSpPr>
                <a:spLocks noChangeShapeType="1"/>
              </p:cNvSpPr>
              <p:nvPr/>
            </p:nvSpPr>
            <p:spPr bwMode="auto">
              <a:xfrm flipV="1">
                <a:off x="4606" y="356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199" name="Freeform 491"/>
              <p:cNvSpPr>
                <a:spLocks/>
              </p:cNvSpPr>
              <p:nvPr/>
            </p:nvSpPr>
            <p:spPr bwMode="auto">
              <a:xfrm>
                <a:off x="4586" y="3560"/>
                <a:ext cx="13" cy="5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"/>
                  <a:gd name="T25" fmla="*/ 0 h 17"/>
                  <a:gd name="T26" fmla="*/ 39 w 3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" h="17">
                    <a:moveTo>
                      <a:pt x="39" y="3"/>
                    </a:moveTo>
                    <a:lnTo>
                      <a:pt x="33" y="6"/>
                    </a:lnTo>
                    <a:lnTo>
                      <a:pt x="27" y="10"/>
                    </a:lnTo>
                    <a:lnTo>
                      <a:pt x="21" y="12"/>
                    </a:lnTo>
                    <a:lnTo>
                      <a:pt x="14" y="17"/>
                    </a:lnTo>
                    <a:lnTo>
                      <a:pt x="9" y="10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0" name="Line 492"/>
              <p:cNvSpPr>
                <a:spLocks noChangeShapeType="1"/>
              </p:cNvSpPr>
              <p:nvPr/>
            </p:nvSpPr>
            <p:spPr bwMode="auto">
              <a:xfrm flipH="1" flipV="1">
                <a:off x="4589" y="3562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1" name="Line 493"/>
              <p:cNvSpPr>
                <a:spLocks noChangeShapeType="1"/>
              </p:cNvSpPr>
              <p:nvPr/>
            </p:nvSpPr>
            <p:spPr bwMode="auto">
              <a:xfrm flipV="1">
                <a:off x="4575" y="355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2" name="Freeform 494"/>
              <p:cNvSpPr>
                <a:spLocks/>
              </p:cNvSpPr>
              <p:nvPr/>
            </p:nvSpPr>
            <p:spPr bwMode="auto">
              <a:xfrm>
                <a:off x="4558" y="3552"/>
                <a:ext cx="10" cy="5"/>
              </a:xfrm>
              <a:custGeom>
                <a:avLst/>
                <a:gdLst>
                  <a:gd name="T0" fmla="*/ 0 w 28"/>
                  <a:gd name="T1" fmla="*/ 0 h 13"/>
                  <a:gd name="T2" fmla="*/ 0 w 28"/>
                  <a:gd name="T3" fmla="*/ 0 h 13"/>
                  <a:gd name="T4" fmla="*/ 0 w 28"/>
                  <a:gd name="T5" fmla="*/ 0 h 13"/>
                  <a:gd name="T6" fmla="*/ 0 w 28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13"/>
                  <a:gd name="T14" fmla="*/ 28 w 28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13">
                    <a:moveTo>
                      <a:pt x="0" y="5"/>
                    </a:moveTo>
                    <a:lnTo>
                      <a:pt x="16" y="13"/>
                    </a:lnTo>
                    <a:lnTo>
                      <a:pt x="28" y="5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3" name="Freeform 495"/>
              <p:cNvSpPr>
                <a:spLocks/>
              </p:cNvSpPr>
              <p:nvPr/>
            </p:nvSpPr>
            <p:spPr bwMode="auto">
              <a:xfrm>
                <a:off x="4547" y="3546"/>
                <a:ext cx="10" cy="3"/>
              </a:xfrm>
              <a:custGeom>
                <a:avLst/>
                <a:gdLst>
                  <a:gd name="T0" fmla="*/ 0 w 31"/>
                  <a:gd name="T1" fmla="*/ 0 h 8"/>
                  <a:gd name="T2" fmla="*/ 0 w 31"/>
                  <a:gd name="T3" fmla="*/ 0 h 8"/>
                  <a:gd name="T4" fmla="*/ 0 w 31"/>
                  <a:gd name="T5" fmla="*/ 0 h 8"/>
                  <a:gd name="T6" fmla="*/ 0 w 31"/>
                  <a:gd name="T7" fmla="*/ 0 h 8"/>
                  <a:gd name="T8" fmla="*/ 0 w 3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8"/>
                  <a:gd name="T17" fmla="*/ 31 w 3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8">
                    <a:moveTo>
                      <a:pt x="31" y="7"/>
                    </a:moveTo>
                    <a:lnTo>
                      <a:pt x="26" y="3"/>
                    </a:lnTo>
                    <a:lnTo>
                      <a:pt x="16" y="0"/>
                    </a:lnTo>
                    <a:lnTo>
                      <a:pt x="5" y="4"/>
                    </a:lnTo>
                    <a:lnTo>
                      <a:pt x="0" y="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4" name="Freeform 496"/>
              <p:cNvSpPr>
                <a:spLocks/>
              </p:cNvSpPr>
              <p:nvPr/>
            </p:nvSpPr>
            <p:spPr bwMode="auto">
              <a:xfrm>
                <a:off x="4611" y="3509"/>
                <a:ext cx="129" cy="49"/>
              </a:xfrm>
              <a:custGeom>
                <a:avLst/>
                <a:gdLst>
                  <a:gd name="T0" fmla="*/ 0 w 386"/>
                  <a:gd name="T1" fmla="*/ 0 h 136"/>
                  <a:gd name="T2" fmla="*/ 0 w 386"/>
                  <a:gd name="T3" fmla="*/ 0 h 136"/>
                  <a:gd name="T4" fmla="*/ 0 w 386"/>
                  <a:gd name="T5" fmla="*/ 0 h 136"/>
                  <a:gd name="T6" fmla="*/ 0 w 386"/>
                  <a:gd name="T7" fmla="*/ 0 h 136"/>
                  <a:gd name="T8" fmla="*/ 0 w 386"/>
                  <a:gd name="T9" fmla="*/ 0 h 136"/>
                  <a:gd name="T10" fmla="*/ 0 w 386"/>
                  <a:gd name="T11" fmla="*/ 0 h 136"/>
                  <a:gd name="T12" fmla="*/ 0 w 386"/>
                  <a:gd name="T13" fmla="*/ 0 h 136"/>
                  <a:gd name="T14" fmla="*/ 0 w 386"/>
                  <a:gd name="T15" fmla="*/ 0 h 136"/>
                  <a:gd name="T16" fmla="*/ 0 w 386"/>
                  <a:gd name="T17" fmla="*/ 0 h 136"/>
                  <a:gd name="T18" fmla="*/ 0 w 386"/>
                  <a:gd name="T19" fmla="*/ 0 h 136"/>
                  <a:gd name="T20" fmla="*/ 0 w 386"/>
                  <a:gd name="T21" fmla="*/ 0 h 136"/>
                  <a:gd name="T22" fmla="*/ 0 w 386"/>
                  <a:gd name="T23" fmla="*/ 0 h 136"/>
                  <a:gd name="T24" fmla="*/ 0 w 386"/>
                  <a:gd name="T25" fmla="*/ 0 h 136"/>
                  <a:gd name="T26" fmla="*/ 0 w 386"/>
                  <a:gd name="T27" fmla="*/ 0 h 136"/>
                  <a:gd name="T28" fmla="*/ 0 w 386"/>
                  <a:gd name="T29" fmla="*/ 0 h 136"/>
                  <a:gd name="T30" fmla="*/ 0 w 386"/>
                  <a:gd name="T31" fmla="*/ 0 h 136"/>
                  <a:gd name="T32" fmla="*/ 0 w 386"/>
                  <a:gd name="T33" fmla="*/ 0 h 136"/>
                  <a:gd name="T34" fmla="*/ 0 w 386"/>
                  <a:gd name="T35" fmla="*/ 0 h 136"/>
                  <a:gd name="T36" fmla="*/ 0 w 386"/>
                  <a:gd name="T37" fmla="*/ 0 h 136"/>
                  <a:gd name="T38" fmla="*/ 0 w 386"/>
                  <a:gd name="T39" fmla="*/ 0 h 136"/>
                  <a:gd name="T40" fmla="*/ 0 w 386"/>
                  <a:gd name="T41" fmla="*/ 0 h 136"/>
                  <a:gd name="T42" fmla="*/ 0 w 386"/>
                  <a:gd name="T43" fmla="*/ 0 h 136"/>
                  <a:gd name="T44" fmla="*/ 0 w 386"/>
                  <a:gd name="T45" fmla="*/ 0 h 136"/>
                  <a:gd name="T46" fmla="*/ 0 w 386"/>
                  <a:gd name="T47" fmla="*/ 0 h 136"/>
                  <a:gd name="T48" fmla="*/ 0 w 386"/>
                  <a:gd name="T49" fmla="*/ 0 h 136"/>
                  <a:gd name="T50" fmla="*/ 0 w 386"/>
                  <a:gd name="T51" fmla="*/ 0 h 136"/>
                  <a:gd name="T52" fmla="*/ 0 w 386"/>
                  <a:gd name="T53" fmla="*/ 0 h 136"/>
                  <a:gd name="T54" fmla="*/ 0 w 386"/>
                  <a:gd name="T55" fmla="*/ 0 h 136"/>
                  <a:gd name="T56" fmla="*/ 0 w 386"/>
                  <a:gd name="T57" fmla="*/ 0 h 1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6"/>
                  <a:gd name="T88" fmla="*/ 0 h 136"/>
                  <a:gd name="T89" fmla="*/ 386 w 386"/>
                  <a:gd name="T90" fmla="*/ 136 h 1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6" h="136">
                    <a:moveTo>
                      <a:pt x="48" y="77"/>
                    </a:moveTo>
                    <a:lnTo>
                      <a:pt x="49" y="83"/>
                    </a:lnTo>
                    <a:lnTo>
                      <a:pt x="38" y="93"/>
                    </a:lnTo>
                    <a:lnTo>
                      <a:pt x="27" y="103"/>
                    </a:lnTo>
                    <a:lnTo>
                      <a:pt x="15" y="109"/>
                    </a:lnTo>
                    <a:lnTo>
                      <a:pt x="0" y="124"/>
                    </a:lnTo>
                    <a:lnTo>
                      <a:pt x="6" y="132"/>
                    </a:lnTo>
                    <a:lnTo>
                      <a:pt x="27" y="136"/>
                    </a:lnTo>
                    <a:lnTo>
                      <a:pt x="54" y="136"/>
                    </a:lnTo>
                    <a:lnTo>
                      <a:pt x="81" y="134"/>
                    </a:lnTo>
                    <a:lnTo>
                      <a:pt x="104" y="131"/>
                    </a:lnTo>
                    <a:lnTo>
                      <a:pt x="117" y="130"/>
                    </a:lnTo>
                    <a:lnTo>
                      <a:pt x="144" y="124"/>
                    </a:lnTo>
                    <a:lnTo>
                      <a:pt x="173" y="116"/>
                    </a:lnTo>
                    <a:lnTo>
                      <a:pt x="206" y="106"/>
                    </a:lnTo>
                    <a:lnTo>
                      <a:pt x="221" y="101"/>
                    </a:lnTo>
                    <a:lnTo>
                      <a:pt x="240" y="92"/>
                    </a:lnTo>
                    <a:lnTo>
                      <a:pt x="264" y="83"/>
                    </a:lnTo>
                    <a:lnTo>
                      <a:pt x="294" y="70"/>
                    </a:lnTo>
                    <a:lnTo>
                      <a:pt x="314" y="60"/>
                    </a:lnTo>
                    <a:lnTo>
                      <a:pt x="335" y="46"/>
                    </a:lnTo>
                    <a:lnTo>
                      <a:pt x="353" y="32"/>
                    </a:lnTo>
                    <a:lnTo>
                      <a:pt x="363" y="23"/>
                    </a:lnTo>
                    <a:lnTo>
                      <a:pt x="380" y="6"/>
                    </a:lnTo>
                    <a:lnTo>
                      <a:pt x="386" y="3"/>
                    </a:lnTo>
                    <a:lnTo>
                      <a:pt x="362" y="3"/>
                    </a:lnTo>
                    <a:lnTo>
                      <a:pt x="324" y="0"/>
                    </a:lnTo>
                    <a:lnTo>
                      <a:pt x="294" y="0"/>
                    </a:lnTo>
                    <a:lnTo>
                      <a:pt x="2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5" name="Freeform 497"/>
              <p:cNvSpPr>
                <a:spLocks/>
              </p:cNvSpPr>
              <p:nvPr/>
            </p:nvSpPr>
            <p:spPr bwMode="auto">
              <a:xfrm>
                <a:off x="4619" y="3547"/>
                <a:ext cx="62" cy="3"/>
              </a:xfrm>
              <a:custGeom>
                <a:avLst/>
                <a:gdLst>
                  <a:gd name="T0" fmla="*/ 0 w 188"/>
                  <a:gd name="T1" fmla="*/ 0 h 10"/>
                  <a:gd name="T2" fmla="*/ 0 w 188"/>
                  <a:gd name="T3" fmla="*/ 0 h 10"/>
                  <a:gd name="T4" fmla="*/ 0 w 188"/>
                  <a:gd name="T5" fmla="*/ 0 h 10"/>
                  <a:gd name="T6" fmla="*/ 0 w 188"/>
                  <a:gd name="T7" fmla="*/ 0 h 10"/>
                  <a:gd name="T8" fmla="*/ 0 w 188"/>
                  <a:gd name="T9" fmla="*/ 0 h 10"/>
                  <a:gd name="T10" fmla="*/ 0 w 188"/>
                  <a:gd name="T11" fmla="*/ 0 h 10"/>
                  <a:gd name="T12" fmla="*/ 0 w 188"/>
                  <a:gd name="T13" fmla="*/ 0 h 10"/>
                  <a:gd name="T14" fmla="*/ 0 w 188"/>
                  <a:gd name="T15" fmla="*/ 0 h 10"/>
                  <a:gd name="T16" fmla="*/ 0 w 188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8"/>
                  <a:gd name="T28" fmla="*/ 0 h 10"/>
                  <a:gd name="T29" fmla="*/ 188 w 188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8" h="10">
                    <a:moveTo>
                      <a:pt x="0" y="0"/>
                    </a:moveTo>
                    <a:lnTo>
                      <a:pt x="7" y="3"/>
                    </a:lnTo>
                    <a:lnTo>
                      <a:pt x="14" y="6"/>
                    </a:lnTo>
                    <a:lnTo>
                      <a:pt x="33" y="9"/>
                    </a:lnTo>
                    <a:lnTo>
                      <a:pt x="68" y="10"/>
                    </a:lnTo>
                    <a:lnTo>
                      <a:pt x="94" y="10"/>
                    </a:lnTo>
                    <a:lnTo>
                      <a:pt x="117" y="8"/>
                    </a:lnTo>
                    <a:lnTo>
                      <a:pt x="144" y="6"/>
                    </a:lnTo>
                    <a:lnTo>
                      <a:pt x="188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6" name="Line 498"/>
              <p:cNvSpPr>
                <a:spLocks noChangeShapeType="1"/>
              </p:cNvSpPr>
              <p:nvPr/>
            </p:nvSpPr>
            <p:spPr bwMode="auto">
              <a:xfrm>
                <a:off x="4640" y="3532"/>
                <a:ext cx="6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7" name="Line 499"/>
              <p:cNvSpPr>
                <a:spLocks noChangeShapeType="1"/>
              </p:cNvSpPr>
              <p:nvPr/>
            </p:nvSpPr>
            <p:spPr bwMode="auto">
              <a:xfrm flipH="1">
                <a:off x="4736" y="34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8" name="Line 500"/>
              <p:cNvSpPr>
                <a:spLocks noChangeShapeType="1"/>
              </p:cNvSpPr>
              <p:nvPr/>
            </p:nvSpPr>
            <p:spPr bwMode="auto">
              <a:xfrm flipH="1">
                <a:off x="4732" y="3481"/>
                <a:ext cx="7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09" name="Line 501"/>
              <p:cNvSpPr>
                <a:spLocks noChangeShapeType="1"/>
              </p:cNvSpPr>
              <p:nvPr/>
            </p:nvSpPr>
            <p:spPr bwMode="auto">
              <a:xfrm flipH="1">
                <a:off x="4732" y="3488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0" name="Line 502"/>
              <p:cNvSpPr>
                <a:spLocks noChangeShapeType="1"/>
              </p:cNvSpPr>
              <p:nvPr/>
            </p:nvSpPr>
            <p:spPr bwMode="auto">
              <a:xfrm flipH="1">
                <a:off x="4737" y="34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1" name="Freeform 503"/>
              <p:cNvSpPr>
                <a:spLocks/>
              </p:cNvSpPr>
              <p:nvPr/>
            </p:nvSpPr>
            <p:spPr bwMode="auto">
              <a:xfrm>
                <a:off x="4736" y="3494"/>
                <a:ext cx="15" cy="5"/>
              </a:xfrm>
              <a:custGeom>
                <a:avLst/>
                <a:gdLst>
                  <a:gd name="T0" fmla="*/ 0 w 45"/>
                  <a:gd name="T1" fmla="*/ 0 h 12"/>
                  <a:gd name="T2" fmla="*/ 0 w 45"/>
                  <a:gd name="T3" fmla="*/ 0 h 12"/>
                  <a:gd name="T4" fmla="*/ 0 w 45"/>
                  <a:gd name="T5" fmla="*/ 0 h 12"/>
                  <a:gd name="T6" fmla="*/ 0 w 45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12"/>
                  <a:gd name="T14" fmla="*/ 45 w 45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12">
                    <a:moveTo>
                      <a:pt x="45" y="0"/>
                    </a:moveTo>
                    <a:lnTo>
                      <a:pt x="36" y="7"/>
                    </a:lnTo>
                    <a:lnTo>
                      <a:pt x="19" y="12"/>
                    </a:lnTo>
                    <a:lnTo>
                      <a:pt x="0" y="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2" name="Freeform 504"/>
              <p:cNvSpPr>
                <a:spLocks/>
              </p:cNvSpPr>
              <p:nvPr/>
            </p:nvSpPr>
            <p:spPr bwMode="auto">
              <a:xfrm>
                <a:off x="4455" y="3420"/>
                <a:ext cx="273" cy="67"/>
              </a:xfrm>
              <a:custGeom>
                <a:avLst/>
                <a:gdLst>
                  <a:gd name="T0" fmla="*/ 0 w 821"/>
                  <a:gd name="T1" fmla="*/ 0 h 182"/>
                  <a:gd name="T2" fmla="*/ 0 w 821"/>
                  <a:gd name="T3" fmla="*/ 0 h 182"/>
                  <a:gd name="T4" fmla="*/ 0 w 821"/>
                  <a:gd name="T5" fmla="*/ 0 h 182"/>
                  <a:gd name="T6" fmla="*/ 0 w 821"/>
                  <a:gd name="T7" fmla="*/ 0 h 182"/>
                  <a:gd name="T8" fmla="*/ 0 w 821"/>
                  <a:gd name="T9" fmla="*/ 0 h 182"/>
                  <a:gd name="T10" fmla="*/ 0 w 821"/>
                  <a:gd name="T11" fmla="*/ 0 h 182"/>
                  <a:gd name="T12" fmla="*/ 0 w 821"/>
                  <a:gd name="T13" fmla="*/ 0 h 182"/>
                  <a:gd name="T14" fmla="*/ 0 w 821"/>
                  <a:gd name="T15" fmla="*/ 0 h 182"/>
                  <a:gd name="T16" fmla="*/ 0 w 821"/>
                  <a:gd name="T17" fmla="*/ 0 h 182"/>
                  <a:gd name="T18" fmla="*/ 0 w 821"/>
                  <a:gd name="T19" fmla="*/ 0 h 182"/>
                  <a:gd name="T20" fmla="*/ 0 w 821"/>
                  <a:gd name="T21" fmla="*/ 0 h 182"/>
                  <a:gd name="T22" fmla="*/ 0 w 821"/>
                  <a:gd name="T23" fmla="*/ 0 h 182"/>
                  <a:gd name="T24" fmla="*/ 0 w 821"/>
                  <a:gd name="T25" fmla="*/ 0 h 182"/>
                  <a:gd name="T26" fmla="*/ 0 w 821"/>
                  <a:gd name="T27" fmla="*/ 0 h 182"/>
                  <a:gd name="T28" fmla="*/ 0 w 821"/>
                  <a:gd name="T29" fmla="*/ 0 h 182"/>
                  <a:gd name="T30" fmla="*/ 0 w 821"/>
                  <a:gd name="T31" fmla="*/ 0 h 182"/>
                  <a:gd name="T32" fmla="*/ 0 w 821"/>
                  <a:gd name="T33" fmla="*/ 0 h 182"/>
                  <a:gd name="T34" fmla="*/ 0 w 821"/>
                  <a:gd name="T35" fmla="*/ 0 h 182"/>
                  <a:gd name="T36" fmla="*/ 0 w 821"/>
                  <a:gd name="T37" fmla="*/ 0 h 182"/>
                  <a:gd name="T38" fmla="*/ 0 w 821"/>
                  <a:gd name="T39" fmla="*/ 0 h 182"/>
                  <a:gd name="T40" fmla="*/ 0 w 821"/>
                  <a:gd name="T41" fmla="*/ 0 h 182"/>
                  <a:gd name="T42" fmla="*/ 0 w 821"/>
                  <a:gd name="T43" fmla="*/ 0 h 182"/>
                  <a:gd name="T44" fmla="*/ 0 w 821"/>
                  <a:gd name="T45" fmla="*/ 0 h 182"/>
                  <a:gd name="T46" fmla="*/ 0 w 821"/>
                  <a:gd name="T47" fmla="*/ 0 h 182"/>
                  <a:gd name="T48" fmla="*/ 0 w 821"/>
                  <a:gd name="T49" fmla="*/ 0 h 182"/>
                  <a:gd name="T50" fmla="*/ 0 w 821"/>
                  <a:gd name="T51" fmla="*/ 0 h 182"/>
                  <a:gd name="T52" fmla="*/ 0 w 821"/>
                  <a:gd name="T53" fmla="*/ 0 h 182"/>
                  <a:gd name="T54" fmla="*/ 0 w 821"/>
                  <a:gd name="T55" fmla="*/ 0 h 182"/>
                  <a:gd name="T56" fmla="*/ 0 w 821"/>
                  <a:gd name="T57" fmla="*/ 0 h 182"/>
                  <a:gd name="T58" fmla="*/ 0 w 821"/>
                  <a:gd name="T59" fmla="*/ 0 h 182"/>
                  <a:gd name="T60" fmla="*/ 0 w 821"/>
                  <a:gd name="T61" fmla="*/ 0 h 182"/>
                  <a:gd name="T62" fmla="*/ 0 w 821"/>
                  <a:gd name="T63" fmla="*/ 0 h 182"/>
                  <a:gd name="T64" fmla="*/ 0 w 821"/>
                  <a:gd name="T65" fmla="*/ 0 h 182"/>
                  <a:gd name="T66" fmla="*/ 0 w 821"/>
                  <a:gd name="T67" fmla="*/ 0 h 182"/>
                  <a:gd name="T68" fmla="*/ 0 w 821"/>
                  <a:gd name="T69" fmla="*/ 0 h 182"/>
                  <a:gd name="T70" fmla="*/ 0 w 821"/>
                  <a:gd name="T71" fmla="*/ 0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21"/>
                  <a:gd name="T109" fmla="*/ 0 h 182"/>
                  <a:gd name="T110" fmla="*/ 821 w 821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21" h="182">
                    <a:moveTo>
                      <a:pt x="0" y="0"/>
                    </a:moveTo>
                    <a:lnTo>
                      <a:pt x="6" y="21"/>
                    </a:lnTo>
                    <a:lnTo>
                      <a:pt x="8" y="24"/>
                    </a:lnTo>
                    <a:lnTo>
                      <a:pt x="13" y="36"/>
                    </a:lnTo>
                    <a:lnTo>
                      <a:pt x="23" y="52"/>
                    </a:lnTo>
                    <a:lnTo>
                      <a:pt x="38" y="68"/>
                    </a:lnTo>
                    <a:lnTo>
                      <a:pt x="54" y="86"/>
                    </a:lnTo>
                    <a:lnTo>
                      <a:pt x="73" y="100"/>
                    </a:lnTo>
                    <a:lnTo>
                      <a:pt x="94" y="113"/>
                    </a:lnTo>
                    <a:lnTo>
                      <a:pt x="118" y="125"/>
                    </a:lnTo>
                    <a:lnTo>
                      <a:pt x="145" y="136"/>
                    </a:lnTo>
                    <a:lnTo>
                      <a:pt x="173" y="146"/>
                    </a:lnTo>
                    <a:lnTo>
                      <a:pt x="203" y="155"/>
                    </a:lnTo>
                    <a:lnTo>
                      <a:pt x="236" y="164"/>
                    </a:lnTo>
                    <a:lnTo>
                      <a:pt x="268" y="170"/>
                    </a:lnTo>
                    <a:lnTo>
                      <a:pt x="302" y="176"/>
                    </a:lnTo>
                    <a:lnTo>
                      <a:pt x="337" y="179"/>
                    </a:lnTo>
                    <a:lnTo>
                      <a:pt x="372" y="181"/>
                    </a:lnTo>
                    <a:lnTo>
                      <a:pt x="409" y="182"/>
                    </a:lnTo>
                    <a:lnTo>
                      <a:pt x="444" y="181"/>
                    </a:lnTo>
                    <a:lnTo>
                      <a:pt x="479" y="179"/>
                    </a:lnTo>
                    <a:lnTo>
                      <a:pt x="515" y="176"/>
                    </a:lnTo>
                    <a:lnTo>
                      <a:pt x="549" y="170"/>
                    </a:lnTo>
                    <a:lnTo>
                      <a:pt x="581" y="164"/>
                    </a:lnTo>
                    <a:lnTo>
                      <a:pt x="613" y="155"/>
                    </a:lnTo>
                    <a:lnTo>
                      <a:pt x="646" y="145"/>
                    </a:lnTo>
                    <a:lnTo>
                      <a:pt x="674" y="136"/>
                    </a:lnTo>
                    <a:lnTo>
                      <a:pt x="701" y="125"/>
                    </a:lnTo>
                    <a:lnTo>
                      <a:pt x="726" y="114"/>
                    </a:lnTo>
                    <a:lnTo>
                      <a:pt x="747" y="101"/>
                    </a:lnTo>
                    <a:lnTo>
                      <a:pt x="766" y="88"/>
                    </a:lnTo>
                    <a:lnTo>
                      <a:pt x="784" y="74"/>
                    </a:lnTo>
                    <a:lnTo>
                      <a:pt x="798" y="59"/>
                    </a:lnTo>
                    <a:lnTo>
                      <a:pt x="809" y="42"/>
                    </a:lnTo>
                    <a:lnTo>
                      <a:pt x="816" y="28"/>
                    </a:lnTo>
                    <a:lnTo>
                      <a:pt x="821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3" name="Freeform 505"/>
              <p:cNvSpPr>
                <a:spLocks/>
              </p:cNvSpPr>
              <p:nvPr/>
            </p:nvSpPr>
            <p:spPr bwMode="auto">
              <a:xfrm>
                <a:off x="4470" y="3355"/>
                <a:ext cx="273" cy="61"/>
              </a:xfrm>
              <a:custGeom>
                <a:avLst/>
                <a:gdLst>
                  <a:gd name="T0" fmla="*/ 0 w 819"/>
                  <a:gd name="T1" fmla="*/ 0 h 167"/>
                  <a:gd name="T2" fmla="*/ 0 w 819"/>
                  <a:gd name="T3" fmla="*/ 0 h 167"/>
                  <a:gd name="T4" fmla="*/ 0 w 819"/>
                  <a:gd name="T5" fmla="*/ 0 h 167"/>
                  <a:gd name="T6" fmla="*/ 0 w 819"/>
                  <a:gd name="T7" fmla="*/ 0 h 167"/>
                  <a:gd name="T8" fmla="*/ 0 w 819"/>
                  <a:gd name="T9" fmla="*/ 0 h 167"/>
                  <a:gd name="T10" fmla="*/ 0 w 819"/>
                  <a:gd name="T11" fmla="*/ 0 h 167"/>
                  <a:gd name="T12" fmla="*/ 0 w 819"/>
                  <a:gd name="T13" fmla="*/ 0 h 167"/>
                  <a:gd name="T14" fmla="*/ 0 w 819"/>
                  <a:gd name="T15" fmla="*/ 0 h 167"/>
                  <a:gd name="T16" fmla="*/ 0 w 819"/>
                  <a:gd name="T17" fmla="*/ 0 h 167"/>
                  <a:gd name="T18" fmla="*/ 0 w 819"/>
                  <a:gd name="T19" fmla="*/ 0 h 167"/>
                  <a:gd name="T20" fmla="*/ 0 w 819"/>
                  <a:gd name="T21" fmla="*/ 0 h 167"/>
                  <a:gd name="T22" fmla="*/ 0 w 819"/>
                  <a:gd name="T23" fmla="*/ 0 h 167"/>
                  <a:gd name="T24" fmla="*/ 0 w 819"/>
                  <a:gd name="T25" fmla="*/ 0 h 167"/>
                  <a:gd name="T26" fmla="*/ 0 w 819"/>
                  <a:gd name="T27" fmla="*/ 0 h 167"/>
                  <a:gd name="T28" fmla="*/ 0 w 819"/>
                  <a:gd name="T29" fmla="*/ 0 h 167"/>
                  <a:gd name="T30" fmla="*/ 0 w 819"/>
                  <a:gd name="T31" fmla="*/ 0 h 167"/>
                  <a:gd name="T32" fmla="*/ 0 w 819"/>
                  <a:gd name="T33" fmla="*/ 0 h 167"/>
                  <a:gd name="T34" fmla="*/ 0 w 819"/>
                  <a:gd name="T35" fmla="*/ 0 h 167"/>
                  <a:gd name="T36" fmla="*/ 0 w 819"/>
                  <a:gd name="T37" fmla="*/ 0 h 167"/>
                  <a:gd name="T38" fmla="*/ 0 w 819"/>
                  <a:gd name="T39" fmla="*/ 0 h 167"/>
                  <a:gd name="T40" fmla="*/ 0 w 819"/>
                  <a:gd name="T41" fmla="*/ 0 h 167"/>
                  <a:gd name="T42" fmla="*/ 0 w 819"/>
                  <a:gd name="T43" fmla="*/ 0 h 167"/>
                  <a:gd name="T44" fmla="*/ 0 w 819"/>
                  <a:gd name="T45" fmla="*/ 0 h 167"/>
                  <a:gd name="T46" fmla="*/ 0 w 819"/>
                  <a:gd name="T47" fmla="*/ 0 h 167"/>
                  <a:gd name="T48" fmla="*/ 0 w 819"/>
                  <a:gd name="T49" fmla="*/ 0 h 167"/>
                  <a:gd name="T50" fmla="*/ 0 w 819"/>
                  <a:gd name="T51" fmla="*/ 0 h 167"/>
                  <a:gd name="T52" fmla="*/ 0 w 819"/>
                  <a:gd name="T53" fmla="*/ 0 h 167"/>
                  <a:gd name="T54" fmla="*/ 0 w 819"/>
                  <a:gd name="T55" fmla="*/ 0 h 167"/>
                  <a:gd name="T56" fmla="*/ 0 w 819"/>
                  <a:gd name="T57" fmla="*/ 0 h 167"/>
                  <a:gd name="T58" fmla="*/ 0 w 819"/>
                  <a:gd name="T59" fmla="*/ 0 h 167"/>
                  <a:gd name="T60" fmla="*/ 0 w 819"/>
                  <a:gd name="T61" fmla="*/ 0 h 167"/>
                  <a:gd name="T62" fmla="*/ 0 w 819"/>
                  <a:gd name="T63" fmla="*/ 0 h 167"/>
                  <a:gd name="T64" fmla="*/ 0 w 819"/>
                  <a:gd name="T65" fmla="*/ 0 h 167"/>
                  <a:gd name="T66" fmla="*/ 0 w 819"/>
                  <a:gd name="T67" fmla="*/ 0 h 167"/>
                  <a:gd name="T68" fmla="*/ 0 w 819"/>
                  <a:gd name="T69" fmla="*/ 0 h 16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19"/>
                  <a:gd name="T106" fmla="*/ 0 h 167"/>
                  <a:gd name="T107" fmla="*/ 819 w 819"/>
                  <a:gd name="T108" fmla="*/ 167 h 16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19" h="167">
                    <a:moveTo>
                      <a:pt x="819" y="4"/>
                    </a:moveTo>
                    <a:lnTo>
                      <a:pt x="809" y="21"/>
                    </a:lnTo>
                    <a:lnTo>
                      <a:pt x="797" y="38"/>
                    </a:lnTo>
                    <a:lnTo>
                      <a:pt x="782" y="55"/>
                    </a:lnTo>
                    <a:lnTo>
                      <a:pt x="765" y="71"/>
                    </a:lnTo>
                    <a:lnTo>
                      <a:pt x="745" y="84"/>
                    </a:lnTo>
                    <a:lnTo>
                      <a:pt x="724" y="98"/>
                    </a:lnTo>
                    <a:lnTo>
                      <a:pt x="699" y="110"/>
                    </a:lnTo>
                    <a:lnTo>
                      <a:pt x="673" y="122"/>
                    </a:lnTo>
                    <a:lnTo>
                      <a:pt x="645" y="132"/>
                    </a:lnTo>
                    <a:lnTo>
                      <a:pt x="615" y="140"/>
                    </a:lnTo>
                    <a:lnTo>
                      <a:pt x="583" y="148"/>
                    </a:lnTo>
                    <a:lnTo>
                      <a:pt x="550" y="154"/>
                    </a:lnTo>
                    <a:lnTo>
                      <a:pt x="516" y="161"/>
                    </a:lnTo>
                    <a:lnTo>
                      <a:pt x="481" y="164"/>
                    </a:lnTo>
                    <a:lnTo>
                      <a:pt x="446" y="166"/>
                    </a:lnTo>
                    <a:lnTo>
                      <a:pt x="410" y="167"/>
                    </a:lnTo>
                    <a:lnTo>
                      <a:pt x="375" y="166"/>
                    </a:lnTo>
                    <a:lnTo>
                      <a:pt x="339" y="164"/>
                    </a:lnTo>
                    <a:lnTo>
                      <a:pt x="304" y="161"/>
                    </a:lnTo>
                    <a:lnTo>
                      <a:pt x="270" y="154"/>
                    </a:lnTo>
                    <a:lnTo>
                      <a:pt x="236" y="148"/>
                    </a:lnTo>
                    <a:lnTo>
                      <a:pt x="205" y="140"/>
                    </a:lnTo>
                    <a:lnTo>
                      <a:pt x="175" y="132"/>
                    </a:lnTo>
                    <a:lnTo>
                      <a:pt x="146" y="122"/>
                    </a:lnTo>
                    <a:lnTo>
                      <a:pt x="121" y="110"/>
                    </a:lnTo>
                    <a:lnTo>
                      <a:pt x="99" y="99"/>
                    </a:lnTo>
                    <a:lnTo>
                      <a:pt x="97" y="98"/>
                    </a:lnTo>
                    <a:lnTo>
                      <a:pt x="75" y="85"/>
                    </a:lnTo>
                    <a:lnTo>
                      <a:pt x="55" y="71"/>
                    </a:lnTo>
                    <a:lnTo>
                      <a:pt x="39" y="54"/>
                    </a:lnTo>
                    <a:lnTo>
                      <a:pt x="26" y="40"/>
                    </a:lnTo>
                    <a:lnTo>
                      <a:pt x="14" y="26"/>
                    </a:lnTo>
                    <a:lnTo>
                      <a:pt x="6" y="1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4" name="Freeform 506"/>
              <p:cNvSpPr>
                <a:spLocks/>
              </p:cNvSpPr>
              <p:nvPr/>
            </p:nvSpPr>
            <p:spPr bwMode="auto">
              <a:xfrm>
                <a:off x="4470" y="3322"/>
                <a:ext cx="273" cy="70"/>
              </a:xfrm>
              <a:custGeom>
                <a:avLst/>
                <a:gdLst>
                  <a:gd name="T0" fmla="*/ 0 w 819"/>
                  <a:gd name="T1" fmla="*/ 0 h 194"/>
                  <a:gd name="T2" fmla="*/ 0 w 819"/>
                  <a:gd name="T3" fmla="*/ 0 h 194"/>
                  <a:gd name="T4" fmla="*/ 0 w 819"/>
                  <a:gd name="T5" fmla="*/ 0 h 194"/>
                  <a:gd name="T6" fmla="*/ 0 w 819"/>
                  <a:gd name="T7" fmla="*/ 0 h 194"/>
                  <a:gd name="T8" fmla="*/ 0 w 819"/>
                  <a:gd name="T9" fmla="*/ 0 h 194"/>
                  <a:gd name="T10" fmla="*/ 0 w 819"/>
                  <a:gd name="T11" fmla="*/ 0 h 194"/>
                  <a:gd name="T12" fmla="*/ 0 w 819"/>
                  <a:gd name="T13" fmla="*/ 0 h 194"/>
                  <a:gd name="T14" fmla="*/ 0 w 819"/>
                  <a:gd name="T15" fmla="*/ 0 h 194"/>
                  <a:gd name="T16" fmla="*/ 0 w 819"/>
                  <a:gd name="T17" fmla="*/ 0 h 194"/>
                  <a:gd name="T18" fmla="*/ 0 w 819"/>
                  <a:gd name="T19" fmla="*/ 0 h 194"/>
                  <a:gd name="T20" fmla="*/ 0 w 819"/>
                  <a:gd name="T21" fmla="*/ 0 h 194"/>
                  <a:gd name="T22" fmla="*/ 0 w 819"/>
                  <a:gd name="T23" fmla="*/ 0 h 194"/>
                  <a:gd name="T24" fmla="*/ 0 w 819"/>
                  <a:gd name="T25" fmla="*/ 0 h 194"/>
                  <a:gd name="T26" fmla="*/ 0 w 819"/>
                  <a:gd name="T27" fmla="*/ 0 h 194"/>
                  <a:gd name="T28" fmla="*/ 0 w 819"/>
                  <a:gd name="T29" fmla="*/ 0 h 194"/>
                  <a:gd name="T30" fmla="*/ 0 w 819"/>
                  <a:gd name="T31" fmla="*/ 0 h 194"/>
                  <a:gd name="T32" fmla="*/ 0 w 819"/>
                  <a:gd name="T33" fmla="*/ 0 h 194"/>
                  <a:gd name="T34" fmla="*/ 0 w 819"/>
                  <a:gd name="T35" fmla="*/ 0 h 194"/>
                  <a:gd name="T36" fmla="*/ 0 w 819"/>
                  <a:gd name="T37" fmla="*/ 0 h 194"/>
                  <a:gd name="T38" fmla="*/ 0 w 819"/>
                  <a:gd name="T39" fmla="*/ 0 h 194"/>
                  <a:gd name="T40" fmla="*/ 0 w 819"/>
                  <a:gd name="T41" fmla="*/ 0 h 194"/>
                  <a:gd name="T42" fmla="*/ 0 w 819"/>
                  <a:gd name="T43" fmla="*/ 0 h 194"/>
                  <a:gd name="T44" fmla="*/ 0 w 819"/>
                  <a:gd name="T45" fmla="*/ 0 h 194"/>
                  <a:gd name="T46" fmla="*/ 0 w 819"/>
                  <a:gd name="T47" fmla="*/ 0 h 194"/>
                  <a:gd name="T48" fmla="*/ 0 w 819"/>
                  <a:gd name="T49" fmla="*/ 0 h 194"/>
                  <a:gd name="T50" fmla="*/ 0 w 819"/>
                  <a:gd name="T51" fmla="*/ 0 h 194"/>
                  <a:gd name="T52" fmla="*/ 0 w 819"/>
                  <a:gd name="T53" fmla="*/ 0 h 194"/>
                  <a:gd name="T54" fmla="*/ 0 w 819"/>
                  <a:gd name="T55" fmla="*/ 0 h 194"/>
                  <a:gd name="T56" fmla="*/ 0 w 819"/>
                  <a:gd name="T57" fmla="*/ 0 h 194"/>
                  <a:gd name="T58" fmla="*/ 0 w 819"/>
                  <a:gd name="T59" fmla="*/ 0 h 194"/>
                  <a:gd name="T60" fmla="*/ 0 w 819"/>
                  <a:gd name="T61" fmla="*/ 0 h 194"/>
                  <a:gd name="T62" fmla="*/ 0 w 819"/>
                  <a:gd name="T63" fmla="*/ 0 h 194"/>
                  <a:gd name="T64" fmla="*/ 0 w 819"/>
                  <a:gd name="T65" fmla="*/ 0 h 194"/>
                  <a:gd name="T66" fmla="*/ 0 w 819"/>
                  <a:gd name="T67" fmla="*/ 0 h 194"/>
                  <a:gd name="T68" fmla="*/ 0 w 819"/>
                  <a:gd name="T69" fmla="*/ 0 h 194"/>
                  <a:gd name="T70" fmla="*/ 0 w 819"/>
                  <a:gd name="T71" fmla="*/ 0 h 194"/>
                  <a:gd name="T72" fmla="*/ 0 w 819"/>
                  <a:gd name="T73" fmla="*/ 0 h 19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9"/>
                  <a:gd name="T112" fmla="*/ 0 h 194"/>
                  <a:gd name="T113" fmla="*/ 819 w 819"/>
                  <a:gd name="T114" fmla="*/ 194 h 19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9" h="194">
                    <a:moveTo>
                      <a:pt x="819" y="0"/>
                    </a:moveTo>
                    <a:lnTo>
                      <a:pt x="817" y="17"/>
                    </a:lnTo>
                    <a:lnTo>
                      <a:pt x="812" y="33"/>
                    </a:lnTo>
                    <a:lnTo>
                      <a:pt x="805" y="49"/>
                    </a:lnTo>
                    <a:lnTo>
                      <a:pt x="793" y="66"/>
                    </a:lnTo>
                    <a:lnTo>
                      <a:pt x="780" y="83"/>
                    </a:lnTo>
                    <a:lnTo>
                      <a:pt x="764" y="97"/>
                    </a:lnTo>
                    <a:lnTo>
                      <a:pt x="744" y="111"/>
                    </a:lnTo>
                    <a:lnTo>
                      <a:pt x="723" y="125"/>
                    </a:lnTo>
                    <a:lnTo>
                      <a:pt x="698" y="136"/>
                    </a:lnTo>
                    <a:lnTo>
                      <a:pt x="672" y="148"/>
                    </a:lnTo>
                    <a:lnTo>
                      <a:pt x="644" y="159"/>
                    </a:lnTo>
                    <a:lnTo>
                      <a:pt x="614" y="168"/>
                    </a:lnTo>
                    <a:lnTo>
                      <a:pt x="582" y="176"/>
                    </a:lnTo>
                    <a:lnTo>
                      <a:pt x="549" y="182"/>
                    </a:lnTo>
                    <a:lnTo>
                      <a:pt x="515" y="187"/>
                    </a:lnTo>
                    <a:lnTo>
                      <a:pt x="480" y="191"/>
                    </a:lnTo>
                    <a:lnTo>
                      <a:pt x="445" y="193"/>
                    </a:lnTo>
                    <a:lnTo>
                      <a:pt x="409" y="194"/>
                    </a:lnTo>
                    <a:lnTo>
                      <a:pt x="373" y="193"/>
                    </a:lnTo>
                    <a:lnTo>
                      <a:pt x="337" y="191"/>
                    </a:lnTo>
                    <a:lnTo>
                      <a:pt x="303" y="187"/>
                    </a:lnTo>
                    <a:lnTo>
                      <a:pt x="269" y="182"/>
                    </a:lnTo>
                    <a:lnTo>
                      <a:pt x="236" y="176"/>
                    </a:lnTo>
                    <a:lnTo>
                      <a:pt x="204" y="168"/>
                    </a:lnTo>
                    <a:lnTo>
                      <a:pt x="175" y="159"/>
                    </a:lnTo>
                    <a:lnTo>
                      <a:pt x="146" y="148"/>
                    </a:lnTo>
                    <a:lnTo>
                      <a:pt x="119" y="136"/>
                    </a:lnTo>
                    <a:lnTo>
                      <a:pt x="99" y="127"/>
                    </a:lnTo>
                    <a:lnTo>
                      <a:pt x="94" y="125"/>
                    </a:lnTo>
                    <a:lnTo>
                      <a:pt x="73" y="111"/>
                    </a:lnTo>
                    <a:lnTo>
                      <a:pt x="54" y="97"/>
                    </a:lnTo>
                    <a:lnTo>
                      <a:pt x="38" y="82"/>
                    </a:lnTo>
                    <a:lnTo>
                      <a:pt x="24" y="66"/>
                    </a:lnTo>
                    <a:lnTo>
                      <a:pt x="13" y="50"/>
                    </a:lnTo>
                    <a:lnTo>
                      <a:pt x="6" y="34"/>
                    </a:lnTo>
                    <a:lnTo>
                      <a:pt x="0" y="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5" name="Freeform 507"/>
              <p:cNvSpPr>
                <a:spLocks/>
              </p:cNvSpPr>
              <p:nvPr/>
            </p:nvSpPr>
            <p:spPr bwMode="auto">
              <a:xfrm>
                <a:off x="4455" y="3447"/>
                <a:ext cx="273" cy="63"/>
              </a:xfrm>
              <a:custGeom>
                <a:avLst/>
                <a:gdLst>
                  <a:gd name="T0" fmla="*/ 0 w 821"/>
                  <a:gd name="T1" fmla="*/ 0 h 176"/>
                  <a:gd name="T2" fmla="*/ 0 w 821"/>
                  <a:gd name="T3" fmla="*/ 0 h 176"/>
                  <a:gd name="T4" fmla="*/ 0 w 821"/>
                  <a:gd name="T5" fmla="*/ 0 h 176"/>
                  <a:gd name="T6" fmla="*/ 0 w 821"/>
                  <a:gd name="T7" fmla="*/ 0 h 176"/>
                  <a:gd name="T8" fmla="*/ 0 w 821"/>
                  <a:gd name="T9" fmla="*/ 0 h 176"/>
                  <a:gd name="T10" fmla="*/ 0 w 821"/>
                  <a:gd name="T11" fmla="*/ 0 h 176"/>
                  <a:gd name="T12" fmla="*/ 0 w 821"/>
                  <a:gd name="T13" fmla="*/ 0 h 176"/>
                  <a:gd name="T14" fmla="*/ 0 w 821"/>
                  <a:gd name="T15" fmla="*/ 0 h 176"/>
                  <a:gd name="T16" fmla="*/ 0 w 821"/>
                  <a:gd name="T17" fmla="*/ 0 h 176"/>
                  <a:gd name="T18" fmla="*/ 0 w 821"/>
                  <a:gd name="T19" fmla="*/ 0 h 176"/>
                  <a:gd name="T20" fmla="*/ 0 w 821"/>
                  <a:gd name="T21" fmla="*/ 0 h 176"/>
                  <a:gd name="T22" fmla="*/ 0 w 821"/>
                  <a:gd name="T23" fmla="*/ 0 h 176"/>
                  <a:gd name="T24" fmla="*/ 0 w 821"/>
                  <a:gd name="T25" fmla="*/ 0 h 176"/>
                  <a:gd name="T26" fmla="*/ 0 w 821"/>
                  <a:gd name="T27" fmla="*/ 0 h 176"/>
                  <a:gd name="T28" fmla="*/ 0 w 821"/>
                  <a:gd name="T29" fmla="*/ 0 h 176"/>
                  <a:gd name="T30" fmla="*/ 0 w 821"/>
                  <a:gd name="T31" fmla="*/ 0 h 176"/>
                  <a:gd name="T32" fmla="*/ 0 w 821"/>
                  <a:gd name="T33" fmla="*/ 0 h 176"/>
                  <a:gd name="T34" fmla="*/ 0 w 821"/>
                  <a:gd name="T35" fmla="*/ 0 h 176"/>
                  <a:gd name="T36" fmla="*/ 0 w 821"/>
                  <a:gd name="T37" fmla="*/ 0 h 176"/>
                  <a:gd name="T38" fmla="*/ 0 w 821"/>
                  <a:gd name="T39" fmla="*/ 0 h 176"/>
                  <a:gd name="T40" fmla="*/ 0 w 821"/>
                  <a:gd name="T41" fmla="*/ 0 h 176"/>
                  <a:gd name="T42" fmla="*/ 0 w 821"/>
                  <a:gd name="T43" fmla="*/ 0 h 176"/>
                  <a:gd name="T44" fmla="*/ 0 w 821"/>
                  <a:gd name="T45" fmla="*/ 0 h 176"/>
                  <a:gd name="T46" fmla="*/ 0 w 821"/>
                  <a:gd name="T47" fmla="*/ 0 h 176"/>
                  <a:gd name="T48" fmla="*/ 0 w 821"/>
                  <a:gd name="T49" fmla="*/ 0 h 176"/>
                  <a:gd name="T50" fmla="*/ 0 w 821"/>
                  <a:gd name="T51" fmla="*/ 0 h 176"/>
                  <a:gd name="T52" fmla="*/ 0 w 821"/>
                  <a:gd name="T53" fmla="*/ 0 h 176"/>
                  <a:gd name="T54" fmla="*/ 0 w 821"/>
                  <a:gd name="T55" fmla="*/ 0 h 176"/>
                  <a:gd name="T56" fmla="*/ 0 w 821"/>
                  <a:gd name="T57" fmla="*/ 0 h 176"/>
                  <a:gd name="T58" fmla="*/ 0 w 821"/>
                  <a:gd name="T59" fmla="*/ 0 h 176"/>
                  <a:gd name="T60" fmla="*/ 0 w 821"/>
                  <a:gd name="T61" fmla="*/ 0 h 176"/>
                  <a:gd name="T62" fmla="*/ 0 w 821"/>
                  <a:gd name="T63" fmla="*/ 0 h 176"/>
                  <a:gd name="T64" fmla="*/ 0 w 821"/>
                  <a:gd name="T65" fmla="*/ 0 h 176"/>
                  <a:gd name="T66" fmla="*/ 0 w 821"/>
                  <a:gd name="T67" fmla="*/ 0 h 176"/>
                  <a:gd name="T68" fmla="*/ 0 w 821"/>
                  <a:gd name="T69" fmla="*/ 0 h 176"/>
                  <a:gd name="T70" fmla="*/ 0 w 821"/>
                  <a:gd name="T71" fmla="*/ 0 h 176"/>
                  <a:gd name="T72" fmla="*/ 0 w 821"/>
                  <a:gd name="T73" fmla="*/ 0 h 176"/>
                  <a:gd name="T74" fmla="*/ 0 w 821"/>
                  <a:gd name="T75" fmla="*/ 0 h 17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21"/>
                  <a:gd name="T115" fmla="*/ 0 h 176"/>
                  <a:gd name="T116" fmla="*/ 821 w 821"/>
                  <a:gd name="T117" fmla="*/ 176 h 17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21" h="176">
                    <a:moveTo>
                      <a:pt x="821" y="8"/>
                    </a:moveTo>
                    <a:lnTo>
                      <a:pt x="815" y="23"/>
                    </a:lnTo>
                    <a:lnTo>
                      <a:pt x="808" y="37"/>
                    </a:lnTo>
                    <a:lnTo>
                      <a:pt x="797" y="53"/>
                    </a:lnTo>
                    <a:lnTo>
                      <a:pt x="783" y="68"/>
                    </a:lnTo>
                    <a:lnTo>
                      <a:pt x="766" y="82"/>
                    </a:lnTo>
                    <a:lnTo>
                      <a:pt x="746" y="96"/>
                    </a:lnTo>
                    <a:lnTo>
                      <a:pt x="725" y="109"/>
                    </a:lnTo>
                    <a:lnTo>
                      <a:pt x="700" y="120"/>
                    </a:lnTo>
                    <a:lnTo>
                      <a:pt x="674" y="131"/>
                    </a:lnTo>
                    <a:lnTo>
                      <a:pt x="646" y="141"/>
                    </a:lnTo>
                    <a:lnTo>
                      <a:pt x="616" y="150"/>
                    </a:lnTo>
                    <a:lnTo>
                      <a:pt x="614" y="151"/>
                    </a:lnTo>
                    <a:lnTo>
                      <a:pt x="583" y="158"/>
                    </a:lnTo>
                    <a:lnTo>
                      <a:pt x="549" y="165"/>
                    </a:lnTo>
                    <a:lnTo>
                      <a:pt x="515" y="170"/>
                    </a:lnTo>
                    <a:lnTo>
                      <a:pt x="480" y="173"/>
                    </a:lnTo>
                    <a:lnTo>
                      <a:pt x="445" y="176"/>
                    </a:lnTo>
                    <a:lnTo>
                      <a:pt x="410" y="176"/>
                    </a:lnTo>
                    <a:lnTo>
                      <a:pt x="373" y="176"/>
                    </a:lnTo>
                    <a:lnTo>
                      <a:pt x="338" y="173"/>
                    </a:lnTo>
                    <a:lnTo>
                      <a:pt x="303" y="170"/>
                    </a:lnTo>
                    <a:lnTo>
                      <a:pt x="269" y="165"/>
                    </a:lnTo>
                    <a:lnTo>
                      <a:pt x="236" y="158"/>
                    </a:lnTo>
                    <a:lnTo>
                      <a:pt x="204" y="151"/>
                    </a:lnTo>
                    <a:lnTo>
                      <a:pt x="174" y="141"/>
                    </a:lnTo>
                    <a:lnTo>
                      <a:pt x="146" y="132"/>
                    </a:lnTo>
                    <a:lnTo>
                      <a:pt x="119" y="120"/>
                    </a:lnTo>
                    <a:lnTo>
                      <a:pt x="95" y="108"/>
                    </a:lnTo>
                    <a:lnTo>
                      <a:pt x="73" y="95"/>
                    </a:lnTo>
                    <a:lnTo>
                      <a:pt x="55" y="80"/>
                    </a:lnTo>
                    <a:lnTo>
                      <a:pt x="39" y="65"/>
                    </a:lnTo>
                    <a:lnTo>
                      <a:pt x="24" y="50"/>
                    </a:lnTo>
                    <a:lnTo>
                      <a:pt x="13" y="34"/>
                    </a:lnTo>
                    <a:lnTo>
                      <a:pt x="6" y="17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6" name="Freeform 508"/>
              <p:cNvSpPr>
                <a:spLocks/>
              </p:cNvSpPr>
              <p:nvPr/>
            </p:nvSpPr>
            <p:spPr bwMode="auto">
              <a:xfrm>
                <a:off x="4489" y="3505"/>
                <a:ext cx="274" cy="68"/>
              </a:xfrm>
              <a:custGeom>
                <a:avLst/>
                <a:gdLst>
                  <a:gd name="T0" fmla="*/ 0 w 821"/>
                  <a:gd name="T1" fmla="*/ 0 h 186"/>
                  <a:gd name="T2" fmla="*/ 0 w 821"/>
                  <a:gd name="T3" fmla="*/ 0 h 186"/>
                  <a:gd name="T4" fmla="*/ 0 w 821"/>
                  <a:gd name="T5" fmla="*/ 0 h 186"/>
                  <a:gd name="T6" fmla="*/ 0 w 821"/>
                  <a:gd name="T7" fmla="*/ 0 h 186"/>
                  <a:gd name="T8" fmla="*/ 0 w 821"/>
                  <a:gd name="T9" fmla="*/ 0 h 186"/>
                  <a:gd name="T10" fmla="*/ 0 w 821"/>
                  <a:gd name="T11" fmla="*/ 0 h 186"/>
                  <a:gd name="T12" fmla="*/ 0 w 821"/>
                  <a:gd name="T13" fmla="*/ 0 h 186"/>
                  <a:gd name="T14" fmla="*/ 0 w 821"/>
                  <a:gd name="T15" fmla="*/ 0 h 186"/>
                  <a:gd name="T16" fmla="*/ 0 w 821"/>
                  <a:gd name="T17" fmla="*/ 0 h 186"/>
                  <a:gd name="T18" fmla="*/ 0 w 821"/>
                  <a:gd name="T19" fmla="*/ 0 h 186"/>
                  <a:gd name="T20" fmla="*/ 0 w 821"/>
                  <a:gd name="T21" fmla="*/ 0 h 186"/>
                  <a:gd name="T22" fmla="*/ 0 w 821"/>
                  <a:gd name="T23" fmla="*/ 0 h 186"/>
                  <a:gd name="T24" fmla="*/ 0 w 821"/>
                  <a:gd name="T25" fmla="*/ 0 h 186"/>
                  <a:gd name="T26" fmla="*/ 0 w 821"/>
                  <a:gd name="T27" fmla="*/ 0 h 186"/>
                  <a:gd name="T28" fmla="*/ 0 w 821"/>
                  <a:gd name="T29" fmla="*/ 0 h 186"/>
                  <a:gd name="T30" fmla="*/ 0 w 821"/>
                  <a:gd name="T31" fmla="*/ 0 h 186"/>
                  <a:gd name="T32" fmla="*/ 0 w 821"/>
                  <a:gd name="T33" fmla="*/ 0 h 186"/>
                  <a:gd name="T34" fmla="*/ 0 w 821"/>
                  <a:gd name="T35" fmla="*/ 0 h 186"/>
                  <a:gd name="T36" fmla="*/ 0 w 821"/>
                  <a:gd name="T37" fmla="*/ 0 h 186"/>
                  <a:gd name="T38" fmla="*/ 0 w 821"/>
                  <a:gd name="T39" fmla="*/ 0 h 186"/>
                  <a:gd name="T40" fmla="*/ 0 w 821"/>
                  <a:gd name="T41" fmla="*/ 0 h 186"/>
                  <a:gd name="T42" fmla="*/ 0 w 821"/>
                  <a:gd name="T43" fmla="*/ 0 h 186"/>
                  <a:gd name="T44" fmla="*/ 0 w 821"/>
                  <a:gd name="T45" fmla="*/ 0 h 186"/>
                  <a:gd name="T46" fmla="*/ 0 w 821"/>
                  <a:gd name="T47" fmla="*/ 0 h 186"/>
                  <a:gd name="T48" fmla="*/ 0 w 821"/>
                  <a:gd name="T49" fmla="*/ 0 h 186"/>
                  <a:gd name="T50" fmla="*/ 0 w 821"/>
                  <a:gd name="T51" fmla="*/ 0 h 186"/>
                  <a:gd name="T52" fmla="*/ 0 w 821"/>
                  <a:gd name="T53" fmla="*/ 0 h 186"/>
                  <a:gd name="T54" fmla="*/ 0 w 821"/>
                  <a:gd name="T55" fmla="*/ 0 h 186"/>
                  <a:gd name="T56" fmla="*/ 0 w 821"/>
                  <a:gd name="T57" fmla="*/ 0 h 186"/>
                  <a:gd name="T58" fmla="*/ 0 w 821"/>
                  <a:gd name="T59" fmla="*/ 0 h 186"/>
                  <a:gd name="T60" fmla="*/ 0 w 821"/>
                  <a:gd name="T61" fmla="*/ 0 h 186"/>
                  <a:gd name="T62" fmla="*/ 0 w 821"/>
                  <a:gd name="T63" fmla="*/ 0 h 186"/>
                  <a:gd name="T64" fmla="*/ 0 w 821"/>
                  <a:gd name="T65" fmla="*/ 0 h 186"/>
                  <a:gd name="T66" fmla="*/ 0 w 821"/>
                  <a:gd name="T67" fmla="*/ 0 h 186"/>
                  <a:gd name="T68" fmla="*/ 0 w 821"/>
                  <a:gd name="T69" fmla="*/ 0 h 186"/>
                  <a:gd name="T70" fmla="*/ 0 w 821"/>
                  <a:gd name="T71" fmla="*/ 0 h 186"/>
                  <a:gd name="T72" fmla="*/ 0 w 821"/>
                  <a:gd name="T73" fmla="*/ 0 h 18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21"/>
                  <a:gd name="T112" fmla="*/ 0 h 186"/>
                  <a:gd name="T113" fmla="*/ 821 w 821"/>
                  <a:gd name="T114" fmla="*/ 186 h 18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21" h="186">
                    <a:moveTo>
                      <a:pt x="821" y="0"/>
                    </a:moveTo>
                    <a:lnTo>
                      <a:pt x="819" y="16"/>
                    </a:lnTo>
                    <a:lnTo>
                      <a:pt x="814" y="32"/>
                    </a:lnTo>
                    <a:lnTo>
                      <a:pt x="807" y="47"/>
                    </a:lnTo>
                    <a:lnTo>
                      <a:pt x="796" y="62"/>
                    </a:lnTo>
                    <a:lnTo>
                      <a:pt x="782" y="77"/>
                    </a:lnTo>
                    <a:lnTo>
                      <a:pt x="766" y="91"/>
                    </a:lnTo>
                    <a:lnTo>
                      <a:pt x="745" y="104"/>
                    </a:lnTo>
                    <a:lnTo>
                      <a:pt x="724" y="118"/>
                    </a:lnTo>
                    <a:lnTo>
                      <a:pt x="700" y="129"/>
                    </a:lnTo>
                    <a:lnTo>
                      <a:pt x="673" y="140"/>
                    </a:lnTo>
                    <a:lnTo>
                      <a:pt x="645" y="150"/>
                    </a:lnTo>
                    <a:lnTo>
                      <a:pt x="614" y="159"/>
                    </a:lnTo>
                    <a:lnTo>
                      <a:pt x="610" y="161"/>
                    </a:lnTo>
                    <a:lnTo>
                      <a:pt x="579" y="168"/>
                    </a:lnTo>
                    <a:lnTo>
                      <a:pt x="546" y="175"/>
                    </a:lnTo>
                    <a:lnTo>
                      <a:pt x="512" y="180"/>
                    </a:lnTo>
                    <a:lnTo>
                      <a:pt x="477" y="184"/>
                    </a:lnTo>
                    <a:lnTo>
                      <a:pt x="441" y="186"/>
                    </a:lnTo>
                    <a:lnTo>
                      <a:pt x="406" y="186"/>
                    </a:lnTo>
                    <a:lnTo>
                      <a:pt x="370" y="186"/>
                    </a:lnTo>
                    <a:lnTo>
                      <a:pt x="335" y="184"/>
                    </a:lnTo>
                    <a:lnTo>
                      <a:pt x="301" y="180"/>
                    </a:lnTo>
                    <a:lnTo>
                      <a:pt x="265" y="175"/>
                    </a:lnTo>
                    <a:lnTo>
                      <a:pt x="232" y="168"/>
                    </a:lnTo>
                    <a:lnTo>
                      <a:pt x="202" y="161"/>
                    </a:lnTo>
                    <a:lnTo>
                      <a:pt x="171" y="152"/>
                    </a:lnTo>
                    <a:lnTo>
                      <a:pt x="144" y="142"/>
                    </a:lnTo>
                    <a:lnTo>
                      <a:pt x="117" y="131"/>
                    </a:lnTo>
                    <a:lnTo>
                      <a:pt x="92" y="119"/>
                    </a:lnTo>
                    <a:lnTo>
                      <a:pt x="70" y="105"/>
                    </a:lnTo>
                    <a:lnTo>
                      <a:pt x="52" y="90"/>
                    </a:lnTo>
                    <a:lnTo>
                      <a:pt x="50" y="88"/>
                    </a:lnTo>
                    <a:lnTo>
                      <a:pt x="34" y="73"/>
                    </a:lnTo>
                    <a:lnTo>
                      <a:pt x="20" y="57"/>
                    </a:lnTo>
                    <a:lnTo>
                      <a:pt x="9" y="42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7" name="Freeform 509"/>
              <p:cNvSpPr>
                <a:spLocks/>
              </p:cNvSpPr>
              <p:nvPr/>
            </p:nvSpPr>
            <p:spPr bwMode="auto">
              <a:xfrm>
                <a:off x="4489" y="3533"/>
                <a:ext cx="194" cy="64"/>
              </a:xfrm>
              <a:custGeom>
                <a:avLst/>
                <a:gdLst>
                  <a:gd name="T0" fmla="*/ 0 w 581"/>
                  <a:gd name="T1" fmla="*/ 0 h 178"/>
                  <a:gd name="T2" fmla="*/ 0 w 581"/>
                  <a:gd name="T3" fmla="*/ 0 h 178"/>
                  <a:gd name="T4" fmla="*/ 0 w 581"/>
                  <a:gd name="T5" fmla="*/ 0 h 178"/>
                  <a:gd name="T6" fmla="*/ 0 w 581"/>
                  <a:gd name="T7" fmla="*/ 0 h 178"/>
                  <a:gd name="T8" fmla="*/ 0 w 581"/>
                  <a:gd name="T9" fmla="*/ 0 h 178"/>
                  <a:gd name="T10" fmla="*/ 0 w 581"/>
                  <a:gd name="T11" fmla="*/ 0 h 178"/>
                  <a:gd name="T12" fmla="*/ 0 w 581"/>
                  <a:gd name="T13" fmla="*/ 0 h 178"/>
                  <a:gd name="T14" fmla="*/ 0 w 581"/>
                  <a:gd name="T15" fmla="*/ 0 h 178"/>
                  <a:gd name="T16" fmla="*/ 0 w 581"/>
                  <a:gd name="T17" fmla="*/ 0 h 178"/>
                  <a:gd name="T18" fmla="*/ 0 w 581"/>
                  <a:gd name="T19" fmla="*/ 0 h 178"/>
                  <a:gd name="T20" fmla="*/ 0 w 581"/>
                  <a:gd name="T21" fmla="*/ 0 h 178"/>
                  <a:gd name="T22" fmla="*/ 0 w 581"/>
                  <a:gd name="T23" fmla="*/ 0 h 178"/>
                  <a:gd name="T24" fmla="*/ 0 w 581"/>
                  <a:gd name="T25" fmla="*/ 0 h 178"/>
                  <a:gd name="T26" fmla="*/ 0 w 581"/>
                  <a:gd name="T27" fmla="*/ 0 h 178"/>
                  <a:gd name="T28" fmla="*/ 0 w 581"/>
                  <a:gd name="T29" fmla="*/ 0 h 178"/>
                  <a:gd name="T30" fmla="*/ 0 w 581"/>
                  <a:gd name="T31" fmla="*/ 0 h 178"/>
                  <a:gd name="T32" fmla="*/ 0 w 581"/>
                  <a:gd name="T33" fmla="*/ 0 h 178"/>
                  <a:gd name="T34" fmla="*/ 0 w 581"/>
                  <a:gd name="T35" fmla="*/ 0 h 178"/>
                  <a:gd name="T36" fmla="*/ 0 w 581"/>
                  <a:gd name="T37" fmla="*/ 0 h 178"/>
                  <a:gd name="T38" fmla="*/ 0 w 581"/>
                  <a:gd name="T39" fmla="*/ 0 h 178"/>
                  <a:gd name="T40" fmla="*/ 0 w 581"/>
                  <a:gd name="T41" fmla="*/ 0 h 178"/>
                  <a:gd name="T42" fmla="*/ 0 w 581"/>
                  <a:gd name="T43" fmla="*/ 0 h 178"/>
                  <a:gd name="T44" fmla="*/ 0 w 581"/>
                  <a:gd name="T45" fmla="*/ 0 h 1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81"/>
                  <a:gd name="T70" fmla="*/ 0 h 178"/>
                  <a:gd name="T71" fmla="*/ 581 w 581"/>
                  <a:gd name="T72" fmla="*/ 178 h 1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81" h="178">
                    <a:moveTo>
                      <a:pt x="581" y="160"/>
                    </a:moveTo>
                    <a:lnTo>
                      <a:pt x="547" y="167"/>
                    </a:lnTo>
                    <a:lnTo>
                      <a:pt x="514" y="172"/>
                    </a:lnTo>
                    <a:lnTo>
                      <a:pt x="478" y="176"/>
                    </a:lnTo>
                    <a:lnTo>
                      <a:pt x="443" y="178"/>
                    </a:lnTo>
                    <a:lnTo>
                      <a:pt x="408" y="178"/>
                    </a:lnTo>
                    <a:lnTo>
                      <a:pt x="371" y="178"/>
                    </a:lnTo>
                    <a:lnTo>
                      <a:pt x="336" y="176"/>
                    </a:lnTo>
                    <a:lnTo>
                      <a:pt x="302" y="172"/>
                    </a:lnTo>
                    <a:lnTo>
                      <a:pt x="267" y="167"/>
                    </a:lnTo>
                    <a:lnTo>
                      <a:pt x="234" y="160"/>
                    </a:lnTo>
                    <a:lnTo>
                      <a:pt x="203" y="152"/>
                    </a:lnTo>
                    <a:lnTo>
                      <a:pt x="172" y="144"/>
                    </a:lnTo>
                    <a:lnTo>
                      <a:pt x="144" y="134"/>
                    </a:lnTo>
                    <a:lnTo>
                      <a:pt x="119" y="122"/>
                    </a:lnTo>
                    <a:lnTo>
                      <a:pt x="94" y="110"/>
                    </a:lnTo>
                    <a:lnTo>
                      <a:pt x="72" y="96"/>
                    </a:lnTo>
                    <a:lnTo>
                      <a:pt x="54" y="81"/>
                    </a:lnTo>
                    <a:lnTo>
                      <a:pt x="37" y="65"/>
                    </a:lnTo>
                    <a:lnTo>
                      <a:pt x="24" y="49"/>
                    </a:lnTo>
                    <a:lnTo>
                      <a:pt x="12" y="33"/>
                    </a:lnTo>
                    <a:lnTo>
                      <a:pt x="4" y="1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8" name="Line 510"/>
              <p:cNvSpPr>
                <a:spLocks noChangeShapeType="1"/>
              </p:cNvSpPr>
              <p:nvPr/>
            </p:nvSpPr>
            <p:spPr bwMode="auto">
              <a:xfrm flipH="1" flipV="1">
                <a:off x="4461" y="34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19" name="Line 511"/>
              <p:cNvSpPr>
                <a:spLocks noChangeShapeType="1"/>
              </p:cNvSpPr>
              <p:nvPr/>
            </p:nvSpPr>
            <p:spPr bwMode="auto">
              <a:xfrm flipH="1" flipV="1">
                <a:off x="4469" y="34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0" name="Line 512"/>
              <p:cNvSpPr>
                <a:spLocks noChangeShapeType="1"/>
              </p:cNvSpPr>
              <p:nvPr/>
            </p:nvSpPr>
            <p:spPr bwMode="auto">
              <a:xfrm flipH="1" flipV="1">
                <a:off x="4475" y="341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1" name="Freeform 513"/>
              <p:cNvSpPr>
                <a:spLocks/>
              </p:cNvSpPr>
              <p:nvPr/>
            </p:nvSpPr>
            <p:spPr bwMode="auto">
              <a:xfrm>
                <a:off x="4471" y="3381"/>
                <a:ext cx="254" cy="60"/>
              </a:xfrm>
              <a:custGeom>
                <a:avLst/>
                <a:gdLst>
                  <a:gd name="T0" fmla="*/ 0 w 760"/>
                  <a:gd name="T1" fmla="*/ 0 h 165"/>
                  <a:gd name="T2" fmla="*/ 0 w 760"/>
                  <a:gd name="T3" fmla="*/ 0 h 165"/>
                  <a:gd name="T4" fmla="*/ 0 w 760"/>
                  <a:gd name="T5" fmla="*/ 0 h 165"/>
                  <a:gd name="T6" fmla="*/ 0 w 760"/>
                  <a:gd name="T7" fmla="*/ 0 h 165"/>
                  <a:gd name="T8" fmla="*/ 0 w 760"/>
                  <a:gd name="T9" fmla="*/ 0 h 165"/>
                  <a:gd name="T10" fmla="*/ 0 w 760"/>
                  <a:gd name="T11" fmla="*/ 0 h 165"/>
                  <a:gd name="T12" fmla="*/ 0 w 760"/>
                  <a:gd name="T13" fmla="*/ 0 h 165"/>
                  <a:gd name="T14" fmla="*/ 0 w 760"/>
                  <a:gd name="T15" fmla="*/ 0 h 165"/>
                  <a:gd name="T16" fmla="*/ 0 w 760"/>
                  <a:gd name="T17" fmla="*/ 0 h 165"/>
                  <a:gd name="T18" fmla="*/ 0 w 760"/>
                  <a:gd name="T19" fmla="*/ 0 h 165"/>
                  <a:gd name="T20" fmla="*/ 0 w 760"/>
                  <a:gd name="T21" fmla="*/ 0 h 165"/>
                  <a:gd name="T22" fmla="*/ 0 w 760"/>
                  <a:gd name="T23" fmla="*/ 0 h 165"/>
                  <a:gd name="T24" fmla="*/ 0 w 760"/>
                  <a:gd name="T25" fmla="*/ 0 h 165"/>
                  <a:gd name="T26" fmla="*/ 0 w 760"/>
                  <a:gd name="T27" fmla="*/ 0 h 165"/>
                  <a:gd name="T28" fmla="*/ 0 w 760"/>
                  <a:gd name="T29" fmla="*/ 0 h 165"/>
                  <a:gd name="T30" fmla="*/ 0 w 760"/>
                  <a:gd name="T31" fmla="*/ 0 h 165"/>
                  <a:gd name="T32" fmla="*/ 0 w 760"/>
                  <a:gd name="T33" fmla="*/ 0 h 165"/>
                  <a:gd name="T34" fmla="*/ 0 w 760"/>
                  <a:gd name="T35" fmla="*/ 0 h 165"/>
                  <a:gd name="T36" fmla="*/ 0 w 760"/>
                  <a:gd name="T37" fmla="*/ 0 h 165"/>
                  <a:gd name="T38" fmla="*/ 0 w 760"/>
                  <a:gd name="T39" fmla="*/ 0 h 165"/>
                  <a:gd name="T40" fmla="*/ 0 w 760"/>
                  <a:gd name="T41" fmla="*/ 0 h 165"/>
                  <a:gd name="T42" fmla="*/ 0 w 760"/>
                  <a:gd name="T43" fmla="*/ 0 h 165"/>
                  <a:gd name="T44" fmla="*/ 0 w 760"/>
                  <a:gd name="T45" fmla="*/ 0 h 165"/>
                  <a:gd name="T46" fmla="*/ 0 w 760"/>
                  <a:gd name="T47" fmla="*/ 0 h 165"/>
                  <a:gd name="T48" fmla="*/ 0 w 760"/>
                  <a:gd name="T49" fmla="*/ 0 h 165"/>
                  <a:gd name="T50" fmla="*/ 0 w 760"/>
                  <a:gd name="T51" fmla="*/ 0 h 165"/>
                  <a:gd name="T52" fmla="*/ 0 w 760"/>
                  <a:gd name="T53" fmla="*/ 0 h 165"/>
                  <a:gd name="T54" fmla="*/ 0 w 760"/>
                  <a:gd name="T55" fmla="*/ 0 h 165"/>
                  <a:gd name="T56" fmla="*/ 0 w 760"/>
                  <a:gd name="T57" fmla="*/ 0 h 165"/>
                  <a:gd name="T58" fmla="*/ 0 w 760"/>
                  <a:gd name="T59" fmla="*/ 0 h 1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60"/>
                  <a:gd name="T91" fmla="*/ 0 h 165"/>
                  <a:gd name="T92" fmla="*/ 760 w 760"/>
                  <a:gd name="T93" fmla="*/ 165 h 1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60" h="165">
                    <a:moveTo>
                      <a:pt x="760" y="67"/>
                    </a:moveTo>
                    <a:lnTo>
                      <a:pt x="720" y="95"/>
                    </a:lnTo>
                    <a:lnTo>
                      <a:pt x="694" y="109"/>
                    </a:lnTo>
                    <a:lnTo>
                      <a:pt x="668" y="120"/>
                    </a:lnTo>
                    <a:lnTo>
                      <a:pt x="640" y="131"/>
                    </a:lnTo>
                    <a:lnTo>
                      <a:pt x="610" y="140"/>
                    </a:lnTo>
                    <a:lnTo>
                      <a:pt x="578" y="147"/>
                    </a:lnTo>
                    <a:lnTo>
                      <a:pt x="545" y="154"/>
                    </a:lnTo>
                    <a:lnTo>
                      <a:pt x="511" y="158"/>
                    </a:lnTo>
                    <a:lnTo>
                      <a:pt x="476" y="162"/>
                    </a:lnTo>
                    <a:lnTo>
                      <a:pt x="441" y="164"/>
                    </a:lnTo>
                    <a:lnTo>
                      <a:pt x="405" y="165"/>
                    </a:lnTo>
                    <a:lnTo>
                      <a:pt x="370" y="164"/>
                    </a:lnTo>
                    <a:lnTo>
                      <a:pt x="334" y="162"/>
                    </a:lnTo>
                    <a:lnTo>
                      <a:pt x="299" y="158"/>
                    </a:lnTo>
                    <a:lnTo>
                      <a:pt x="265" y="154"/>
                    </a:lnTo>
                    <a:lnTo>
                      <a:pt x="232" y="147"/>
                    </a:lnTo>
                    <a:lnTo>
                      <a:pt x="200" y="140"/>
                    </a:lnTo>
                    <a:lnTo>
                      <a:pt x="171" y="131"/>
                    </a:lnTo>
                    <a:lnTo>
                      <a:pt x="142" y="120"/>
                    </a:lnTo>
                    <a:lnTo>
                      <a:pt x="116" y="109"/>
                    </a:lnTo>
                    <a:lnTo>
                      <a:pt x="99" y="100"/>
                    </a:lnTo>
                    <a:lnTo>
                      <a:pt x="93" y="97"/>
                    </a:lnTo>
                    <a:lnTo>
                      <a:pt x="71" y="83"/>
                    </a:lnTo>
                    <a:lnTo>
                      <a:pt x="51" y="67"/>
                    </a:lnTo>
                    <a:lnTo>
                      <a:pt x="49" y="65"/>
                    </a:lnTo>
                    <a:lnTo>
                      <a:pt x="33" y="50"/>
                    </a:lnTo>
                    <a:lnTo>
                      <a:pt x="19" y="35"/>
                    </a:lnTo>
                    <a:lnTo>
                      <a:pt x="9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2" name="Freeform 514"/>
              <p:cNvSpPr>
                <a:spLocks/>
              </p:cNvSpPr>
              <p:nvPr/>
            </p:nvSpPr>
            <p:spPr bwMode="auto">
              <a:xfrm>
                <a:off x="4489" y="3462"/>
                <a:ext cx="239" cy="75"/>
              </a:xfrm>
              <a:custGeom>
                <a:avLst/>
                <a:gdLst>
                  <a:gd name="T0" fmla="*/ 0 w 718"/>
                  <a:gd name="T1" fmla="*/ 0 h 208"/>
                  <a:gd name="T2" fmla="*/ 0 w 718"/>
                  <a:gd name="T3" fmla="*/ 0 h 208"/>
                  <a:gd name="T4" fmla="*/ 0 w 718"/>
                  <a:gd name="T5" fmla="*/ 0 h 208"/>
                  <a:gd name="T6" fmla="*/ 0 w 718"/>
                  <a:gd name="T7" fmla="*/ 0 h 208"/>
                  <a:gd name="T8" fmla="*/ 0 w 718"/>
                  <a:gd name="T9" fmla="*/ 0 h 208"/>
                  <a:gd name="T10" fmla="*/ 0 w 718"/>
                  <a:gd name="T11" fmla="*/ 0 h 208"/>
                  <a:gd name="T12" fmla="*/ 0 w 718"/>
                  <a:gd name="T13" fmla="*/ 0 h 208"/>
                  <a:gd name="T14" fmla="*/ 0 w 718"/>
                  <a:gd name="T15" fmla="*/ 0 h 208"/>
                  <a:gd name="T16" fmla="*/ 0 w 718"/>
                  <a:gd name="T17" fmla="*/ 0 h 208"/>
                  <a:gd name="T18" fmla="*/ 0 w 718"/>
                  <a:gd name="T19" fmla="*/ 0 h 208"/>
                  <a:gd name="T20" fmla="*/ 0 w 718"/>
                  <a:gd name="T21" fmla="*/ 0 h 208"/>
                  <a:gd name="T22" fmla="*/ 0 w 718"/>
                  <a:gd name="T23" fmla="*/ 0 h 208"/>
                  <a:gd name="T24" fmla="*/ 0 w 718"/>
                  <a:gd name="T25" fmla="*/ 0 h 208"/>
                  <a:gd name="T26" fmla="*/ 0 w 718"/>
                  <a:gd name="T27" fmla="*/ 0 h 208"/>
                  <a:gd name="T28" fmla="*/ 0 w 718"/>
                  <a:gd name="T29" fmla="*/ 0 h 208"/>
                  <a:gd name="T30" fmla="*/ 0 w 718"/>
                  <a:gd name="T31" fmla="*/ 0 h 208"/>
                  <a:gd name="T32" fmla="*/ 0 w 718"/>
                  <a:gd name="T33" fmla="*/ 0 h 208"/>
                  <a:gd name="T34" fmla="*/ 0 w 718"/>
                  <a:gd name="T35" fmla="*/ 0 h 208"/>
                  <a:gd name="T36" fmla="*/ 0 w 718"/>
                  <a:gd name="T37" fmla="*/ 0 h 208"/>
                  <a:gd name="T38" fmla="*/ 0 w 718"/>
                  <a:gd name="T39" fmla="*/ 0 h 208"/>
                  <a:gd name="T40" fmla="*/ 0 w 718"/>
                  <a:gd name="T41" fmla="*/ 0 h 208"/>
                  <a:gd name="T42" fmla="*/ 0 w 718"/>
                  <a:gd name="T43" fmla="*/ 0 h 208"/>
                  <a:gd name="T44" fmla="*/ 0 w 718"/>
                  <a:gd name="T45" fmla="*/ 0 h 208"/>
                  <a:gd name="T46" fmla="*/ 0 w 718"/>
                  <a:gd name="T47" fmla="*/ 0 h 208"/>
                  <a:gd name="T48" fmla="*/ 0 w 718"/>
                  <a:gd name="T49" fmla="*/ 0 h 208"/>
                  <a:gd name="T50" fmla="*/ 0 w 718"/>
                  <a:gd name="T51" fmla="*/ 0 h 208"/>
                  <a:gd name="T52" fmla="*/ 0 w 718"/>
                  <a:gd name="T53" fmla="*/ 0 h 208"/>
                  <a:gd name="T54" fmla="*/ 0 w 718"/>
                  <a:gd name="T55" fmla="*/ 0 h 208"/>
                  <a:gd name="T56" fmla="*/ 0 w 718"/>
                  <a:gd name="T57" fmla="*/ 0 h 208"/>
                  <a:gd name="T58" fmla="*/ 0 w 718"/>
                  <a:gd name="T59" fmla="*/ 0 h 208"/>
                  <a:gd name="T60" fmla="*/ 0 w 718"/>
                  <a:gd name="T61" fmla="*/ 0 h 208"/>
                  <a:gd name="T62" fmla="*/ 0 w 718"/>
                  <a:gd name="T63" fmla="*/ 0 h 208"/>
                  <a:gd name="T64" fmla="*/ 0 w 718"/>
                  <a:gd name="T65" fmla="*/ 0 h 2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8"/>
                  <a:gd name="T100" fmla="*/ 0 h 208"/>
                  <a:gd name="T101" fmla="*/ 718 w 718"/>
                  <a:gd name="T102" fmla="*/ 208 h 2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8" h="208">
                    <a:moveTo>
                      <a:pt x="0" y="143"/>
                    </a:moveTo>
                    <a:lnTo>
                      <a:pt x="18" y="153"/>
                    </a:lnTo>
                    <a:lnTo>
                      <a:pt x="45" y="163"/>
                    </a:lnTo>
                    <a:lnTo>
                      <a:pt x="73" y="174"/>
                    </a:lnTo>
                    <a:lnTo>
                      <a:pt x="102" y="182"/>
                    </a:lnTo>
                    <a:lnTo>
                      <a:pt x="135" y="190"/>
                    </a:lnTo>
                    <a:lnTo>
                      <a:pt x="167" y="197"/>
                    </a:lnTo>
                    <a:lnTo>
                      <a:pt x="201" y="201"/>
                    </a:lnTo>
                    <a:lnTo>
                      <a:pt x="237" y="205"/>
                    </a:lnTo>
                    <a:lnTo>
                      <a:pt x="272" y="207"/>
                    </a:lnTo>
                    <a:lnTo>
                      <a:pt x="308" y="208"/>
                    </a:lnTo>
                    <a:lnTo>
                      <a:pt x="343" y="207"/>
                    </a:lnTo>
                    <a:lnTo>
                      <a:pt x="378" y="205"/>
                    </a:lnTo>
                    <a:lnTo>
                      <a:pt x="414" y="201"/>
                    </a:lnTo>
                    <a:lnTo>
                      <a:pt x="448" y="197"/>
                    </a:lnTo>
                    <a:lnTo>
                      <a:pt x="481" y="190"/>
                    </a:lnTo>
                    <a:lnTo>
                      <a:pt x="512" y="182"/>
                    </a:lnTo>
                    <a:lnTo>
                      <a:pt x="511" y="182"/>
                    </a:lnTo>
                    <a:lnTo>
                      <a:pt x="541" y="174"/>
                    </a:lnTo>
                    <a:lnTo>
                      <a:pt x="569" y="165"/>
                    </a:lnTo>
                    <a:lnTo>
                      <a:pt x="596" y="154"/>
                    </a:lnTo>
                    <a:lnTo>
                      <a:pt x="615" y="144"/>
                    </a:lnTo>
                    <a:lnTo>
                      <a:pt x="621" y="141"/>
                    </a:lnTo>
                    <a:lnTo>
                      <a:pt x="642" y="127"/>
                    </a:lnTo>
                    <a:lnTo>
                      <a:pt x="661" y="111"/>
                    </a:lnTo>
                    <a:lnTo>
                      <a:pt x="665" y="109"/>
                    </a:lnTo>
                    <a:lnTo>
                      <a:pt x="681" y="94"/>
                    </a:lnTo>
                    <a:lnTo>
                      <a:pt x="694" y="79"/>
                    </a:lnTo>
                    <a:lnTo>
                      <a:pt x="705" y="63"/>
                    </a:lnTo>
                    <a:lnTo>
                      <a:pt x="713" y="46"/>
                    </a:lnTo>
                    <a:lnTo>
                      <a:pt x="718" y="29"/>
                    </a:lnTo>
                    <a:lnTo>
                      <a:pt x="7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3" name="Freeform 515"/>
              <p:cNvSpPr>
                <a:spLocks/>
              </p:cNvSpPr>
              <p:nvPr/>
            </p:nvSpPr>
            <p:spPr bwMode="auto">
              <a:xfrm>
                <a:off x="4683" y="3536"/>
                <a:ext cx="80" cy="54"/>
              </a:xfrm>
              <a:custGeom>
                <a:avLst/>
                <a:gdLst>
                  <a:gd name="T0" fmla="*/ 0 w 240"/>
                  <a:gd name="T1" fmla="*/ 0 h 150"/>
                  <a:gd name="T2" fmla="*/ 0 w 240"/>
                  <a:gd name="T3" fmla="*/ 0 h 150"/>
                  <a:gd name="T4" fmla="*/ 0 w 240"/>
                  <a:gd name="T5" fmla="*/ 0 h 150"/>
                  <a:gd name="T6" fmla="*/ 0 w 240"/>
                  <a:gd name="T7" fmla="*/ 0 h 150"/>
                  <a:gd name="T8" fmla="*/ 0 w 240"/>
                  <a:gd name="T9" fmla="*/ 0 h 150"/>
                  <a:gd name="T10" fmla="*/ 0 w 240"/>
                  <a:gd name="T11" fmla="*/ 0 h 150"/>
                  <a:gd name="T12" fmla="*/ 0 w 240"/>
                  <a:gd name="T13" fmla="*/ 0 h 150"/>
                  <a:gd name="T14" fmla="*/ 0 w 240"/>
                  <a:gd name="T15" fmla="*/ 0 h 150"/>
                  <a:gd name="T16" fmla="*/ 0 w 240"/>
                  <a:gd name="T17" fmla="*/ 0 h 150"/>
                  <a:gd name="T18" fmla="*/ 0 w 240"/>
                  <a:gd name="T19" fmla="*/ 0 h 150"/>
                  <a:gd name="T20" fmla="*/ 0 w 240"/>
                  <a:gd name="T21" fmla="*/ 0 h 150"/>
                  <a:gd name="T22" fmla="*/ 0 w 240"/>
                  <a:gd name="T23" fmla="*/ 0 h 150"/>
                  <a:gd name="T24" fmla="*/ 0 w 240"/>
                  <a:gd name="T25" fmla="*/ 0 h 150"/>
                  <a:gd name="T26" fmla="*/ 0 w 240"/>
                  <a:gd name="T27" fmla="*/ 0 h 150"/>
                  <a:gd name="T28" fmla="*/ 0 w 240"/>
                  <a:gd name="T29" fmla="*/ 0 h 1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0"/>
                  <a:gd name="T46" fmla="*/ 0 h 150"/>
                  <a:gd name="T47" fmla="*/ 240 w 240"/>
                  <a:gd name="T48" fmla="*/ 150 h 1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0" h="150">
                    <a:moveTo>
                      <a:pt x="240" y="2"/>
                    </a:moveTo>
                    <a:lnTo>
                      <a:pt x="240" y="0"/>
                    </a:lnTo>
                    <a:lnTo>
                      <a:pt x="236" y="15"/>
                    </a:lnTo>
                    <a:lnTo>
                      <a:pt x="228" y="31"/>
                    </a:lnTo>
                    <a:lnTo>
                      <a:pt x="217" y="47"/>
                    </a:lnTo>
                    <a:lnTo>
                      <a:pt x="203" y="62"/>
                    </a:lnTo>
                    <a:lnTo>
                      <a:pt x="187" y="75"/>
                    </a:lnTo>
                    <a:lnTo>
                      <a:pt x="167" y="89"/>
                    </a:lnTo>
                    <a:lnTo>
                      <a:pt x="146" y="101"/>
                    </a:lnTo>
                    <a:lnTo>
                      <a:pt x="121" y="113"/>
                    </a:lnTo>
                    <a:lnTo>
                      <a:pt x="95" y="124"/>
                    </a:lnTo>
                    <a:lnTo>
                      <a:pt x="66" y="134"/>
                    </a:lnTo>
                    <a:lnTo>
                      <a:pt x="36" y="142"/>
                    </a:lnTo>
                    <a:lnTo>
                      <a:pt x="32" y="143"/>
                    </a:lnTo>
                    <a:lnTo>
                      <a:pt x="0" y="1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4" name="Freeform 516"/>
              <p:cNvSpPr>
                <a:spLocks/>
              </p:cNvSpPr>
              <p:nvPr/>
            </p:nvSpPr>
            <p:spPr bwMode="auto">
              <a:xfrm>
                <a:off x="4598" y="3284"/>
                <a:ext cx="33" cy="14"/>
              </a:xfrm>
              <a:custGeom>
                <a:avLst/>
                <a:gdLst>
                  <a:gd name="T0" fmla="*/ 0 w 99"/>
                  <a:gd name="T1" fmla="*/ 0 h 40"/>
                  <a:gd name="T2" fmla="*/ 0 w 99"/>
                  <a:gd name="T3" fmla="*/ 0 h 40"/>
                  <a:gd name="T4" fmla="*/ 0 w 99"/>
                  <a:gd name="T5" fmla="*/ 0 h 40"/>
                  <a:gd name="T6" fmla="*/ 0 w 99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40"/>
                  <a:gd name="T14" fmla="*/ 99 w 99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40">
                    <a:moveTo>
                      <a:pt x="99" y="38"/>
                    </a:moveTo>
                    <a:lnTo>
                      <a:pt x="64" y="40"/>
                    </a:lnTo>
                    <a:lnTo>
                      <a:pt x="37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5" name="Freeform 517"/>
              <p:cNvSpPr>
                <a:spLocks/>
              </p:cNvSpPr>
              <p:nvPr/>
            </p:nvSpPr>
            <p:spPr bwMode="auto">
              <a:xfrm>
                <a:off x="4504" y="3278"/>
                <a:ext cx="91" cy="75"/>
              </a:xfrm>
              <a:custGeom>
                <a:avLst/>
                <a:gdLst>
                  <a:gd name="T0" fmla="*/ 0 w 271"/>
                  <a:gd name="T1" fmla="*/ 0 h 205"/>
                  <a:gd name="T2" fmla="*/ 0 w 271"/>
                  <a:gd name="T3" fmla="*/ 0 h 205"/>
                  <a:gd name="T4" fmla="*/ 0 w 271"/>
                  <a:gd name="T5" fmla="*/ 0 h 205"/>
                  <a:gd name="T6" fmla="*/ 0 w 271"/>
                  <a:gd name="T7" fmla="*/ 0 h 205"/>
                  <a:gd name="T8" fmla="*/ 0 w 271"/>
                  <a:gd name="T9" fmla="*/ 0 h 205"/>
                  <a:gd name="T10" fmla="*/ 0 w 271"/>
                  <a:gd name="T11" fmla="*/ 0 h 205"/>
                  <a:gd name="T12" fmla="*/ 0 w 271"/>
                  <a:gd name="T13" fmla="*/ 0 h 205"/>
                  <a:gd name="T14" fmla="*/ 0 w 271"/>
                  <a:gd name="T15" fmla="*/ 0 h 205"/>
                  <a:gd name="T16" fmla="*/ 0 w 271"/>
                  <a:gd name="T17" fmla="*/ 0 h 205"/>
                  <a:gd name="T18" fmla="*/ 0 w 271"/>
                  <a:gd name="T19" fmla="*/ 0 h 205"/>
                  <a:gd name="T20" fmla="*/ 0 w 271"/>
                  <a:gd name="T21" fmla="*/ 0 h 205"/>
                  <a:gd name="T22" fmla="*/ 0 w 271"/>
                  <a:gd name="T23" fmla="*/ 0 h 205"/>
                  <a:gd name="T24" fmla="*/ 0 w 271"/>
                  <a:gd name="T25" fmla="*/ 0 h 205"/>
                  <a:gd name="T26" fmla="*/ 0 w 271"/>
                  <a:gd name="T27" fmla="*/ 0 h 205"/>
                  <a:gd name="T28" fmla="*/ 0 w 271"/>
                  <a:gd name="T29" fmla="*/ 0 h 205"/>
                  <a:gd name="T30" fmla="*/ 0 w 271"/>
                  <a:gd name="T31" fmla="*/ 0 h 205"/>
                  <a:gd name="T32" fmla="*/ 0 w 271"/>
                  <a:gd name="T33" fmla="*/ 0 h 205"/>
                  <a:gd name="T34" fmla="*/ 0 w 271"/>
                  <a:gd name="T35" fmla="*/ 0 h 205"/>
                  <a:gd name="T36" fmla="*/ 0 w 271"/>
                  <a:gd name="T37" fmla="*/ 0 h 205"/>
                  <a:gd name="T38" fmla="*/ 0 w 271"/>
                  <a:gd name="T39" fmla="*/ 0 h 205"/>
                  <a:gd name="T40" fmla="*/ 0 w 271"/>
                  <a:gd name="T41" fmla="*/ 0 h 205"/>
                  <a:gd name="T42" fmla="*/ 0 w 271"/>
                  <a:gd name="T43" fmla="*/ 0 h 205"/>
                  <a:gd name="T44" fmla="*/ 0 w 271"/>
                  <a:gd name="T45" fmla="*/ 0 h 205"/>
                  <a:gd name="T46" fmla="*/ 0 w 271"/>
                  <a:gd name="T47" fmla="*/ 0 h 205"/>
                  <a:gd name="T48" fmla="*/ 0 w 271"/>
                  <a:gd name="T49" fmla="*/ 0 h 205"/>
                  <a:gd name="T50" fmla="*/ 0 w 271"/>
                  <a:gd name="T51" fmla="*/ 0 h 205"/>
                  <a:gd name="T52" fmla="*/ 0 w 271"/>
                  <a:gd name="T53" fmla="*/ 0 h 205"/>
                  <a:gd name="T54" fmla="*/ 0 w 271"/>
                  <a:gd name="T55" fmla="*/ 0 h 205"/>
                  <a:gd name="T56" fmla="*/ 0 w 271"/>
                  <a:gd name="T57" fmla="*/ 0 h 205"/>
                  <a:gd name="T58" fmla="*/ 0 w 271"/>
                  <a:gd name="T59" fmla="*/ 0 h 205"/>
                  <a:gd name="T60" fmla="*/ 0 w 271"/>
                  <a:gd name="T61" fmla="*/ 0 h 205"/>
                  <a:gd name="T62" fmla="*/ 0 w 271"/>
                  <a:gd name="T63" fmla="*/ 0 h 205"/>
                  <a:gd name="T64" fmla="*/ 0 w 271"/>
                  <a:gd name="T65" fmla="*/ 0 h 205"/>
                  <a:gd name="T66" fmla="*/ 0 w 271"/>
                  <a:gd name="T67" fmla="*/ 0 h 205"/>
                  <a:gd name="T68" fmla="*/ 0 w 271"/>
                  <a:gd name="T69" fmla="*/ 0 h 205"/>
                  <a:gd name="T70" fmla="*/ 0 w 271"/>
                  <a:gd name="T71" fmla="*/ 0 h 205"/>
                  <a:gd name="T72" fmla="*/ 0 w 271"/>
                  <a:gd name="T73" fmla="*/ 0 h 205"/>
                  <a:gd name="T74" fmla="*/ 0 w 271"/>
                  <a:gd name="T75" fmla="*/ 0 h 205"/>
                  <a:gd name="T76" fmla="*/ 0 w 271"/>
                  <a:gd name="T77" fmla="*/ 0 h 205"/>
                  <a:gd name="T78" fmla="*/ 0 w 271"/>
                  <a:gd name="T79" fmla="*/ 0 h 205"/>
                  <a:gd name="T80" fmla="*/ 0 w 271"/>
                  <a:gd name="T81" fmla="*/ 0 h 205"/>
                  <a:gd name="T82" fmla="*/ 0 w 271"/>
                  <a:gd name="T83" fmla="*/ 0 h 205"/>
                  <a:gd name="T84" fmla="*/ 0 w 271"/>
                  <a:gd name="T85" fmla="*/ 0 h 205"/>
                  <a:gd name="T86" fmla="*/ 0 w 271"/>
                  <a:gd name="T87" fmla="*/ 0 h 205"/>
                  <a:gd name="T88" fmla="*/ 0 w 271"/>
                  <a:gd name="T89" fmla="*/ 0 h 205"/>
                  <a:gd name="T90" fmla="*/ 0 w 271"/>
                  <a:gd name="T91" fmla="*/ 0 h 205"/>
                  <a:gd name="T92" fmla="*/ 0 w 271"/>
                  <a:gd name="T93" fmla="*/ 0 h 205"/>
                  <a:gd name="T94" fmla="*/ 0 w 271"/>
                  <a:gd name="T95" fmla="*/ 0 h 205"/>
                  <a:gd name="T96" fmla="*/ 0 w 271"/>
                  <a:gd name="T97" fmla="*/ 0 h 205"/>
                  <a:gd name="T98" fmla="*/ 0 w 271"/>
                  <a:gd name="T99" fmla="*/ 0 h 205"/>
                  <a:gd name="T100" fmla="*/ 0 w 271"/>
                  <a:gd name="T101" fmla="*/ 0 h 20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71"/>
                  <a:gd name="T154" fmla="*/ 0 h 205"/>
                  <a:gd name="T155" fmla="*/ 271 w 271"/>
                  <a:gd name="T156" fmla="*/ 205 h 20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71" h="205">
                    <a:moveTo>
                      <a:pt x="242" y="32"/>
                    </a:moveTo>
                    <a:lnTo>
                      <a:pt x="253" y="32"/>
                    </a:lnTo>
                    <a:lnTo>
                      <a:pt x="271" y="35"/>
                    </a:lnTo>
                    <a:lnTo>
                      <a:pt x="271" y="39"/>
                    </a:lnTo>
                    <a:lnTo>
                      <a:pt x="271" y="46"/>
                    </a:lnTo>
                    <a:lnTo>
                      <a:pt x="271" y="49"/>
                    </a:lnTo>
                    <a:lnTo>
                      <a:pt x="261" y="54"/>
                    </a:lnTo>
                    <a:lnTo>
                      <a:pt x="242" y="56"/>
                    </a:lnTo>
                    <a:lnTo>
                      <a:pt x="215" y="58"/>
                    </a:lnTo>
                    <a:lnTo>
                      <a:pt x="198" y="56"/>
                    </a:lnTo>
                    <a:lnTo>
                      <a:pt x="180" y="54"/>
                    </a:lnTo>
                    <a:lnTo>
                      <a:pt x="170" y="49"/>
                    </a:lnTo>
                    <a:lnTo>
                      <a:pt x="163" y="38"/>
                    </a:lnTo>
                    <a:lnTo>
                      <a:pt x="161" y="29"/>
                    </a:lnTo>
                    <a:lnTo>
                      <a:pt x="160" y="20"/>
                    </a:lnTo>
                    <a:lnTo>
                      <a:pt x="149" y="3"/>
                    </a:lnTo>
                    <a:lnTo>
                      <a:pt x="132" y="0"/>
                    </a:lnTo>
                    <a:lnTo>
                      <a:pt x="113" y="2"/>
                    </a:lnTo>
                    <a:lnTo>
                      <a:pt x="95" y="8"/>
                    </a:lnTo>
                    <a:lnTo>
                      <a:pt x="75" y="17"/>
                    </a:lnTo>
                    <a:lnTo>
                      <a:pt x="61" y="24"/>
                    </a:lnTo>
                    <a:lnTo>
                      <a:pt x="54" y="30"/>
                    </a:lnTo>
                    <a:lnTo>
                      <a:pt x="42" y="41"/>
                    </a:lnTo>
                    <a:lnTo>
                      <a:pt x="29" y="57"/>
                    </a:lnTo>
                    <a:lnTo>
                      <a:pt x="18" y="75"/>
                    </a:lnTo>
                    <a:lnTo>
                      <a:pt x="13" y="83"/>
                    </a:lnTo>
                    <a:lnTo>
                      <a:pt x="8" y="93"/>
                    </a:lnTo>
                    <a:lnTo>
                      <a:pt x="5" y="108"/>
                    </a:lnTo>
                    <a:lnTo>
                      <a:pt x="2" y="123"/>
                    </a:lnTo>
                    <a:lnTo>
                      <a:pt x="0" y="143"/>
                    </a:lnTo>
                    <a:lnTo>
                      <a:pt x="3" y="158"/>
                    </a:lnTo>
                    <a:lnTo>
                      <a:pt x="8" y="173"/>
                    </a:lnTo>
                    <a:lnTo>
                      <a:pt x="15" y="184"/>
                    </a:lnTo>
                    <a:lnTo>
                      <a:pt x="22" y="199"/>
                    </a:lnTo>
                    <a:lnTo>
                      <a:pt x="25" y="205"/>
                    </a:lnTo>
                    <a:lnTo>
                      <a:pt x="41" y="198"/>
                    </a:lnTo>
                    <a:lnTo>
                      <a:pt x="74" y="189"/>
                    </a:lnTo>
                    <a:lnTo>
                      <a:pt x="98" y="180"/>
                    </a:lnTo>
                    <a:lnTo>
                      <a:pt x="117" y="173"/>
                    </a:lnTo>
                    <a:lnTo>
                      <a:pt x="123" y="163"/>
                    </a:lnTo>
                    <a:lnTo>
                      <a:pt x="128" y="151"/>
                    </a:lnTo>
                    <a:lnTo>
                      <a:pt x="136" y="139"/>
                    </a:lnTo>
                    <a:lnTo>
                      <a:pt x="142" y="133"/>
                    </a:lnTo>
                    <a:lnTo>
                      <a:pt x="151" y="125"/>
                    </a:lnTo>
                    <a:lnTo>
                      <a:pt x="161" y="129"/>
                    </a:lnTo>
                    <a:lnTo>
                      <a:pt x="170" y="139"/>
                    </a:lnTo>
                    <a:lnTo>
                      <a:pt x="180" y="145"/>
                    </a:lnTo>
                    <a:lnTo>
                      <a:pt x="215" y="150"/>
                    </a:lnTo>
                    <a:lnTo>
                      <a:pt x="224" y="150"/>
                    </a:lnTo>
                    <a:lnTo>
                      <a:pt x="253" y="150"/>
                    </a:lnTo>
                    <a:lnTo>
                      <a:pt x="271" y="1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6" name="Freeform 518"/>
              <p:cNvSpPr>
                <a:spLocks/>
              </p:cNvSpPr>
              <p:nvPr/>
            </p:nvSpPr>
            <p:spPr bwMode="auto">
              <a:xfrm>
                <a:off x="4510" y="3287"/>
                <a:ext cx="48" cy="19"/>
              </a:xfrm>
              <a:custGeom>
                <a:avLst/>
                <a:gdLst>
                  <a:gd name="T0" fmla="*/ 0 w 144"/>
                  <a:gd name="T1" fmla="*/ 0 h 52"/>
                  <a:gd name="T2" fmla="*/ 0 w 144"/>
                  <a:gd name="T3" fmla="*/ 0 h 52"/>
                  <a:gd name="T4" fmla="*/ 0 w 144"/>
                  <a:gd name="T5" fmla="*/ 0 h 52"/>
                  <a:gd name="T6" fmla="*/ 0 w 144"/>
                  <a:gd name="T7" fmla="*/ 0 h 52"/>
                  <a:gd name="T8" fmla="*/ 0 w 144"/>
                  <a:gd name="T9" fmla="*/ 0 h 52"/>
                  <a:gd name="T10" fmla="*/ 0 w 144"/>
                  <a:gd name="T11" fmla="*/ 0 h 52"/>
                  <a:gd name="T12" fmla="*/ 0 w 144"/>
                  <a:gd name="T13" fmla="*/ 0 h 52"/>
                  <a:gd name="T14" fmla="*/ 0 w 144"/>
                  <a:gd name="T15" fmla="*/ 0 h 52"/>
                  <a:gd name="T16" fmla="*/ 0 w 14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52"/>
                  <a:gd name="T29" fmla="*/ 144 w 144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52">
                    <a:moveTo>
                      <a:pt x="144" y="0"/>
                    </a:moveTo>
                    <a:lnTo>
                      <a:pt x="134" y="0"/>
                    </a:lnTo>
                    <a:lnTo>
                      <a:pt x="125" y="0"/>
                    </a:lnTo>
                    <a:lnTo>
                      <a:pt x="106" y="1"/>
                    </a:lnTo>
                    <a:lnTo>
                      <a:pt x="78" y="13"/>
                    </a:lnTo>
                    <a:lnTo>
                      <a:pt x="59" y="18"/>
                    </a:lnTo>
                    <a:lnTo>
                      <a:pt x="43" y="26"/>
                    </a:lnTo>
                    <a:lnTo>
                      <a:pt x="26" y="37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7" name="Freeform 519"/>
              <p:cNvSpPr>
                <a:spLocks/>
              </p:cNvSpPr>
              <p:nvPr/>
            </p:nvSpPr>
            <p:spPr bwMode="auto">
              <a:xfrm>
                <a:off x="4552" y="3307"/>
                <a:ext cx="11" cy="5"/>
              </a:xfrm>
              <a:custGeom>
                <a:avLst/>
                <a:gdLst>
                  <a:gd name="T0" fmla="*/ 0 w 33"/>
                  <a:gd name="T1" fmla="*/ 0 h 14"/>
                  <a:gd name="T2" fmla="*/ 0 w 33"/>
                  <a:gd name="T3" fmla="*/ 0 h 14"/>
                  <a:gd name="T4" fmla="*/ 0 w 33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14"/>
                  <a:gd name="T11" fmla="*/ 33 w 33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14">
                    <a:moveTo>
                      <a:pt x="33" y="0"/>
                    </a:moveTo>
                    <a:lnTo>
                      <a:pt x="18" y="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8" name="Freeform 520"/>
              <p:cNvSpPr>
                <a:spLocks/>
              </p:cNvSpPr>
              <p:nvPr/>
            </p:nvSpPr>
            <p:spPr bwMode="auto">
              <a:xfrm>
                <a:off x="4552" y="3309"/>
                <a:ext cx="15" cy="10"/>
              </a:xfrm>
              <a:custGeom>
                <a:avLst/>
                <a:gdLst>
                  <a:gd name="T0" fmla="*/ 0 w 47"/>
                  <a:gd name="T1" fmla="*/ 0 h 27"/>
                  <a:gd name="T2" fmla="*/ 0 w 47"/>
                  <a:gd name="T3" fmla="*/ 0 h 27"/>
                  <a:gd name="T4" fmla="*/ 0 w 47"/>
                  <a:gd name="T5" fmla="*/ 0 h 27"/>
                  <a:gd name="T6" fmla="*/ 0 w 47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27"/>
                  <a:gd name="T14" fmla="*/ 47 w 47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27">
                    <a:moveTo>
                      <a:pt x="47" y="0"/>
                    </a:moveTo>
                    <a:lnTo>
                      <a:pt x="29" y="10"/>
                    </a:lnTo>
                    <a:lnTo>
                      <a:pt x="20" y="16"/>
                    </a:lnTo>
                    <a:lnTo>
                      <a:pt x="0" y="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29" name="Freeform 521"/>
              <p:cNvSpPr>
                <a:spLocks/>
              </p:cNvSpPr>
              <p:nvPr/>
            </p:nvSpPr>
            <p:spPr bwMode="auto">
              <a:xfrm>
                <a:off x="4554" y="3312"/>
                <a:ext cx="17" cy="11"/>
              </a:xfrm>
              <a:custGeom>
                <a:avLst/>
                <a:gdLst>
                  <a:gd name="T0" fmla="*/ 0 w 50"/>
                  <a:gd name="T1" fmla="*/ 0 h 29"/>
                  <a:gd name="T2" fmla="*/ 0 w 50"/>
                  <a:gd name="T3" fmla="*/ 0 h 29"/>
                  <a:gd name="T4" fmla="*/ 0 w 50"/>
                  <a:gd name="T5" fmla="*/ 0 h 29"/>
                  <a:gd name="T6" fmla="*/ 0 w 50"/>
                  <a:gd name="T7" fmla="*/ 0 h 29"/>
                  <a:gd name="T8" fmla="*/ 0 w 50"/>
                  <a:gd name="T9" fmla="*/ 0 h 29"/>
                  <a:gd name="T10" fmla="*/ 0 w 50"/>
                  <a:gd name="T11" fmla="*/ 0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"/>
                  <a:gd name="T19" fmla="*/ 0 h 29"/>
                  <a:gd name="T20" fmla="*/ 50 w 50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" h="29">
                    <a:moveTo>
                      <a:pt x="50" y="0"/>
                    </a:moveTo>
                    <a:lnTo>
                      <a:pt x="48" y="2"/>
                    </a:lnTo>
                    <a:lnTo>
                      <a:pt x="33" y="11"/>
                    </a:lnTo>
                    <a:lnTo>
                      <a:pt x="26" y="15"/>
                    </a:lnTo>
                    <a:lnTo>
                      <a:pt x="0" y="29"/>
                    </a:lnTo>
                    <a:lnTo>
                      <a:pt x="3" y="2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0" name="Freeform 522"/>
              <p:cNvSpPr>
                <a:spLocks/>
              </p:cNvSpPr>
              <p:nvPr/>
            </p:nvSpPr>
            <p:spPr bwMode="auto">
              <a:xfrm>
                <a:off x="4563" y="3316"/>
                <a:ext cx="13" cy="7"/>
              </a:xfrm>
              <a:custGeom>
                <a:avLst/>
                <a:gdLst>
                  <a:gd name="T0" fmla="*/ 0 w 38"/>
                  <a:gd name="T1" fmla="*/ 0 h 22"/>
                  <a:gd name="T2" fmla="*/ 0 w 38"/>
                  <a:gd name="T3" fmla="*/ 0 h 22"/>
                  <a:gd name="T4" fmla="*/ 0 w 38"/>
                  <a:gd name="T5" fmla="*/ 0 h 22"/>
                  <a:gd name="T6" fmla="*/ 0 w 38"/>
                  <a:gd name="T7" fmla="*/ 0 h 22"/>
                  <a:gd name="T8" fmla="*/ 0 w 38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2"/>
                  <a:gd name="T17" fmla="*/ 38 w 3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2">
                    <a:moveTo>
                      <a:pt x="38" y="0"/>
                    </a:moveTo>
                    <a:lnTo>
                      <a:pt x="36" y="0"/>
                    </a:lnTo>
                    <a:lnTo>
                      <a:pt x="21" y="12"/>
                    </a:lnTo>
                    <a:lnTo>
                      <a:pt x="9" y="18"/>
                    </a:lnTo>
                    <a:lnTo>
                      <a:pt x="0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1" name="Freeform 523"/>
              <p:cNvSpPr>
                <a:spLocks/>
              </p:cNvSpPr>
              <p:nvPr/>
            </p:nvSpPr>
            <p:spPr bwMode="auto">
              <a:xfrm>
                <a:off x="4567" y="3318"/>
                <a:ext cx="14" cy="12"/>
              </a:xfrm>
              <a:custGeom>
                <a:avLst/>
                <a:gdLst>
                  <a:gd name="T0" fmla="*/ 0 w 42"/>
                  <a:gd name="T1" fmla="*/ 0 h 33"/>
                  <a:gd name="T2" fmla="*/ 0 w 42"/>
                  <a:gd name="T3" fmla="*/ 0 h 33"/>
                  <a:gd name="T4" fmla="*/ 0 w 42"/>
                  <a:gd name="T5" fmla="*/ 0 h 33"/>
                  <a:gd name="T6" fmla="*/ 0 w 42"/>
                  <a:gd name="T7" fmla="*/ 0 h 33"/>
                  <a:gd name="T8" fmla="*/ 0 w 42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33"/>
                  <a:gd name="T17" fmla="*/ 42 w 4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33">
                    <a:moveTo>
                      <a:pt x="42" y="0"/>
                    </a:moveTo>
                    <a:lnTo>
                      <a:pt x="31" y="8"/>
                    </a:lnTo>
                    <a:lnTo>
                      <a:pt x="17" y="16"/>
                    </a:lnTo>
                    <a:lnTo>
                      <a:pt x="9" y="24"/>
                    </a:lnTo>
                    <a:lnTo>
                      <a:pt x="0" y="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2" name="Freeform 524"/>
              <p:cNvSpPr>
                <a:spLocks/>
              </p:cNvSpPr>
              <p:nvPr/>
            </p:nvSpPr>
            <p:spPr bwMode="auto">
              <a:xfrm>
                <a:off x="4576" y="3323"/>
                <a:ext cx="6" cy="7"/>
              </a:xfrm>
              <a:custGeom>
                <a:avLst/>
                <a:gdLst>
                  <a:gd name="T0" fmla="*/ 0 w 20"/>
                  <a:gd name="T1" fmla="*/ 0 h 17"/>
                  <a:gd name="T2" fmla="*/ 0 w 20"/>
                  <a:gd name="T3" fmla="*/ 0 h 17"/>
                  <a:gd name="T4" fmla="*/ 0 w 20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7"/>
                  <a:gd name="T11" fmla="*/ 20 w 20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7">
                    <a:moveTo>
                      <a:pt x="20" y="0"/>
                    </a:moveTo>
                    <a:lnTo>
                      <a:pt x="9" y="8"/>
                    </a:lnTo>
                    <a:lnTo>
                      <a:pt x="0" y="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3" name="Line 525"/>
              <p:cNvSpPr>
                <a:spLocks noChangeShapeType="1"/>
              </p:cNvSpPr>
              <p:nvPr/>
            </p:nvSpPr>
            <p:spPr bwMode="auto">
              <a:xfrm>
                <a:off x="4607" y="3321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4" name="Freeform 526"/>
              <p:cNvSpPr>
                <a:spLocks/>
              </p:cNvSpPr>
              <p:nvPr/>
            </p:nvSpPr>
            <p:spPr bwMode="auto">
              <a:xfrm>
                <a:off x="4631" y="3304"/>
                <a:ext cx="9" cy="29"/>
              </a:xfrm>
              <a:custGeom>
                <a:avLst/>
                <a:gdLst>
                  <a:gd name="T0" fmla="*/ 0 w 28"/>
                  <a:gd name="T1" fmla="*/ 0 h 79"/>
                  <a:gd name="T2" fmla="*/ 0 w 28"/>
                  <a:gd name="T3" fmla="*/ 0 h 79"/>
                  <a:gd name="T4" fmla="*/ 0 w 28"/>
                  <a:gd name="T5" fmla="*/ 0 h 79"/>
                  <a:gd name="T6" fmla="*/ 0 w 28"/>
                  <a:gd name="T7" fmla="*/ 0 h 79"/>
                  <a:gd name="T8" fmla="*/ 0 w 28"/>
                  <a:gd name="T9" fmla="*/ 0 h 79"/>
                  <a:gd name="T10" fmla="*/ 0 w 28"/>
                  <a:gd name="T11" fmla="*/ 0 h 79"/>
                  <a:gd name="T12" fmla="*/ 0 w 28"/>
                  <a:gd name="T13" fmla="*/ 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79"/>
                  <a:gd name="T23" fmla="*/ 28 w 28"/>
                  <a:gd name="T24" fmla="*/ 79 h 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79">
                    <a:moveTo>
                      <a:pt x="28" y="0"/>
                    </a:moveTo>
                    <a:lnTo>
                      <a:pt x="28" y="5"/>
                    </a:lnTo>
                    <a:lnTo>
                      <a:pt x="19" y="9"/>
                    </a:lnTo>
                    <a:lnTo>
                      <a:pt x="10" y="11"/>
                    </a:lnTo>
                    <a:lnTo>
                      <a:pt x="6" y="22"/>
                    </a:lnTo>
                    <a:lnTo>
                      <a:pt x="0" y="43"/>
                    </a:lnTo>
                    <a:lnTo>
                      <a:pt x="1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5" name="Line 527"/>
              <p:cNvSpPr>
                <a:spLocks noChangeShapeType="1"/>
              </p:cNvSpPr>
              <p:nvPr/>
            </p:nvSpPr>
            <p:spPr bwMode="auto">
              <a:xfrm flipH="1">
                <a:off x="4512" y="3305"/>
                <a:ext cx="49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6" name="Line 528"/>
              <p:cNvSpPr>
                <a:spLocks noChangeShapeType="1"/>
              </p:cNvSpPr>
              <p:nvPr/>
            </p:nvSpPr>
            <p:spPr bwMode="auto">
              <a:xfrm>
                <a:off x="4565" y="334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7" name="Line 529"/>
              <p:cNvSpPr>
                <a:spLocks noChangeShapeType="1"/>
              </p:cNvSpPr>
              <p:nvPr/>
            </p:nvSpPr>
            <p:spPr bwMode="auto">
              <a:xfrm>
                <a:off x="4607" y="3341"/>
                <a:ext cx="4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8" name="Freeform 530"/>
              <p:cNvSpPr>
                <a:spLocks/>
              </p:cNvSpPr>
              <p:nvPr/>
            </p:nvSpPr>
            <p:spPr bwMode="auto">
              <a:xfrm>
                <a:off x="4594" y="3345"/>
                <a:ext cx="51" cy="8"/>
              </a:xfrm>
              <a:custGeom>
                <a:avLst/>
                <a:gdLst>
                  <a:gd name="T0" fmla="*/ 0 w 155"/>
                  <a:gd name="T1" fmla="*/ 0 h 21"/>
                  <a:gd name="T2" fmla="*/ 0 w 155"/>
                  <a:gd name="T3" fmla="*/ 0 h 21"/>
                  <a:gd name="T4" fmla="*/ 0 w 155"/>
                  <a:gd name="T5" fmla="*/ 0 h 21"/>
                  <a:gd name="T6" fmla="*/ 0 w 155"/>
                  <a:gd name="T7" fmla="*/ 0 h 21"/>
                  <a:gd name="T8" fmla="*/ 0 w 155"/>
                  <a:gd name="T9" fmla="*/ 0 h 21"/>
                  <a:gd name="T10" fmla="*/ 0 w 155"/>
                  <a:gd name="T11" fmla="*/ 0 h 21"/>
                  <a:gd name="T12" fmla="*/ 0 w 155"/>
                  <a:gd name="T13" fmla="*/ 0 h 21"/>
                  <a:gd name="T14" fmla="*/ 0 w 155"/>
                  <a:gd name="T15" fmla="*/ 0 h 21"/>
                  <a:gd name="T16" fmla="*/ 0 w 155"/>
                  <a:gd name="T17" fmla="*/ 0 h 21"/>
                  <a:gd name="T18" fmla="*/ 0 w 155"/>
                  <a:gd name="T19" fmla="*/ 0 h 21"/>
                  <a:gd name="T20" fmla="*/ 0 w 155"/>
                  <a:gd name="T21" fmla="*/ 0 h 21"/>
                  <a:gd name="T22" fmla="*/ 0 w 155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5"/>
                  <a:gd name="T37" fmla="*/ 0 h 21"/>
                  <a:gd name="T38" fmla="*/ 155 w 155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5" h="21">
                    <a:moveTo>
                      <a:pt x="155" y="0"/>
                    </a:moveTo>
                    <a:lnTo>
                      <a:pt x="147" y="3"/>
                    </a:lnTo>
                    <a:lnTo>
                      <a:pt x="144" y="8"/>
                    </a:lnTo>
                    <a:lnTo>
                      <a:pt x="135" y="12"/>
                    </a:lnTo>
                    <a:lnTo>
                      <a:pt x="117" y="17"/>
                    </a:lnTo>
                    <a:lnTo>
                      <a:pt x="94" y="20"/>
                    </a:lnTo>
                    <a:lnTo>
                      <a:pt x="66" y="21"/>
                    </a:lnTo>
                    <a:lnTo>
                      <a:pt x="44" y="20"/>
                    </a:lnTo>
                    <a:lnTo>
                      <a:pt x="27" y="16"/>
                    </a:lnTo>
                    <a:lnTo>
                      <a:pt x="18" y="12"/>
                    </a:lnTo>
                    <a:lnTo>
                      <a:pt x="10" y="8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39" name="Freeform 531"/>
              <p:cNvSpPr>
                <a:spLocks/>
              </p:cNvSpPr>
              <p:nvPr/>
            </p:nvSpPr>
            <p:spPr bwMode="auto">
              <a:xfrm>
                <a:off x="4537" y="3351"/>
                <a:ext cx="21" cy="2"/>
              </a:xfrm>
              <a:custGeom>
                <a:avLst/>
                <a:gdLst>
                  <a:gd name="T0" fmla="*/ 0 w 63"/>
                  <a:gd name="T1" fmla="*/ 0 h 8"/>
                  <a:gd name="T2" fmla="*/ 0 w 63"/>
                  <a:gd name="T3" fmla="*/ 0 h 8"/>
                  <a:gd name="T4" fmla="*/ 0 w 6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63"/>
                  <a:gd name="T10" fmla="*/ 0 h 8"/>
                  <a:gd name="T11" fmla="*/ 63 w 6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" h="8">
                    <a:moveTo>
                      <a:pt x="63" y="8"/>
                    </a:move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0" name="Line 532"/>
              <p:cNvSpPr>
                <a:spLocks noChangeShapeType="1"/>
              </p:cNvSpPr>
              <p:nvPr/>
            </p:nvSpPr>
            <p:spPr bwMode="auto">
              <a:xfrm>
                <a:off x="4588" y="335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1" name="Freeform 533"/>
              <p:cNvSpPr>
                <a:spLocks/>
              </p:cNvSpPr>
              <p:nvPr/>
            </p:nvSpPr>
            <p:spPr bwMode="auto">
              <a:xfrm>
                <a:off x="4653" y="3350"/>
                <a:ext cx="9" cy="3"/>
              </a:xfrm>
              <a:custGeom>
                <a:avLst/>
                <a:gdLst>
                  <a:gd name="T0" fmla="*/ 0 w 26"/>
                  <a:gd name="T1" fmla="*/ 0 h 10"/>
                  <a:gd name="T2" fmla="*/ 0 w 26"/>
                  <a:gd name="T3" fmla="*/ 0 h 10"/>
                  <a:gd name="T4" fmla="*/ 0 w 26"/>
                  <a:gd name="T5" fmla="*/ 0 h 10"/>
                  <a:gd name="T6" fmla="*/ 0 w 26"/>
                  <a:gd name="T7" fmla="*/ 0 h 10"/>
                  <a:gd name="T8" fmla="*/ 0 w 2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0"/>
                  <a:gd name="T17" fmla="*/ 26 w 2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0">
                    <a:moveTo>
                      <a:pt x="26" y="0"/>
                    </a:moveTo>
                    <a:lnTo>
                      <a:pt x="23" y="2"/>
                    </a:lnTo>
                    <a:lnTo>
                      <a:pt x="20" y="4"/>
                    </a:lnTo>
                    <a:lnTo>
                      <a:pt x="14" y="9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2" name="Line 534"/>
              <p:cNvSpPr>
                <a:spLocks noChangeShapeType="1"/>
              </p:cNvSpPr>
              <p:nvPr/>
            </p:nvSpPr>
            <p:spPr bwMode="auto">
              <a:xfrm flipH="1">
                <a:off x="4663" y="3352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3" name="Freeform 535"/>
              <p:cNvSpPr>
                <a:spLocks/>
              </p:cNvSpPr>
              <p:nvPr/>
            </p:nvSpPr>
            <p:spPr bwMode="auto">
              <a:xfrm>
                <a:off x="4679" y="3352"/>
                <a:ext cx="6" cy="5"/>
              </a:xfrm>
              <a:custGeom>
                <a:avLst/>
                <a:gdLst>
                  <a:gd name="T0" fmla="*/ 0 w 19"/>
                  <a:gd name="T1" fmla="*/ 0 h 15"/>
                  <a:gd name="T2" fmla="*/ 0 w 19"/>
                  <a:gd name="T3" fmla="*/ 0 h 15"/>
                  <a:gd name="T4" fmla="*/ 0 w 19"/>
                  <a:gd name="T5" fmla="*/ 0 h 15"/>
                  <a:gd name="T6" fmla="*/ 0 w 19"/>
                  <a:gd name="T7" fmla="*/ 0 h 15"/>
                  <a:gd name="T8" fmla="*/ 0 w 19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5"/>
                  <a:gd name="T17" fmla="*/ 19 w 1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5">
                    <a:moveTo>
                      <a:pt x="19" y="0"/>
                    </a:moveTo>
                    <a:lnTo>
                      <a:pt x="14" y="0"/>
                    </a:lnTo>
                    <a:lnTo>
                      <a:pt x="14" y="6"/>
                    </a:lnTo>
                    <a:lnTo>
                      <a:pt x="10" y="12"/>
                    </a:lnTo>
                    <a:lnTo>
                      <a:pt x="0" y="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4" name="Line 536"/>
              <p:cNvSpPr>
                <a:spLocks noChangeShapeType="1"/>
              </p:cNvSpPr>
              <p:nvPr/>
            </p:nvSpPr>
            <p:spPr bwMode="auto">
              <a:xfrm flipH="1" flipV="1">
                <a:off x="4662" y="3362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5" name="Line 537"/>
              <p:cNvSpPr>
                <a:spLocks noChangeShapeType="1"/>
              </p:cNvSpPr>
              <p:nvPr/>
            </p:nvSpPr>
            <p:spPr bwMode="auto">
              <a:xfrm>
                <a:off x="4673" y="3363"/>
                <a:ext cx="10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6" name="Line 538"/>
              <p:cNvSpPr>
                <a:spLocks noChangeShapeType="1"/>
              </p:cNvSpPr>
              <p:nvPr/>
            </p:nvSpPr>
            <p:spPr bwMode="auto">
              <a:xfrm>
                <a:off x="4670" y="336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7" name="Line 539"/>
              <p:cNvSpPr>
                <a:spLocks noChangeShapeType="1"/>
              </p:cNvSpPr>
              <p:nvPr/>
            </p:nvSpPr>
            <p:spPr bwMode="auto">
              <a:xfrm>
                <a:off x="4662" y="336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8" name="Freeform 540"/>
              <p:cNvSpPr>
                <a:spLocks/>
              </p:cNvSpPr>
              <p:nvPr/>
            </p:nvSpPr>
            <p:spPr bwMode="auto">
              <a:xfrm>
                <a:off x="4631" y="3363"/>
                <a:ext cx="19" cy="2"/>
              </a:xfrm>
              <a:custGeom>
                <a:avLst/>
                <a:gdLst>
                  <a:gd name="T0" fmla="*/ 0 w 56"/>
                  <a:gd name="T1" fmla="*/ 0 h 6"/>
                  <a:gd name="T2" fmla="*/ 0 w 56"/>
                  <a:gd name="T3" fmla="*/ 0 h 6"/>
                  <a:gd name="T4" fmla="*/ 0 w 56"/>
                  <a:gd name="T5" fmla="*/ 0 h 6"/>
                  <a:gd name="T6" fmla="*/ 0 w 56"/>
                  <a:gd name="T7" fmla="*/ 0 h 6"/>
                  <a:gd name="T8" fmla="*/ 0 w 5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6"/>
                  <a:gd name="T17" fmla="*/ 56 w 5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6">
                    <a:moveTo>
                      <a:pt x="0" y="0"/>
                    </a:moveTo>
                    <a:lnTo>
                      <a:pt x="34" y="0"/>
                    </a:lnTo>
                    <a:lnTo>
                      <a:pt x="37" y="6"/>
                    </a:lnTo>
                    <a:lnTo>
                      <a:pt x="46" y="6"/>
                    </a:lnTo>
                    <a:lnTo>
                      <a:pt x="5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49" name="Line 541"/>
              <p:cNvSpPr>
                <a:spLocks noChangeShapeType="1"/>
              </p:cNvSpPr>
              <p:nvPr/>
            </p:nvSpPr>
            <p:spPr bwMode="auto">
              <a:xfrm flipV="1">
                <a:off x="4627" y="3358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0" name="Line 542"/>
              <p:cNvSpPr>
                <a:spLocks noChangeShapeType="1"/>
              </p:cNvSpPr>
              <p:nvPr/>
            </p:nvSpPr>
            <p:spPr bwMode="auto">
              <a:xfrm>
                <a:off x="4601" y="3358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1" name="Freeform 543"/>
              <p:cNvSpPr>
                <a:spLocks/>
              </p:cNvSpPr>
              <p:nvPr/>
            </p:nvSpPr>
            <p:spPr bwMode="auto">
              <a:xfrm>
                <a:off x="4602" y="3365"/>
                <a:ext cx="32" cy="6"/>
              </a:xfrm>
              <a:custGeom>
                <a:avLst/>
                <a:gdLst>
                  <a:gd name="T0" fmla="*/ 0 w 97"/>
                  <a:gd name="T1" fmla="*/ 0 h 18"/>
                  <a:gd name="T2" fmla="*/ 0 w 97"/>
                  <a:gd name="T3" fmla="*/ 0 h 18"/>
                  <a:gd name="T4" fmla="*/ 0 w 97"/>
                  <a:gd name="T5" fmla="*/ 0 h 18"/>
                  <a:gd name="T6" fmla="*/ 0 w 97"/>
                  <a:gd name="T7" fmla="*/ 0 h 18"/>
                  <a:gd name="T8" fmla="*/ 0 w 97"/>
                  <a:gd name="T9" fmla="*/ 0 h 18"/>
                  <a:gd name="T10" fmla="*/ 0 w 97"/>
                  <a:gd name="T11" fmla="*/ 0 h 18"/>
                  <a:gd name="T12" fmla="*/ 0 w 97"/>
                  <a:gd name="T13" fmla="*/ 0 h 18"/>
                  <a:gd name="T14" fmla="*/ 0 w 97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"/>
                  <a:gd name="T25" fmla="*/ 0 h 18"/>
                  <a:gd name="T26" fmla="*/ 97 w 97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" h="18">
                    <a:moveTo>
                      <a:pt x="97" y="17"/>
                    </a:moveTo>
                    <a:lnTo>
                      <a:pt x="81" y="12"/>
                    </a:lnTo>
                    <a:lnTo>
                      <a:pt x="68" y="10"/>
                    </a:lnTo>
                    <a:lnTo>
                      <a:pt x="52" y="0"/>
                    </a:lnTo>
                    <a:lnTo>
                      <a:pt x="39" y="6"/>
                    </a:lnTo>
                    <a:lnTo>
                      <a:pt x="30" y="11"/>
                    </a:lnTo>
                    <a:lnTo>
                      <a:pt x="15" y="16"/>
                    </a:lnTo>
                    <a:lnTo>
                      <a:pt x="0" y="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2" name="Line 544"/>
              <p:cNvSpPr>
                <a:spLocks noChangeShapeType="1"/>
              </p:cNvSpPr>
              <p:nvPr/>
            </p:nvSpPr>
            <p:spPr bwMode="auto">
              <a:xfrm flipH="1" flipV="1">
                <a:off x="4643" y="3374"/>
                <a:ext cx="5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3" name="Line 545"/>
              <p:cNvSpPr>
                <a:spLocks noChangeShapeType="1"/>
              </p:cNvSpPr>
              <p:nvPr/>
            </p:nvSpPr>
            <p:spPr bwMode="auto">
              <a:xfrm flipH="1" flipV="1">
                <a:off x="4634" y="3374"/>
                <a:ext cx="5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4" name="Line 546"/>
              <p:cNvSpPr>
                <a:spLocks noChangeShapeType="1"/>
              </p:cNvSpPr>
              <p:nvPr/>
            </p:nvSpPr>
            <p:spPr bwMode="auto">
              <a:xfrm flipH="1" flipV="1">
                <a:off x="4626" y="3378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5" name="Line 547"/>
              <p:cNvSpPr>
                <a:spLocks noChangeShapeType="1"/>
              </p:cNvSpPr>
              <p:nvPr/>
            </p:nvSpPr>
            <p:spPr bwMode="auto">
              <a:xfrm flipV="1">
                <a:off x="4607" y="337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6" name="Line 548"/>
              <p:cNvSpPr>
                <a:spLocks noChangeShapeType="1"/>
              </p:cNvSpPr>
              <p:nvPr/>
            </p:nvSpPr>
            <p:spPr bwMode="auto">
              <a:xfrm flipV="1">
                <a:off x="4607" y="337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7" name="Line 549"/>
              <p:cNvSpPr>
                <a:spLocks noChangeShapeType="1"/>
              </p:cNvSpPr>
              <p:nvPr/>
            </p:nvSpPr>
            <p:spPr bwMode="auto">
              <a:xfrm flipV="1">
                <a:off x="4589" y="3375"/>
                <a:ext cx="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8" name="Freeform 550"/>
              <p:cNvSpPr>
                <a:spLocks/>
              </p:cNvSpPr>
              <p:nvPr/>
            </p:nvSpPr>
            <p:spPr bwMode="auto">
              <a:xfrm>
                <a:off x="4589" y="3363"/>
                <a:ext cx="12" cy="8"/>
              </a:xfrm>
              <a:custGeom>
                <a:avLst/>
                <a:gdLst>
                  <a:gd name="T0" fmla="*/ 0 w 38"/>
                  <a:gd name="T1" fmla="*/ 0 h 26"/>
                  <a:gd name="T2" fmla="*/ 0 w 38"/>
                  <a:gd name="T3" fmla="*/ 0 h 26"/>
                  <a:gd name="T4" fmla="*/ 0 w 38"/>
                  <a:gd name="T5" fmla="*/ 0 h 26"/>
                  <a:gd name="T6" fmla="*/ 0 w 38"/>
                  <a:gd name="T7" fmla="*/ 0 h 26"/>
                  <a:gd name="T8" fmla="*/ 0 w 38"/>
                  <a:gd name="T9" fmla="*/ 0 h 26"/>
                  <a:gd name="T10" fmla="*/ 0 w 3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26"/>
                  <a:gd name="T20" fmla="*/ 38 w 3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26">
                    <a:moveTo>
                      <a:pt x="0" y="26"/>
                    </a:moveTo>
                    <a:lnTo>
                      <a:pt x="0" y="15"/>
                    </a:lnTo>
                    <a:lnTo>
                      <a:pt x="5" y="7"/>
                    </a:lnTo>
                    <a:lnTo>
                      <a:pt x="17" y="6"/>
                    </a:lnTo>
                    <a:lnTo>
                      <a:pt x="35" y="6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59" name="Line 551"/>
              <p:cNvSpPr>
                <a:spLocks noChangeShapeType="1"/>
              </p:cNvSpPr>
              <p:nvPr/>
            </p:nvSpPr>
            <p:spPr bwMode="auto">
              <a:xfrm flipV="1">
                <a:off x="4565" y="3371"/>
                <a:ext cx="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0" name="Freeform 552"/>
              <p:cNvSpPr>
                <a:spLocks/>
              </p:cNvSpPr>
              <p:nvPr/>
            </p:nvSpPr>
            <p:spPr bwMode="auto">
              <a:xfrm>
                <a:off x="4552" y="3359"/>
                <a:ext cx="21" cy="7"/>
              </a:xfrm>
              <a:custGeom>
                <a:avLst/>
                <a:gdLst>
                  <a:gd name="T0" fmla="*/ 0 w 63"/>
                  <a:gd name="T1" fmla="*/ 0 h 17"/>
                  <a:gd name="T2" fmla="*/ 0 w 63"/>
                  <a:gd name="T3" fmla="*/ 0 h 17"/>
                  <a:gd name="T4" fmla="*/ 0 w 63"/>
                  <a:gd name="T5" fmla="*/ 0 h 17"/>
                  <a:gd name="T6" fmla="*/ 0 w 63"/>
                  <a:gd name="T7" fmla="*/ 0 h 17"/>
                  <a:gd name="T8" fmla="*/ 0 w 63"/>
                  <a:gd name="T9" fmla="*/ 0 h 17"/>
                  <a:gd name="T10" fmla="*/ 0 w 63"/>
                  <a:gd name="T11" fmla="*/ 0 h 17"/>
                  <a:gd name="T12" fmla="*/ 0 w 63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"/>
                  <a:gd name="T22" fmla="*/ 0 h 17"/>
                  <a:gd name="T23" fmla="*/ 63 w 6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" h="17">
                    <a:moveTo>
                      <a:pt x="0" y="17"/>
                    </a:moveTo>
                    <a:lnTo>
                      <a:pt x="8" y="13"/>
                    </a:lnTo>
                    <a:lnTo>
                      <a:pt x="16" y="7"/>
                    </a:lnTo>
                    <a:lnTo>
                      <a:pt x="28" y="3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6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1" name="Line 553"/>
              <p:cNvSpPr>
                <a:spLocks noChangeShapeType="1"/>
              </p:cNvSpPr>
              <p:nvPr/>
            </p:nvSpPr>
            <p:spPr bwMode="auto">
              <a:xfrm flipV="1">
                <a:off x="4554" y="3375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2" name="Line 554"/>
              <p:cNvSpPr>
                <a:spLocks noChangeShapeType="1"/>
              </p:cNvSpPr>
              <p:nvPr/>
            </p:nvSpPr>
            <p:spPr bwMode="auto">
              <a:xfrm>
                <a:off x="4540" y="3374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3" name="Line 555"/>
              <p:cNvSpPr>
                <a:spLocks noChangeShapeType="1"/>
              </p:cNvSpPr>
              <p:nvPr/>
            </p:nvSpPr>
            <p:spPr bwMode="auto">
              <a:xfrm flipV="1">
                <a:off x="4549" y="3369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4" name="Line 556"/>
              <p:cNvSpPr>
                <a:spLocks noChangeShapeType="1"/>
              </p:cNvSpPr>
              <p:nvPr/>
            </p:nvSpPr>
            <p:spPr bwMode="auto">
              <a:xfrm flipV="1">
                <a:off x="4542" y="3366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5" name="Line 557"/>
              <p:cNvSpPr>
                <a:spLocks noChangeShapeType="1"/>
              </p:cNvSpPr>
              <p:nvPr/>
            </p:nvSpPr>
            <p:spPr bwMode="auto">
              <a:xfrm flipV="1">
                <a:off x="4536" y="3366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6" name="Freeform 558"/>
              <p:cNvSpPr>
                <a:spLocks/>
              </p:cNvSpPr>
              <p:nvPr/>
            </p:nvSpPr>
            <p:spPr bwMode="auto">
              <a:xfrm>
                <a:off x="4523" y="3359"/>
                <a:ext cx="7" cy="8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0 w 21"/>
                  <a:gd name="T5" fmla="*/ 0 h 21"/>
                  <a:gd name="T6" fmla="*/ 0 w 21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21"/>
                  <a:gd name="T14" fmla="*/ 21 w 21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21">
                    <a:moveTo>
                      <a:pt x="3" y="21"/>
                    </a:moveTo>
                    <a:lnTo>
                      <a:pt x="0" y="13"/>
                    </a:lnTo>
                    <a:lnTo>
                      <a:pt x="6" y="3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7" name="Freeform 559"/>
              <p:cNvSpPr>
                <a:spLocks/>
              </p:cNvSpPr>
              <p:nvPr/>
            </p:nvSpPr>
            <p:spPr bwMode="auto">
              <a:xfrm>
                <a:off x="4645" y="3278"/>
                <a:ext cx="60" cy="74"/>
              </a:xfrm>
              <a:custGeom>
                <a:avLst/>
                <a:gdLst>
                  <a:gd name="T0" fmla="*/ 0 w 180"/>
                  <a:gd name="T1" fmla="*/ 0 h 205"/>
                  <a:gd name="T2" fmla="*/ 0 w 180"/>
                  <a:gd name="T3" fmla="*/ 0 h 205"/>
                  <a:gd name="T4" fmla="*/ 0 w 180"/>
                  <a:gd name="T5" fmla="*/ 0 h 205"/>
                  <a:gd name="T6" fmla="*/ 0 w 180"/>
                  <a:gd name="T7" fmla="*/ 0 h 205"/>
                  <a:gd name="T8" fmla="*/ 0 w 180"/>
                  <a:gd name="T9" fmla="*/ 0 h 205"/>
                  <a:gd name="T10" fmla="*/ 0 w 180"/>
                  <a:gd name="T11" fmla="*/ 0 h 205"/>
                  <a:gd name="T12" fmla="*/ 0 w 180"/>
                  <a:gd name="T13" fmla="*/ 0 h 205"/>
                  <a:gd name="T14" fmla="*/ 0 w 180"/>
                  <a:gd name="T15" fmla="*/ 0 h 205"/>
                  <a:gd name="T16" fmla="*/ 0 w 180"/>
                  <a:gd name="T17" fmla="*/ 0 h 205"/>
                  <a:gd name="T18" fmla="*/ 0 w 180"/>
                  <a:gd name="T19" fmla="*/ 0 h 205"/>
                  <a:gd name="T20" fmla="*/ 0 w 180"/>
                  <a:gd name="T21" fmla="*/ 0 h 205"/>
                  <a:gd name="T22" fmla="*/ 0 w 180"/>
                  <a:gd name="T23" fmla="*/ 0 h 205"/>
                  <a:gd name="T24" fmla="*/ 0 w 180"/>
                  <a:gd name="T25" fmla="*/ 0 h 205"/>
                  <a:gd name="T26" fmla="*/ 0 w 180"/>
                  <a:gd name="T27" fmla="*/ 0 h 205"/>
                  <a:gd name="T28" fmla="*/ 0 w 180"/>
                  <a:gd name="T29" fmla="*/ 0 h 205"/>
                  <a:gd name="T30" fmla="*/ 0 w 180"/>
                  <a:gd name="T31" fmla="*/ 0 h 205"/>
                  <a:gd name="T32" fmla="*/ 0 w 180"/>
                  <a:gd name="T33" fmla="*/ 0 h 205"/>
                  <a:gd name="T34" fmla="*/ 0 w 180"/>
                  <a:gd name="T35" fmla="*/ 0 h 205"/>
                  <a:gd name="T36" fmla="*/ 0 w 180"/>
                  <a:gd name="T37" fmla="*/ 0 h 205"/>
                  <a:gd name="T38" fmla="*/ 0 w 180"/>
                  <a:gd name="T39" fmla="*/ 0 h 205"/>
                  <a:gd name="T40" fmla="*/ 0 w 180"/>
                  <a:gd name="T41" fmla="*/ 0 h 205"/>
                  <a:gd name="T42" fmla="*/ 0 w 180"/>
                  <a:gd name="T43" fmla="*/ 0 h 205"/>
                  <a:gd name="T44" fmla="*/ 0 w 180"/>
                  <a:gd name="T45" fmla="*/ 0 h 205"/>
                  <a:gd name="T46" fmla="*/ 0 w 180"/>
                  <a:gd name="T47" fmla="*/ 0 h 205"/>
                  <a:gd name="T48" fmla="*/ 0 w 180"/>
                  <a:gd name="T49" fmla="*/ 0 h 205"/>
                  <a:gd name="T50" fmla="*/ 0 w 180"/>
                  <a:gd name="T51" fmla="*/ 0 h 205"/>
                  <a:gd name="T52" fmla="*/ 0 w 180"/>
                  <a:gd name="T53" fmla="*/ 0 h 205"/>
                  <a:gd name="T54" fmla="*/ 0 w 180"/>
                  <a:gd name="T55" fmla="*/ 0 h 205"/>
                  <a:gd name="T56" fmla="*/ 0 w 180"/>
                  <a:gd name="T57" fmla="*/ 0 h 205"/>
                  <a:gd name="T58" fmla="*/ 0 w 180"/>
                  <a:gd name="T59" fmla="*/ 0 h 205"/>
                  <a:gd name="T60" fmla="*/ 0 w 180"/>
                  <a:gd name="T61" fmla="*/ 0 h 205"/>
                  <a:gd name="T62" fmla="*/ 0 w 180"/>
                  <a:gd name="T63" fmla="*/ 0 h 205"/>
                  <a:gd name="T64" fmla="*/ 0 w 180"/>
                  <a:gd name="T65" fmla="*/ 0 h 205"/>
                  <a:gd name="T66" fmla="*/ 0 w 180"/>
                  <a:gd name="T67" fmla="*/ 0 h 2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0"/>
                  <a:gd name="T103" fmla="*/ 0 h 205"/>
                  <a:gd name="T104" fmla="*/ 180 w 180"/>
                  <a:gd name="T105" fmla="*/ 205 h 20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0" h="205">
                    <a:moveTo>
                      <a:pt x="21" y="28"/>
                    </a:moveTo>
                    <a:lnTo>
                      <a:pt x="21" y="21"/>
                    </a:lnTo>
                    <a:lnTo>
                      <a:pt x="32" y="3"/>
                    </a:lnTo>
                    <a:lnTo>
                      <a:pt x="48" y="0"/>
                    </a:lnTo>
                    <a:lnTo>
                      <a:pt x="68" y="2"/>
                    </a:lnTo>
                    <a:lnTo>
                      <a:pt x="85" y="8"/>
                    </a:lnTo>
                    <a:lnTo>
                      <a:pt x="107" y="16"/>
                    </a:lnTo>
                    <a:lnTo>
                      <a:pt x="120" y="25"/>
                    </a:lnTo>
                    <a:lnTo>
                      <a:pt x="126" y="30"/>
                    </a:lnTo>
                    <a:lnTo>
                      <a:pt x="138" y="41"/>
                    </a:lnTo>
                    <a:lnTo>
                      <a:pt x="152" y="57"/>
                    </a:lnTo>
                    <a:lnTo>
                      <a:pt x="163" y="74"/>
                    </a:lnTo>
                    <a:lnTo>
                      <a:pt x="168" y="82"/>
                    </a:lnTo>
                    <a:lnTo>
                      <a:pt x="172" y="93"/>
                    </a:lnTo>
                    <a:lnTo>
                      <a:pt x="176" y="107"/>
                    </a:lnTo>
                    <a:lnTo>
                      <a:pt x="179" y="123"/>
                    </a:lnTo>
                    <a:lnTo>
                      <a:pt x="180" y="140"/>
                    </a:lnTo>
                    <a:lnTo>
                      <a:pt x="178" y="157"/>
                    </a:lnTo>
                    <a:lnTo>
                      <a:pt x="173" y="172"/>
                    </a:lnTo>
                    <a:lnTo>
                      <a:pt x="165" y="184"/>
                    </a:lnTo>
                    <a:lnTo>
                      <a:pt x="158" y="199"/>
                    </a:lnTo>
                    <a:lnTo>
                      <a:pt x="156" y="205"/>
                    </a:lnTo>
                    <a:lnTo>
                      <a:pt x="139" y="197"/>
                    </a:lnTo>
                    <a:lnTo>
                      <a:pt x="107" y="187"/>
                    </a:lnTo>
                    <a:lnTo>
                      <a:pt x="82" y="180"/>
                    </a:lnTo>
                    <a:lnTo>
                      <a:pt x="63" y="172"/>
                    </a:lnTo>
                    <a:lnTo>
                      <a:pt x="58" y="163"/>
                    </a:lnTo>
                    <a:lnTo>
                      <a:pt x="51" y="151"/>
                    </a:lnTo>
                    <a:lnTo>
                      <a:pt x="44" y="139"/>
                    </a:lnTo>
                    <a:lnTo>
                      <a:pt x="39" y="134"/>
                    </a:lnTo>
                    <a:lnTo>
                      <a:pt x="30" y="125"/>
                    </a:lnTo>
                    <a:lnTo>
                      <a:pt x="21" y="129"/>
                    </a:lnTo>
                    <a:lnTo>
                      <a:pt x="11" y="139"/>
                    </a:lnTo>
                    <a:lnTo>
                      <a:pt x="0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8" name="Line 560"/>
              <p:cNvSpPr>
                <a:spLocks noChangeShapeType="1"/>
              </p:cNvSpPr>
              <p:nvPr/>
            </p:nvSpPr>
            <p:spPr bwMode="auto">
              <a:xfrm flipV="1">
                <a:off x="4551" y="326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69" name="Freeform 561"/>
              <p:cNvSpPr>
                <a:spLocks/>
              </p:cNvSpPr>
              <p:nvPr/>
            </p:nvSpPr>
            <p:spPr bwMode="auto">
              <a:xfrm>
                <a:off x="4549" y="3265"/>
                <a:ext cx="11" cy="5"/>
              </a:xfrm>
              <a:custGeom>
                <a:avLst/>
                <a:gdLst>
                  <a:gd name="T0" fmla="*/ 0 w 35"/>
                  <a:gd name="T1" fmla="*/ 0 h 14"/>
                  <a:gd name="T2" fmla="*/ 0 w 35"/>
                  <a:gd name="T3" fmla="*/ 0 h 14"/>
                  <a:gd name="T4" fmla="*/ 0 w 35"/>
                  <a:gd name="T5" fmla="*/ 0 h 14"/>
                  <a:gd name="T6" fmla="*/ 0 w 35"/>
                  <a:gd name="T7" fmla="*/ 0 h 14"/>
                  <a:gd name="T8" fmla="*/ 0 w 35"/>
                  <a:gd name="T9" fmla="*/ 0 h 14"/>
                  <a:gd name="T10" fmla="*/ 0 w 35"/>
                  <a:gd name="T11" fmla="*/ 0 h 14"/>
                  <a:gd name="T12" fmla="*/ 0 w 35"/>
                  <a:gd name="T13" fmla="*/ 0 h 14"/>
                  <a:gd name="T14" fmla="*/ 0 w 35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4"/>
                  <a:gd name="T26" fmla="*/ 35 w 35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4">
                    <a:moveTo>
                      <a:pt x="0" y="14"/>
                    </a:moveTo>
                    <a:lnTo>
                      <a:pt x="0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26" y="5"/>
                    </a:lnTo>
                    <a:lnTo>
                      <a:pt x="35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0" name="Line 562"/>
              <p:cNvSpPr>
                <a:spLocks noChangeShapeType="1"/>
              </p:cNvSpPr>
              <p:nvPr/>
            </p:nvSpPr>
            <p:spPr bwMode="auto">
              <a:xfrm>
                <a:off x="4570" y="32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1" name="Freeform 563"/>
              <p:cNvSpPr>
                <a:spLocks/>
              </p:cNvSpPr>
              <p:nvPr/>
            </p:nvSpPr>
            <p:spPr bwMode="auto">
              <a:xfrm>
                <a:off x="4579" y="3260"/>
                <a:ext cx="8" cy="3"/>
              </a:xfrm>
              <a:custGeom>
                <a:avLst/>
                <a:gdLst>
                  <a:gd name="T0" fmla="*/ 0 w 24"/>
                  <a:gd name="T1" fmla="*/ 0 h 11"/>
                  <a:gd name="T2" fmla="*/ 0 w 24"/>
                  <a:gd name="T3" fmla="*/ 0 h 11"/>
                  <a:gd name="T4" fmla="*/ 0 w 24"/>
                  <a:gd name="T5" fmla="*/ 0 h 11"/>
                  <a:gd name="T6" fmla="*/ 0 w 2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1"/>
                  <a:gd name="T14" fmla="*/ 24 w 2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1">
                    <a:moveTo>
                      <a:pt x="24" y="0"/>
                    </a:moveTo>
                    <a:lnTo>
                      <a:pt x="0" y="0"/>
                    </a:lnTo>
                    <a:lnTo>
                      <a:pt x="2" y="11"/>
                    </a:lnTo>
                    <a:lnTo>
                      <a:pt x="20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2" name="Freeform 564"/>
              <p:cNvSpPr>
                <a:spLocks/>
              </p:cNvSpPr>
              <p:nvPr/>
            </p:nvSpPr>
            <p:spPr bwMode="auto">
              <a:xfrm>
                <a:off x="4593" y="3260"/>
                <a:ext cx="9" cy="5"/>
              </a:xfrm>
              <a:custGeom>
                <a:avLst/>
                <a:gdLst>
                  <a:gd name="T0" fmla="*/ 0 w 26"/>
                  <a:gd name="T1" fmla="*/ 0 h 12"/>
                  <a:gd name="T2" fmla="*/ 0 w 26"/>
                  <a:gd name="T3" fmla="*/ 0 h 12"/>
                  <a:gd name="T4" fmla="*/ 0 w 26"/>
                  <a:gd name="T5" fmla="*/ 0 h 12"/>
                  <a:gd name="T6" fmla="*/ 0 w 26"/>
                  <a:gd name="T7" fmla="*/ 0 h 12"/>
                  <a:gd name="T8" fmla="*/ 0 w 26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2"/>
                  <a:gd name="T17" fmla="*/ 26 w 2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2">
                    <a:moveTo>
                      <a:pt x="0" y="10"/>
                    </a:moveTo>
                    <a:lnTo>
                      <a:pt x="11" y="12"/>
                    </a:lnTo>
                    <a:lnTo>
                      <a:pt x="24" y="10"/>
                    </a:lnTo>
                    <a:lnTo>
                      <a:pt x="26" y="5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3" name="Freeform 565"/>
              <p:cNvSpPr>
                <a:spLocks/>
              </p:cNvSpPr>
              <p:nvPr/>
            </p:nvSpPr>
            <p:spPr bwMode="auto">
              <a:xfrm>
                <a:off x="4478" y="3315"/>
                <a:ext cx="15" cy="5"/>
              </a:xfrm>
              <a:custGeom>
                <a:avLst/>
                <a:gdLst>
                  <a:gd name="T0" fmla="*/ 0 w 44"/>
                  <a:gd name="T1" fmla="*/ 0 h 17"/>
                  <a:gd name="T2" fmla="*/ 0 w 44"/>
                  <a:gd name="T3" fmla="*/ 0 h 17"/>
                  <a:gd name="T4" fmla="*/ 0 w 44"/>
                  <a:gd name="T5" fmla="*/ 0 h 17"/>
                  <a:gd name="T6" fmla="*/ 0 w 44"/>
                  <a:gd name="T7" fmla="*/ 0 h 17"/>
                  <a:gd name="T8" fmla="*/ 0 w 44"/>
                  <a:gd name="T9" fmla="*/ 0 h 17"/>
                  <a:gd name="T10" fmla="*/ 0 w 44"/>
                  <a:gd name="T11" fmla="*/ 0 h 17"/>
                  <a:gd name="T12" fmla="*/ 0 w 44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17"/>
                  <a:gd name="T23" fmla="*/ 44 w 44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17">
                    <a:moveTo>
                      <a:pt x="0" y="14"/>
                    </a:moveTo>
                    <a:lnTo>
                      <a:pt x="38" y="17"/>
                    </a:lnTo>
                    <a:lnTo>
                      <a:pt x="41" y="12"/>
                    </a:lnTo>
                    <a:lnTo>
                      <a:pt x="44" y="11"/>
                    </a:lnTo>
                    <a:lnTo>
                      <a:pt x="44" y="6"/>
                    </a:lnTo>
                    <a:lnTo>
                      <a:pt x="41" y="2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4" name="Line 566"/>
              <p:cNvSpPr>
                <a:spLocks noChangeShapeType="1"/>
              </p:cNvSpPr>
              <p:nvPr/>
            </p:nvSpPr>
            <p:spPr bwMode="auto">
              <a:xfrm>
                <a:off x="4480" y="3310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5" name="Line 567"/>
              <p:cNvSpPr>
                <a:spLocks noChangeShapeType="1"/>
              </p:cNvSpPr>
              <p:nvPr/>
            </p:nvSpPr>
            <p:spPr bwMode="auto">
              <a:xfrm>
                <a:off x="4482" y="3305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6" name="Line 568"/>
              <p:cNvSpPr>
                <a:spLocks noChangeShapeType="1"/>
              </p:cNvSpPr>
              <p:nvPr/>
            </p:nvSpPr>
            <p:spPr bwMode="auto">
              <a:xfrm>
                <a:off x="4486" y="3301"/>
                <a:ext cx="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7" name="Freeform 569"/>
              <p:cNvSpPr>
                <a:spLocks/>
              </p:cNvSpPr>
              <p:nvPr/>
            </p:nvSpPr>
            <p:spPr bwMode="auto">
              <a:xfrm>
                <a:off x="4489" y="3295"/>
                <a:ext cx="10" cy="1"/>
              </a:xfrm>
              <a:custGeom>
                <a:avLst/>
                <a:gdLst>
                  <a:gd name="T0" fmla="*/ 0 w 31"/>
                  <a:gd name="T1" fmla="*/ 0 h 4"/>
                  <a:gd name="T2" fmla="*/ 0 w 31"/>
                  <a:gd name="T3" fmla="*/ 0 h 4"/>
                  <a:gd name="T4" fmla="*/ 0 w 31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4"/>
                  <a:gd name="T11" fmla="*/ 31 w 3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4">
                    <a:moveTo>
                      <a:pt x="0" y="0"/>
                    </a:moveTo>
                    <a:lnTo>
                      <a:pt x="21" y="4"/>
                    </a:lnTo>
                    <a:lnTo>
                      <a:pt x="31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8" name="Line 570"/>
              <p:cNvSpPr>
                <a:spLocks noChangeShapeType="1"/>
              </p:cNvSpPr>
              <p:nvPr/>
            </p:nvSpPr>
            <p:spPr bwMode="auto">
              <a:xfrm flipV="1">
                <a:off x="4497" y="3285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79" name="Line 571"/>
              <p:cNvSpPr>
                <a:spLocks noChangeShapeType="1"/>
              </p:cNvSpPr>
              <p:nvPr/>
            </p:nvSpPr>
            <p:spPr bwMode="auto">
              <a:xfrm flipV="1">
                <a:off x="4503" y="328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80" name="Line 572"/>
              <p:cNvSpPr>
                <a:spLocks noChangeShapeType="1"/>
              </p:cNvSpPr>
              <p:nvPr/>
            </p:nvSpPr>
            <p:spPr bwMode="auto">
              <a:xfrm flipV="1">
                <a:off x="4508" y="3287"/>
                <a:ext cx="3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81" name="Freeform 573"/>
              <p:cNvSpPr>
                <a:spLocks/>
              </p:cNvSpPr>
              <p:nvPr/>
            </p:nvSpPr>
            <p:spPr bwMode="auto">
              <a:xfrm>
                <a:off x="4508" y="3278"/>
                <a:ext cx="14" cy="7"/>
              </a:xfrm>
              <a:custGeom>
                <a:avLst/>
                <a:gdLst>
                  <a:gd name="T0" fmla="*/ 0 w 42"/>
                  <a:gd name="T1" fmla="*/ 0 h 21"/>
                  <a:gd name="T2" fmla="*/ 0 w 42"/>
                  <a:gd name="T3" fmla="*/ 0 h 21"/>
                  <a:gd name="T4" fmla="*/ 0 w 42"/>
                  <a:gd name="T5" fmla="*/ 0 h 21"/>
                  <a:gd name="T6" fmla="*/ 0 w 42"/>
                  <a:gd name="T7" fmla="*/ 0 h 21"/>
                  <a:gd name="T8" fmla="*/ 0 w 42"/>
                  <a:gd name="T9" fmla="*/ 0 h 21"/>
                  <a:gd name="T10" fmla="*/ 0 w 42"/>
                  <a:gd name="T11" fmla="*/ 0 h 21"/>
                  <a:gd name="T12" fmla="*/ 0 w 42"/>
                  <a:gd name="T13" fmla="*/ 0 h 21"/>
                  <a:gd name="T14" fmla="*/ 0 w 42"/>
                  <a:gd name="T15" fmla="*/ 0 h 21"/>
                  <a:gd name="T16" fmla="*/ 0 w 42"/>
                  <a:gd name="T17" fmla="*/ 0 h 21"/>
                  <a:gd name="T18" fmla="*/ 0 w 42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21"/>
                  <a:gd name="T32" fmla="*/ 42 w 42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21">
                    <a:moveTo>
                      <a:pt x="0" y="8"/>
                    </a:moveTo>
                    <a:lnTo>
                      <a:pt x="31" y="21"/>
                    </a:lnTo>
                    <a:lnTo>
                      <a:pt x="37" y="17"/>
                    </a:lnTo>
                    <a:lnTo>
                      <a:pt x="42" y="8"/>
                    </a:lnTo>
                    <a:lnTo>
                      <a:pt x="37" y="3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1" y="1"/>
                    </a:lnTo>
                    <a:lnTo>
                      <a:pt x="5" y="3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82" name="Freeform 574"/>
              <p:cNvSpPr>
                <a:spLocks/>
              </p:cNvSpPr>
              <p:nvPr/>
            </p:nvSpPr>
            <p:spPr bwMode="auto">
              <a:xfrm>
                <a:off x="4521" y="3271"/>
                <a:ext cx="13" cy="7"/>
              </a:xfrm>
              <a:custGeom>
                <a:avLst/>
                <a:gdLst>
                  <a:gd name="T0" fmla="*/ 0 w 37"/>
                  <a:gd name="T1" fmla="*/ 0 h 17"/>
                  <a:gd name="T2" fmla="*/ 0 w 37"/>
                  <a:gd name="T3" fmla="*/ 0 h 17"/>
                  <a:gd name="T4" fmla="*/ 0 w 37"/>
                  <a:gd name="T5" fmla="*/ 0 h 17"/>
                  <a:gd name="T6" fmla="*/ 0 w 37"/>
                  <a:gd name="T7" fmla="*/ 0 h 17"/>
                  <a:gd name="T8" fmla="*/ 0 w 37"/>
                  <a:gd name="T9" fmla="*/ 0 h 17"/>
                  <a:gd name="T10" fmla="*/ 0 w 37"/>
                  <a:gd name="T11" fmla="*/ 0 h 17"/>
                  <a:gd name="T12" fmla="*/ 0 w 37"/>
                  <a:gd name="T13" fmla="*/ 0 h 17"/>
                  <a:gd name="T14" fmla="*/ 0 w 37"/>
                  <a:gd name="T15" fmla="*/ 0 h 17"/>
                  <a:gd name="T16" fmla="*/ 0 w 37"/>
                  <a:gd name="T17" fmla="*/ 0 h 17"/>
                  <a:gd name="T18" fmla="*/ 0 w 37"/>
                  <a:gd name="T19" fmla="*/ 0 h 17"/>
                  <a:gd name="T20" fmla="*/ 0 w 3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17"/>
                  <a:gd name="T35" fmla="*/ 37 w 3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17">
                    <a:moveTo>
                      <a:pt x="22" y="0"/>
                    </a:moveTo>
                    <a:lnTo>
                      <a:pt x="10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10" y="9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35" y="9"/>
                    </a:lnTo>
                    <a:lnTo>
                      <a:pt x="37" y="13"/>
                    </a:lnTo>
                    <a:lnTo>
                      <a:pt x="31" y="17"/>
                    </a:lnTo>
                    <a:lnTo>
                      <a:pt x="20" y="1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83" name="Line 575"/>
              <p:cNvSpPr>
                <a:spLocks noChangeShapeType="1"/>
              </p:cNvSpPr>
              <p:nvPr/>
            </p:nvSpPr>
            <p:spPr bwMode="auto">
              <a:xfrm>
                <a:off x="4538" y="3269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252284" name="Rectangle 576"/>
              <p:cNvSpPr>
                <a:spLocks noChangeArrowheads="1"/>
              </p:cNvSpPr>
              <p:nvPr/>
            </p:nvSpPr>
            <p:spPr bwMode="auto">
              <a:xfrm rot="-5460000">
                <a:off x="4306" y="2577"/>
                <a:ext cx="72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es-MX" sz="1600" b="1">
                    <a:solidFill>
                      <a:srgbClr val="000000"/>
                    </a:solidFill>
                    <a:cs typeface="Arial" pitchFamily="34" charset="0"/>
                  </a:rPr>
                  <a:t>RECURSOS</a:t>
                </a:r>
                <a:endParaRPr lang="pt-BR" altLang="es-MX" sz="2400"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252035" name="Rectangle 577"/>
            <p:cNvSpPr>
              <a:spLocks noChangeArrowheads="1"/>
            </p:cNvSpPr>
            <p:nvPr/>
          </p:nvSpPr>
          <p:spPr bwMode="auto">
            <a:xfrm>
              <a:off x="4848" y="1488"/>
              <a:ext cx="624" cy="2448"/>
            </a:xfrm>
            <a:prstGeom prst="rect">
              <a:avLst/>
            </a:prstGeom>
            <a:noFill/>
            <a:ln w="3810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</p:grpSp>
      <p:sp>
        <p:nvSpPr>
          <p:cNvPr id="1585730" name="Freeform 578"/>
          <p:cNvSpPr>
            <a:spLocks/>
          </p:cNvSpPr>
          <p:nvPr/>
        </p:nvSpPr>
        <p:spPr bwMode="auto">
          <a:xfrm>
            <a:off x="7089775" y="2209800"/>
            <a:ext cx="1901825" cy="4114800"/>
          </a:xfrm>
          <a:custGeom>
            <a:avLst/>
            <a:gdLst>
              <a:gd name="T0" fmla="*/ 2147483646 w 1866"/>
              <a:gd name="T1" fmla="*/ 2147483646 h 7314"/>
              <a:gd name="T2" fmla="*/ 2147483646 w 1866"/>
              <a:gd name="T3" fmla="*/ 2147483646 h 7314"/>
              <a:gd name="T4" fmla="*/ 2147483646 w 1866"/>
              <a:gd name="T5" fmla="*/ 2147483646 h 7314"/>
              <a:gd name="T6" fmla="*/ 2147483646 w 1866"/>
              <a:gd name="T7" fmla="*/ 2147483646 h 7314"/>
              <a:gd name="T8" fmla="*/ 2147483646 w 1866"/>
              <a:gd name="T9" fmla="*/ 2147483646 h 7314"/>
              <a:gd name="T10" fmla="*/ 2147483646 w 1866"/>
              <a:gd name="T11" fmla="*/ 2147483646 h 7314"/>
              <a:gd name="T12" fmla="*/ 2147483646 w 1866"/>
              <a:gd name="T13" fmla="*/ 2147483646 h 7314"/>
              <a:gd name="T14" fmla="*/ 2147483646 w 1866"/>
              <a:gd name="T15" fmla="*/ 2147483646 h 7314"/>
              <a:gd name="T16" fmla="*/ 2147483646 w 1866"/>
              <a:gd name="T17" fmla="*/ 2147483646 h 7314"/>
              <a:gd name="T18" fmla="*/ 2147483646 w 1866"/>
              <a:gd name="T19" fmla="*/ 2147483646 h 7314"/>
              <a:gd name="T20" fmla="*/ 2147483646 w 1866"/>
              <a:gd name="T21" fmla="*/ 2147483646 h 7314"/>
              <a:gd name="T22" fmla="*/ 2147483646 w 1866"/>
              <a:gd name="T23" fmla="*/ 2147483646 h 7314"/>
              <a:gd name="T24" fmla="*/ 2147483646 w 1866"/>
              <a:gd name="T25" fmla="*/ 2147483646 h 7314"/>
              <a:gd name="T26" fmla="*/ 2147483646 w 1866"/>
              <a:gd name="T27" fmla="*/ 2147483646 h 7314"/>
              <a:gd name="T28" fmla="*/ 2147483646 w 1866"/>
              <a:gd name="T29" fmla="*/ 2147483646 h 7314"/>
              <a:gd name="T30" fmla="*/ 2147483646 w 1866"/>
              <a:gd name="T31" fmla="*/ 2147483646 h 7314"/>
              <a:gd name="T32" fmla="*/ 2147483646 w 1866"/>
              <a:gd name="T33" fmla="*/ 2147483646 h 7314"/>
              <a:gd name="T34" fmla="*/ 2147483646 w 1866"/>
              <a:gd name="T35" fmla="*/ 2147483646 h 7314"/>
              <a:gd name="T36" fmla="*/ 2147483646 w 1866"/>
              <a:gd name="T37" fmla="*/ 2147483646 h 7314"/>
              <a:gd name="T38" fmla="*/ 2147483646 w 1866"/>
              <a:gd name="T39" fmla="*/ 2147483646 h 7314"/>
              <a:gd name="T40" fmla="*/ 2147483646 w 1866"/>
              <a:gd name="T41" fmla="*/ 2147483646 h 7314"/>
              <a:gd name="T42" fmla="*/ 2147483646 w 1866"/>
              <a:gd name="T43" fmla="*/ 2147483646 h 7314"/>
              <a:gd name="T44" fmla="*/ 2147483646 w 1866"/>
              <a:gd name="T45" fmla="*/ 2147483646 h 7314"/>
              <a:gd name="T46" fmla="*/ 2147483646 w 1866"/>
              <a:gd name="T47" fmla="*/ 2147483646 h 7314"/>
              <a:gd name="T48" fmla="*/ 2147483646 w 1866"/>
              <a:gd name="T49" fmla="*/ 2147483646 h 7314"/>
              <a:gd name="T50" fmla="*/ 2147483646 w 1866"/>
              <a:gd name="T51" fmla="*/ 2147483646 h 7314"/>
              <a:gd name="T52" fmla="*/ 2147483646 w 1866"/>
              <a:gd name="T53" fmla="*/ 2147483646 h 7314"/>
              <a:gd name="T54" fmla="*/ 2147483646 w 1866"/>
              <a:gd name="T55" fmla="*/ 2147483646 h 7314"/>
              <a:gd name="T56" fmla="*/ 2147483646 w 1866"/>
              <a:gd name="T57" fmla="*/ 2147483646 h 7314"/>
              <a:gd name="T58" fmla="*/ 2147483646 w 1866"/>
              <a:gd name="T59" fmla="*/ 2147483646 h 7314"/>
              <a:gd name="T60" fmla="*/ 2147483646 w 1866"/>
              <a:gd name="T61" fmla="*/ 2147483646 h 7314"/>
              <a:gd name="T62" fmla="*/ 2147483646 w 1866"/>
              <a:gd name="T63" fmla="*/ 2147483646 h 7314"/>
              <a:gd name="T64" fmla="*/ 2147483646 w 1866"/>
              <a:gd name="T65" fmla="*/ 2147483646 h 73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6"/>
              <a:gd name="T100" fmla="*/ 0 h 7314"/>
              <a:gd name="T101" fmla="*/ 1866 w 1866"/>
              <a:gd name="T102" fmla="*/ 7314 h 73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6" h="7314">
                <a:moveTo>
                  <a:pt x="1866" y="3657"/>
                </a:moveTo>
                <a:lnTo>
                  <a:pt x="1861" y="3283"/>
                </a:lnTo>
                <a:lnTo>
                  <a:pt x="1847" y="2919"/>
                </a:lnTo>
                <a:lnTo>
                  <a:pt x="1823" y="2569"/>
                </a:lnTo>
                <a:lnTo>
                  <a:pt x="1792" y="2232"/>
                </a:lnTo>
                <a:lnTo>
                  <a:pt x="1753" y="1913"/>
                </a:lnTo>
                <a:lnTo>
                  <a:pt x="1706" y="1611"/>
                </a:lnTo>
                <a:lnTo>
                  <a:pt x="1653" y="1330"/>
                </a:lnTo>
                <a:lnTo>
                  <a:pt x="1592" y="1070"/>
                </a:lnTo>
                <a:lnTo>
                  <a:pt x="1526" y="834"/>
                </a:lnTo>
                <a:lnTo>
                  <a:pt x="1455" y="623"/>
                </a:lnTo>
                <a:lnTo>
                  <a:pt x="1378" y="440"/>
                </a:lnTo>
                <a:lnTo>
                  <a:pt x="1296" y="287"/>
                </a:lnTo>
                <a:lnTo>
                  <a:pt x="1210" y="163"/>
                </a:lnTo>
                <a:lnTo>
                  <a:pt x="1121" y="73"/>
                </a:lnTo>
                <a:lnTo>
                  <a:pt x="1028" y="18"/>
                </a:lnTo>
                <a:lnTo>
                  <a:pt x="933" y="0"/>
                </a:lnTo>
                <a:lnTo>
                  <a:pt x="837" y="18"/>
                </a:lnTo>
                <a:lnTo>
                  <a:pt x="744" y="73"/>
                </a:lnTo>
                <a:lnTo>
                  <a:pt x="655" y="163"/>
                </a:lnTo>
                <a:lnTo>
                  <a:pt x="569" y="287"/>
                </a:lnTo>
                <a:lnTo>
                  <a:pt x="487" y="440"/>
                </a:lnTo>
                <a:lnTo>
                  <a:pt x="410" y="623"/>
                </a:lnTo>
                <a:lnTo>
                  <a:pt x="338" y="834"/>
                </a:lnTo>
                <a:lnTo>
                  <a:pt x="273" y="1070"/>
                </a:lnTo>
                <a:lnTo>
                  <a:pt x="212" y="1330"/>
                </a:lnTo>
                <a:lnTo>
                  <a:pt x="158" y="1611"/>
                </a:lnTo>
                <a:lnTo>
                  <a:pt x="112" y="1913"/>
                </a:lnTo>
                <a:lnTo>
                  <a:pt x="73" y="2232"/>
                </a:lnTo>
                <a:lnTo>
                  <a:pt x="41" y="2569"/>
                </a:lnTo>
                <a:lnTo>
                  <a:pt x="18" y="2919"/>
                </a:lnTo>
                <a:lnTo>
                  <a:pt x="4" y="3283"/>
                </a:lnTo>
                <a:lnTo>
                  <a:pt x="0" y="3657"/>
                </a:lnTo>
                <a:lnTo>
                  <a:pt x="4" y="4030"/>
                </a:lnTo>
                <a:lnTo>
                  <a:pt x="18" y="4394"/>
                </a:lnTo>
                <a:lnTo>
                  <a:pt x="41" y="4744"/>
                </a:lnTo>
                <a:lnTo>
                  <a:pt x="73" y="5080"/>
                </a:lnTo>
                <a:lnTo>
                  <a:pt x="112" y="5400"/>
                </a:lnTo>
                <a:lnTo>
                  <a:pt x="158" y="5701"/>
                </a:lnTo>
                <a:lnTo>
                  <a:pt x="212" y="5982"/>
                </a:lnTo>
                <a:lnTo>
                  <a:pt x="273" y="6242"/>
                </a:lnTo>
                <a:lnTo>
                  <a:pt x="338" y="6479"/>
                </a:lnTo>
                <a:lnTo>
                  <a:pt x="410" y="6689"/>
                </a:lnTo>
                <a:lnTo>
                  <a:pt x="487" y="6872"/>
                </a:lnTo>
                <a:lnTo>
                  <a:pt x="569" y="7026"/>
                </a:lnTo>
                <a:lnTo>
                  <a:pt x="655" y="7149"/>
                </a:lnTo>
                <a:lnTo>
                  <a:pt x="744" y="7239"/>
                </a:lnTo>
                <a:lnTo>
                  <a:pt x="837" y="7295"/>
                </a:lnTo>
                <a:lnTo>
                  <a:pt x="933" y="7314"/>
                </a:lnTo>
                <a:lnTo>
                  <a:pt x="1028" y="7295"/>
                </a:lnTo>
                <a:lnTo>
                  <a:pt x="1121" y="7239"/>
                </a:lnTo>
                <a:lnTo>
                  <a:pt x="1210" y="7149"/>
                </a:lnTo>
                <a:lnTo>
                  <a:pt x="1296" y="7026"/>
                </a:lnTo>
                <a:lnTo>
                  <a:pt x="1378" y="6872"/>
                </a:lnTo>
                <a:lnTo>
                  <a:pt x="1455" y="6689"/>
                </a:lnTo>
                <a:lnTo>
                  <a:pt x="1526" y="6479"/>
                </a:lnTo>
                <a:lnTo>
                  <a:pt x="1592" y="6242"/>
                </a:lnTo>
                <a:lnTo>
                  <a:pt x="1653" y="5982"/>
                </a:lnTo>
                <a:lnTo>
                  <a:pt x="1706" y="5701"/>
                </a:lnTo>
                <a:lnTo>
                  <a:pt x="1753" y="5400"/>
                </a:lnTo>
                <a:lnTo>
                  <a:pt x="1792" y="5080"/>
                </a:lnTo>
                <a:lnTo>
                  <a:pt x="1823" y="4744"/>
                </a:lnTo>
                <a:lnTo>
                  <a:pt x="1847" y="4394"/>
                </a:lnTo>
                <a:lnTo>
                  <a:pt x="1861" y="4030"/>
                </a:lnTo>
                <a:lnTo>
                  <a:pt x="1866" y="3657"/>
                </a:lnTo>
              </a:path>
            </a:pathLst>
          </a:custGeom>
          <a:noFill/>
          <a:ln w="666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731" name="Line 579"/>
          <p:cNvSpPr>
            <a:spLocks noChangeShapeType="1"/>
          </p:cNvSpPr>
          <p:nvPr/>
        </p:nvSpPr>
        <p:spPr bwMode="auto">
          <a:xfrm flipH="1" flipV="1">
            <a:off x="2133600" y="1524000"/>
            <a:ext cx="518160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732" name="Freeform 580"/>
          <p:cNvSpPr>
            <a:spLocks/>
          </p:cNvSpPr>
          <p:nvPr/>
        </p:nvSpPr>
        <p:spPr bwMode="auto">
          <a:xfrm>
            <a:off x="3789363" y="2438400"/>
            <a:ext cx="3200400" cy="3733800"/>
          </a:xfrm>
          <a:custGeom>
            <a:avLst/>
            <a:gdLst>
              <a:gd name="T0" fmla="*/ 2147483646 w 1866"/>
              <a:gd name="T1" fmla="*/ 2147483646 h 7314"/>
              <a:gd name="T2" fmla="*/ 2147483646 w 1866"/>
              <a:gd name="T3" fmla="*/ 2147483646 h 7314"/>
              <a:gd name="T4" fmla="*/ 2147483646 w 1866"/>
              <a:gd name="T5" fmla="*/ 2147483646 h 7314"/>
              <a:gd name="T6" fmla="*/ 2147483646 w 1866"/>
              <a:gd name="T7" fmla="*/ 2147483646 h 7314"/>
              <a:gd name="T8" fmla="*/ 2147483646 w 1866"/>
              <a:gd name="T9" fmla="*/ 2147483646 h 7314"/>
              <a:gd name="T10" fmla="*/ 2147483646 w 1866"/>
              <a:gd name="T11" fmla="*/ 2147483646 h 7314"/>
              <a:gd name="T12" fmla="*/ 2147483646 w 1866"/>
              <a:gd name="T13" fmla="*/ 2147483646 h 7314"/>
              <a:gd name="T14" fmla="*/ 2147483646 w 1866"/>
              <a:gd name="T15" fmla="*/ 2147483646 h 7314"/>
              <a:gd name="T16" fmla="*/ 2147483646 w 1866"/>
              <a:gd name="T17" fmla="*/ 2147483646 h 7314"/>
              <a:gd name="T18" fmla="*/ 2147483646 w 1866"/>
              <a:gd name="T19" fmla="*/ 2147483646 h 7314"/>
              <a:gd name="T20" fmla="*/ 2147483646 w 1866"/>
              <a:gd name="T21" fmla="*/ 2147483646 h 7314"/>
              <a:gd name="T22" fmla="*/ 2147483646 w 1866"/>
              <a:gd name="T23" fmla="*/ 2147483646 h 7314"/>
              <a:gd name="T24" fmla="*/ 2147483646 w 1866"/>
              <a:gd name="T25" fmla="*/ 2147483646 h 7314"/>
              <a:gd name="T26" fmla="*/ 2147483646 w 1866"/>
              <a:gd name="T27" fmla="*/ 2147483646 h 7314"/>
              <a:gd name="T28" fmla="*/ 2147483646 w 1866"/>
              <a:gd name="T29" fmla="*/ 2147483646 h 7314"/>
              <a:gd name="T30" fmla="*/ 2147483646 w 1866"/>
              <a:gd name="T31" fmla="*/ 2147483646 h 7314"/>
              <a:gd name="T32" fmla="*/ 2147483646 w 1866"/>
              <a:gd name="T33" fmla="*/ 2147483646 h 7314"/>
              <a:gd name="T34" fmla="*/ 2147483646 w 1866"/>
              <a:gd name="T35" fmla="*/ 2147483646 h 7314"/>
              <a:gd name="T36" fmla="*/ 2147483646 w 1866"/>
              <a:gd name="T37" fmla="*/ 2147483646 h 7314"/>
              <a:gd name="T38" fmla="*/ 2147483646 w 1866"/>
              <a:gd name="T39" fmla="*/ 2147483646 h 7314"/>
              <a:gd name="T40" fmla="*/ 2147483646 w 1866"/>
              <a:gd name="T41" fmla="*/ 2147483646 h 7314"/>
              <a:gd name="T42" fmla="*/ 2147483646 w 1866"/>
              <a:gd name="T43" fmla="*/ 2147483646 h 7314"/>
              <a:gd name="T44" fmla="*/ 2147483646 w 1866"/>
              <a:gd name="T45" fmla="*/ 2147483646 h 7314"/>
              <a:gd name="T46" fmla="*/ 2147483646 w 1866"/>
              <a:gd name="T47" fmla="*/ 2147483646 h 7314"/>
              <a:gd name="T48" fmla="*/ 2147483646 w 1866"/>
              <a:gd name="T49" fmla="*/ 2147483646 h 7314"/>
              <a:gd name="T50" fmla="*/ 2147483646 w 1866"/>
              <a:gd name="T51" fmla="*/ 2147483646 h 7314"/>
              <a:gd name="T52" fmla="*/ 2147483646 w 1866"/>
              <a:gd name="T53" fmla="*/ 2147483646 h 7314"/>
              <a:gd name="T54" fmla="*/ 2147483646 w 1866"/>
              <a:gd name="T55" fmla="*/ 2147483646 h 7314"/>
              <a:gd name="T56" fmla="*/ 2147483646 w 1866"/>
              <a:gd name="T57" fmla="*/ 2147483646 h 7314"/>
              <a:gd name="T58" fmla="*/ 2147483646 w 1866"/>
              <a:gd name="T59" fmla="*/ 2147483646 h 7314"/>
              <a:gd name="T60" fmla="*/ 2147483646 w 1866"/>
              <a:gd name="T61" fmla="*/ 2147483646 h 7314"/>
              <a:gd name="T62" fmla="*/ 2147483646 w 1866"/>
              <a:gd name="T63" fmla="*/ 2147483646 h 7314"/>
              <a:gd name="T64" fmla="*/ 2147483646 w 1866"/>
              <a:gd name="T65" fmla="*/ 2147483646 h 73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6"/>
              <a:gd name="T100" fmla="*/ 0 h 7314"/>
              <a:gd name="T101" fmla="*/ 1866 w 1866"/>
              <a:gd name="T102" fmla="*/ 7314 h 73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6" h="7314">
                <a:moveTo>
                  <a:pt x="1866" y="3657"/>
                </a:moveTo>
                <a:lnTo>
                  <a:pt x="1861" y="3283"/>
                </a:lnTo>
                <a:lnTo>
                  <a:pt x="1847" y="2919"/>
                </a:lnTo>
                <a:lnTo>
                  <a:pt x="1823" y="2569"/>
                </a:lnTo>
                <a:lnTo>
                  <a:pt x="1792" y="2232"/>
                </a:lnTo>
                <a:lnTo>
                  <a:pt x="1753" y="1913"/>
                </a:lnTo>
                <a:lnTo>
                  <a:pt x="1706" y="1611"/>
                </a:lnTo>
                <a:lnTo>
                  <a:pt x="1653" y="1330"/>
                </a:lnTo>
                <a:lnTo>
                  <a:pt x="1592" y="1070"/>
                </a:lnTo>
                <a:lnTo>
                  <a:pt x="1526" y="834"/>
                </a:lnTo>
                <a:lnTo>
                  <a:pt x="1455" y="623"/>
                </a:lnTo>
                <a:lnTo>
                  <a:pt x="1378" y="440"/>
                </a:lnTo>
                <a:lnTo>
                  <a:pt x="1296" y="287"/>
                </a:lnTo>
                <a:lnTo>
                  <a:pt x="1210" y="163"/>
                </a:lnTo>
                <a:lnTo>
                  <a:pt x="1121" y="73"/>
                </a:lnTo>
                <a:lnTo>
                  <a:pt x="1028" y="18"/>
                </a:lnTo>
                <a:lnTo>
                  <a:pt x="933" y="0"/>
                </a:lnTo>
                <a:lnTo>
                  <a:pt x="837" y="18"/>
                </a:lnTo>
                <a:lnTo>
                  <a:pt x="744" y="73"/>
                </a:lnTo>
                <a:lnTo>
                  <a:pt x="655" y="163"/>
                </a:lnTo>
                <a:lnTo>
                  <a:pt x="569" y="287"/>
                </a:lnTo>
                <a:lnTo>
                  <a:pt x="487" y="440"/>
                </a:lnTo>
                <a:lnTo>
                  <a:pt x="410" y="623"/>
                </a:lnTo>
                <a:lnTo>
                  <a:pt x="338" y="834"/>
                </a:lnTo>
                <a:lnTo>
                  <a:pt x="273" y="1070"/>
                </a:lnTo>
                <a:lnTo>
                  <a:pt x="212" y="1330"/>
                </a:lnTo>
                <a:lnTo>
                  <a:pt x="158" y="1611"/>
                </a:lnTo>
                <a:lnTo>
                  <a:pt x="112" y="1913"/>
                </a:lnTo>
                <a:lnTo>
                  <a:pt x="73" y="2232"/>
                </a:lnTo>
                <a:lnTo>
                  <a:pt x="41" y="2569"/>
                </a:lnTo>
                <a:lnTo>
                  <a:pt x="18" y="2919"/>
                </a:lnTo>
                <a:lnTo>
                  <a:pt x="4" y="3283"/>
                </a:lnTo>
                <a:lnTo>
                  <a:pt x="0" y="3657"/>
                </a:lnTo>
                <a:lnTo>
                  <a:pt x="4" y="4030"/>
                </a:lnTo>
                <a:lnTo>
                  <a:pt x="18" y="4394"/>
                </a:lnTo>
                <a:lnTo>
                  <a:pt x="41" y="4744"/>
                </a:lnTo>
                <a:lnTo>
                  <a:pt x="73" y="5080"/>
                </a:lnTo>
                <a:lnTo>
                  <a:pt x="112" y="5400"/>
                </a:lnTo>
                <a:lnTo>
                  <a:pt x="158" y="5701"/>
                </a:lnTo>
                <a:lnTo>
                  <a:pt x="212" y="5982"/>
                </a:lnTo>
                <a:lnTo>
                  <a:pt x="273" y="6242"/>
                </a:lnTo>
                <a:lnTo>
                  <a:pt x="338" y="6479"/>
                </a:lnTo>
                <a:lnTo>
                  <a:pt x="410" y="6689"/>
                </a:lnTo>
                <a:lnTo>
                  <a:pt x="487" y="6872"/>
                </a:lnTo>
                <a:lnTo>
                  <a:pt x="569" y="7026"/>
                </a:lnTo>
                <a:lnTo>
                  <a:pt x="655" y="7149"/>
                </a:lnTo>
                <a:lnTo>
                  <a:pt x="744" y="7239"/>
                </a:lnTo>
                <a:lnTo>
                  <a:pt x="837" y="7295"/>
                </a:lnTo>
                <a:lnTo>
                  <a:pt x="933" y="7314"/>
                </a:lnTo>
                <a:lnTo>
                  <a:pt x="1028" y="7295"/>
                </a:lnTo>
                <a:lnTo>
                  <a:pt x="1121" y="7239"/>
                </a:lnTo>
                <a:lnTo>
                  <a:pt x="1210" y="7149"/>
                </a:lnTo>
                <a:lnTo>
                  <a:pt x="1296" y="7026"/>
                </a:lnTo>
                <a:lnTo>
                  <a:pt x="1378" y="6872"/>
                </a:lnTo>
                <a:lnTo>
                  <a:pt x="1455" y="6689"/>
                </a:lnTo>
                <a:lnTo>
                  <a:pt x="1526" y="6479"/>
                </a:lnTo>
                <a:lnTo>
                  <a:pt x="1592" y="6242"/>
                </a:lnTo>
                <a:lnTo>
                  <a:pt x="1653" y="5982"/>
                </a:lnTo>
                <a:lnTo>
                  <a:pt x="1706" y="5701"/>
                </a:lnTo>
                <a:lnTo>
                  <a:pt x="1753" y="5400"/>
                </a:lnTo>
                <a:lnTo>
                  <a:pt x="1792" y="5080"/>
                </a:lnTo>
                <a:lnTo>
                  <a:pt x="1823" y="4744"/>
                </a:lnTo>
                <a:lnTo>
                  <a:pt x="1847" y="4394"/>
                </a:lnTo>
                <a:lnTo>
                  <a:pt x="1861" y="4030"/>
                </a:lnTo>
                <a:lnTo>
                  <a:pt x="1866" y="3657"/>
                </a:lnTo>
              </a:path>
            </a:pathLst>
          </a:custGeom>
          <a:noFill/>
          <a:ln w="666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733" name="Line 581"/>
          <p:cNvSpPr>
            <a:spLocks noChangeShapeType="1"/>
          </p:cNvSpPr>
          <p:nvPr/>
        </p:nvSpPr>
        <p:spPr bwMode="auto">
          <a:xfrm flipH="1" flipV="1">
            <a:off x="1828800" y="1600200"/>
            <a:ext cx="29718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734" name="Line 582"/>
          <p:cNvSpPr>
            <a:spLocks noChangeShapeType="1"/>
          </p:cNvSpPr>
          <p:nvPr/>
        </p:nvSpPr>
        <p:spPr bwMode="auto">
          <a:xfrm flipH="1" flipV="1">
            <a:off x="1600200" y="1524000"/>
            <a:ext cx="9144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/>
          </a:p>
        </p:txBody>
      </p:sp>
      <p:grpSp>
        <p:nvGrpSpPr>
          <p:cNvPr id="14" name="Group 583"/>
          <p:cNvGrpSpPr>
            <a:grpSpLocks/>
          </p:cNvGrpSpPr>
          <p:nvPr/>
        </p:nvGrpSpPr>
        <p:grpSpPr bwMode="auto">
          <a:xfrm>
            <a:off x="2189163" y="5029200"/>
            <a:ext cx="1600200" cy="685800"/>
            <a:chOff x="1248" y="3168"/>
            <a:chExt cx="1008" cy="432"/>
          </a:xfrm>
        </p:grpSpPr>
        <p:sp>
          <p:nvSpPr>
            <p:cNvPr id="252031" name="Freeform 584"/>
            <p:cNvSpPr>
              <a:spLocks/>
            </p:cNvSpPr>
            <p:nvPr/>
          </p:nvSpPr>
          <p:spPr bwMode="auto">
            <a:xfrm>
              <a:off x="1927" y="3322"/>
              <a:ext cx="329" cy="182"/>
            </a:xfrm>
            <a:custGeom>
              <a:avLst/>
              <a:gdLst>
                <a:gd name="T0" fmla="*/ 0 w 987"/>
                <a:gd name="T1" fmla="*/ 0 h 544"/>
                <a:gd name="T2" fmla="*/ 0 w 987"/>
                <a:gd name="T3" fmla="*/ 0 h 544"/>
                <a:gd name="T4" fmla="*/ 0 w 987"/>
                <a:gd name="T5" fmla="*/ 0 h 544"/>
                <a:gd name="T6" fmla="*/ 0 w 987"/>
                <a:gd name="T7" fmla="*/ 0 h 544"/>
                <a:gd name="T8" fmla="*/ 0 w 987"/>
                <a:gd name="T9" fmla="*/ 0 h 544"/>
                <a:gd name="T10" fmla="*/ 0 w 987"/>
                <a:gd name="T11" fmla="*/ 0 h 544"/>
                <a:gd name="T12" fmla="*/ 0 w 987"/>
                <a:gd name="T13" fmla="*/ 0 h 544"/>
                <a:gd name="T14" fmla="*/ 0 w 987"/>
                <a:gd name="T15" fmla="*/ 0 h 5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7"/>
                <a:gd name="T25" fmla="*/ 0 h 544"/>
                <a:gd name="T26" fmla="*/ 987 w 987"/>
                <a:gd name="T27" fmla="*/ 544 h 5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7" h="544">
                  <a:moveTo>
                    <a:pt x="987" y="127"/>
                  </a:moveTo>
                  <a:lnTo>
                    <a:pt x="722" y="127"/>
                  </a:lnTo>
                  <a:lnTo>
                    <a:pt x="722" y="0"/>
                  </a:lnTo>
                  <a:lnTo>
                    <a:pt x="0" y="272"/>
                  </a:lnTo>
                  <a:lnTo>
                    <a:pt x="722" y="544"/>
                  </a:lnTo>
                  <a:lnTo>
                    <a:pt x="722" y="416"/>
                  </a:lnTo>
                  <a:lnTo>
                    <a:pt x="987" y="416"/>
                  </a:lnTo>
                  <a:lnTo>
                    <a:pt x="987" y="12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32" name="Rectangle 585"/>
            <p:cNvSpPr>
              <a:spLocks noChangeArrowheads="1"/>
            </p:cNvSpPr>
            <p:nvPr/>
          </p:nvSpPr>
          <p:spPr bwMode="auto">
            <a:xfrm>
              <a:off x="1344" y="3514"/>
              <a:ext cx="39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es-MX" sz="900" b="1">
                  <a:solidFill>
                    <a:srgbClr val="000000"/>
                  </a:solidFill>
                  <a:cs typeface="Arial" pitchFamily="34" charset="0"/>
                </a:rPr>
                <a:t>SERVICIOS</a:t>
              </a:r>
              <a:endParaRPr lang="pt-BR" altLang="es-MX" sz="2400">
                <a:latin typeface="Times New Roman" pitchFamily="18" charset="0"/>
                <a:cs typeface="Arial" pitchFamily="34" charset="0"/>
              </a:endParaRPr>
            </a:p>
          </p:txBody>
        </p:sp>
        <p:pic>
          <p:nvPicPr>
            <p:cNvPr id="252033" name="Picture 586" descr="AUTOPOL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168"/>
              <a:ext cx="57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587"/>
          <p:cNvGrpSpPr>
            <a:grpSpLocks/>
          </p:cNvGrpSpPr>
          <p:nvPr/>
        </p:nvGrpSpPr>
        <p:grpSpPr bwMode="auto">
          <a:xfrm>
            <a:off x="76200" y="3735388"/>
            <a:ext cx="1287463" cy="684212"/>
            <a:chOff x="144" y="3073"/>
            <a:chExt cx="811" cy="431"/>
          </a:xfrm>
        </p:grpSpPr>
        <p:sp>
          <p:nvSpPr>
            <p:cNvPr id="251943" name="Freeform 588"/>
            <p:cNvSpPr>
              <a:spLocks/>
            </p:cNvSpPr>
            <p:nvPr/>
          </p:nvSpPr>
          <p:spPr bwMode="auto">
            <a:xfrm>
              <a:off x="883" y="3073"/>
              <a:ext cx="72" cy="199"/>
            </a:xfrm>
            <a:custGeom>
              <a:avLst/>
              <a:gdLst>
                <a:gd name="T0" fmla="*/ 0 w 696"/>
                <a:gd name="T1" fmla="*/ 0 h 1990"/>
                <a:gd name="T2" fmla="*/ 0 w 696"/>
                <a:gd name="T3" fmla="*/ 0 h 1990"/>
                <a:gd name="T4" fmla="*/ 0 w 696"/>
                <a:gd name="T5" fmla="*/ 0 h 1990"/>
                <a:gd name="T6" fmla="*/ 0 w 696"/>
                <a:gd name="T7" fmla="*/ 0 h 1990"/>
                <a:gd name="T8" fmla="*/ 0 w 696"/>
                <a:gd name="T9" fmla="*/ 0 h 1990"/>
                <a:gd name="T10" fmla="*/ 0 w 696"/>
                <a:gd name="T11" fmla="*/ 0 h 1990"/>
                <a:gd name="T12" fmla="*/ 0 w 696"/>
                <a:gd name="T13" fmla="*/ 0 h 1990"/>
                <a:gd name="T14" fmla="*/ 0 w 696"/>
                <a:gd name="T15" fmla="*/ 0 h 1990"/>
                <a:gd name="T16" fmla="*/ 0 w 696"/>
                <a:gd name="T17" fmla="*/ 0 h 1990"/>
                <a:gd name="T18" fmla="*/ 0 w 696"/>
                <a:gd name="T19" fmla="*/ 0 h 1990"/>
                <a:gd name="T20" fmla="*/ 0 w 696"/>
                <a:gd name="T21" fmla="*/ 0 h 1990"/>
                <a:gd name="T22" fmla="*/ 0 w 696"/>
                <a:gd name="T23" fmla="*/ 0 h 1990"/>
                <a:gd name="T24" fmla="*/ 0 w 696"/>
                <a:gd name="T25" fmla="*/ 0 h 1990"/>
                <a:gd name="T26" fmla="*/ 0 w 696"/>
                <a:gd name="T27" fmla="*/ 0 h 1990"/>
                <a:gd name="T28" fmla="*/ 0 w 696"/>
                <a:gd name="T29" fmla="*/ 0 h 1990"/>
                <a:gd name="T30" fmla="*/ 0 w 696"/>
                <a:gd name="T31" fmla="*/ 0 h 1990"/>
                <a:gd name="T32" fmla="*/ 0 w 696"/>
                <a:gd name="T33" fmla="*/ 0 h 1990"/>
                <a:gd name="T34" fmla="*/ 0 w 696"/>
                <a:gd name="T35" fmla="*/ 0 h 1990"/>
                <a:gd name="T36" fmla="*/ 0 w 696"/>
                <a:gd name="T37" fmla="*/ 0 h 1990"/>
                <a:gd name="T38" fmla="*/ 0 w 696"/>
                <a:gd name="T39" fmla="*/ 0 h 1990"/>
                <a:gd name="T40" fmla="*/ 0 w 696"/>
                <a:gd name="T41" fmla="*/ 0 h 1990"/>
                <a:gd name="T42" fmla="*/ 0 w 696"/>
                <a:gd name="T43" fmla="*/ 0 h 1990"/>
                <a:gd name="T44" fmla="*/ 0 w 696"/>
                <a:gd name="T45" fmla="*/ 0 h 1990"/>
                <a:gd name="T46" fmla="*/ 0 w 696"/>
                <a:gd name="T47" fmla="*/ 0 h 1990"/>
                <a:gd name="T48" fmla="*/ 0 w 696"/>
                <a:gd name="T49" fmla="*/ 0 h 1990"/>
                <a:gd name="T50" fmla="*/ 0 w 696"/>
                <a:gd name="T51" fmla="*/ 0 h 1990"/>
                <a:gd name="T52" fmla="*/ 0 w 696"/>
                <a:gd name="T53" fmla="*/ 0 h 1990"/>
                <a:gd name="T54" fmla="*/ 0 w 696"/>
                <a:gd name="T55" fmla="*/ 0 h 1990"/>
                <a:gd name="T56" fmla="*/ 0 w 696"/>
                <a:gd name="T57" fmla="*/ 0 h 1990"/>
                <a:gd name="T58" fmla="*/ 0 w 696"/>
                <a:gd name="T59" fmla="*/ 0 h 1990"/>
                <a:gd name="T60" fmla="*/ 0 w 696"/>
                <a:gd name="T61" fmla="*/ 0 h 1990"/>
                <a:gd name="T62" fmla="*/ 0 w 696"/>
                <a:gd name="T63" fmla="*/ 0 h 1990"/>
                <a:gd name="T64" fmla="*/ 0 w 696"/>
                <a:gd name="T65" fmla="*/ 0 h 1990"/>
                <a:gd name="T66" fmla="*/ 0 w 696"/>
                <a:gd name="T67" fmla="*/ 0 h 1990"/>
                <a:gd name="T68" fmla="*/ 0 w 696"/>
                <a:gd name="T69" fmla="*/ 0 h 1990"/>
                <a:gd name="T70" fmla="*/ 0 w 696"/>
                <a:gd name="T71" fmla="*/ 0 h 1990"/>
                <a:gd name="T72" fmla="*/ 0 w 696"/>
                <a:gd name="T73" fmla="*/ 0 h 1990"/>
                <a:gd name="T74" fmla="*/ 0 w 696"/>
                <a:gd name="T75" fmla="*/ 0 h 1990"/>
                <a:gd name="T76" fmla="*/ 0 w 696"/>
                <a:gd name="T77" fmla="*/ 0 h 1990"/>
                <a:gd name="T78" fmla="*/ 0 w 696"/>
                <a:gd name="T79" fmla="*/ 0 h 1990"/>
                <a:gd name="T80" fmla="*/ 0 w 696"/>
                <a:gd name="T81" fmla="*/ 0 h 1990"/>
                <a:gd name="T82" fmla="*/ 0 w 696"/>
                <a:gd name="T83" fmla="*/ 0 h 1990"/>
                <a:gd name="T84" fmla="*/ 0 w 696"/>
                <a:gd name="T85" fmla="*/ 0 h 1990"/>
                <a:gd name="T86" fmla="*/ 0 w 696"/>
                <a:gd name="T87" fmla="*/ 0 h 1990"/>
                <a:gd name="T88" fmla="*/ 0 w 696"/>
                <a:gd name="T89" fmla="*/ 0 h 1990"/>
                <a:gd name="T90" fmla="*/ 0 w 696"/>
                <a:gd name="T91" fmla="*/ 0 h 1990"/>
                <a:gd name="T92" fmla="*/ 0 w 696"/>
                <a:gd name="T93" fmla="*/ 0 h 19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1990"/>
                <a:gd name="T143" fmla="*/ 696 w 696"/>
                <a:gd name="T144" fmla="*/ 1990 h 19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1990">
                  <a:moveTo>
                    <a:pt x="363" y="1245"/>
                  </a:moveTo>
                  <a:lnTo>
                    <a:pt x="348" y="1316"/>
                  </a:lnTo>
                  <a:lnTo>
                    <a:pt x="332" y="1385"/>
                  </a:lnTo>
                  <a:lnTo>
                    <a:pt x="319" y="1438"/>
                  </a:lnTo>
                  <a:lnTo>
                    <a:pt x="307" y="1503"/>
                  </a:lnTo>
                  <a:lnTo>
                    <a:pt x="299" y="1580"/>
                  </a:lnTo>
                  <a:lnTo>
                    <a:pt x="292" y="1642"/>
                  </a:lnTo>
                  <a:lnTo>
                    <a:pt x="284" y="1698"/>
                  </a:lnTo>
                  <a:lnTo>
                    <a:pt x="273" y="1751"/>
                  </a:lnTo>
                  <a:lnTo>
                    <a:pt x="263" y="1803"/>
                  </a:lnTo>
                  <a:lnTo>
                    <a:pt x="256" y="1837"/>
                  </a:lnTo>
                  <a:lnTo>
                    <a:pt x="256" y="1864"/>
                  </a:lnTo>
                  <a:lnTo>
                    <a:pt x="258" y="1885"/>
                  </a:lnTo>
                  <a:lnTo>
                    <a:pt x="251" y="1896"/>
                  </a:lnTo>
                  <a:lnTo>
                    <a:pt x="206" y="1905"/>
                  </a:lnTo>
                  <a:lnTo>
                    <a:pt x="196" y="1900"/>
                  </a:lnTo>
                  <a:lnTo>
                    <a:pt x="191" y="1893"/>
                  </a:lnTo>
                  <a:lnTo>
                    <a:pt x="148" y="1907"/>
                  </a:lnTo>
                  <a:lnTo>
                    <a:pt x="92" y="1922"/>
                  </a:lnTo>
                  <a:lnTo>
                    <a:pt x="56" y="1927"/>
                  </a:lnTo>
                  <a:lnTo>
                    <a:pt x="27" y="1924"/>
                  </a:lnTo>
                  <a:lnTo>
                    <a:pt x="10" y="1918"/>
                  </a:lnTo>
                  <a:lnTo>
                    <a:pt x="2" y="1909"/>
                  </a:lnTo>
                  <a:lnTo>
                    <a:pt x="0" y="1898"/>
                  </a:lnTo>
                  <a:lnTo>
                    <a:pt x="5" y="1887"/>
                  </a:lnTo>
                  <a:lnTo>
                    <a:pt x="18" y="1876"/>
                  </a:lnTo>
                  <a:lnTo>
                    <a:pt x="58" y="1858"/>
                  </a:lnTo>
                  <a:lnTo>
                    <a:pt x="95" y="1840"/>
                  </a:lnTo>
                  <a:lnTo>
                    <a:pt x="127" y="1824"/>
                  </a:lnTo>
                  <a:lnTo>
                    <a:pt x="142" y="1810"/>
                  </a:lnTo>
                  <a:lnTo>
                    <a:pt x="143" y="1760"/>
                  </a:lnTo>
                  <a:lnTo>
                    <a:pt x="143" y="1698"/>
                  </a:lnTo>
                  <a:lnTo>
                    <a:pt x="144" y="1635"/>
                  </a:lnTo>
                  <a:lnTo>
                    <a:pt x="144" y="1563"/>
                  </a:lnTo>
                  <a:lnTo>
                    <a:pt x="142" y="1476"/>
                  </a:lnTo>
                  <a:lnTo>
                    <a:pt x="142" y="1385"/>
                  </a:lnTo>
                  <a:lnTo>
                    <a:pt x="147" y="1291"/>
                  </a:lnTo>
                  <a:lnTo>
                    <a:pt x="149" y="1223"/>
                  </a:lnTo>
                  <a:lnTo>
                    <a:pt x="156" y="1154"/>
                  </a:lnTo>
                  <a:lnTo>
                    <a:pt x="156" y="1114"/>
                  </a:lnTo>
                  <a:lnTo>
                    <a:pt x="131" y="1111"/>
                  </a:lnTo>
                  <a:lnTo>
                    <a:pt x="105" y="1102"/>
                  </a:lnTo>
                  <a:lnTo>
                    <a:pt x="86" y="1078"/>
                  </a:lnTo>
                  <a:lnTo>
                    <a:pt x="84" y="1050"/>
                  </a:lnTo>
                  <a:lnTo>
                    <a:pt x="92" y="1013"/>
                  </a:lnTo>
                  <a:lnTo>
                    <a:pt x="106" y="982"/>
                  </a:lnTo>
                  <a:lnTo>
                    <a:pt x="121" y="960"/>
                  </a:lnTo>
                  <a:lnTo>
                    <a:pt x="96" y="951"/>
                  </a:lnTo>
                  <a:lnTo>
                    <a:pt x="88" y="944"/>
                  </a:lnTo>
                  <a:lnTo>
                    <a:pt x="90" y="932"/>
                  </a:lnTo>
                  <a:lnTo>
                    <a:pt x="122" y="854"/>
                  </a:lnTo>
                  <a:lnTo>
                    <a:pt x="133" y="812"/>
                  </a:lnTo>
                  <a:lnTo>
                    <a:pt x="142" y="668"/>
                  </a:lnTo>
                  <a:lnTo>
                    <a:pt x="142" y="563"/>
                  </a:lnTo>
                  <a:lnTo>
                    <a:pt x="147" y="437"/>
                  </a:lnTo>
                  <a:lnTo>
                    <a:pt x="152" y="404"/>
                  </a:lnTo>
                  <a:lnTo>
                    <a:pt x="165" y="380"/>
                  </a:lnTo>
                  <a:lnTo>
                    <a:pt x="190" y="359"/>
                  </a:lnTo>
                  <a:lnTo>
                    <a:pt x="299" y="299"/>
                  </a:lnTo>
                  <a:lnTo>
                    <a:pt x="292" y="271"/>
                  </a:lnTo>
                  <a:lnTo>
                    <a:pt x="273" y="268"/>
                  </a:lnTo>
                  <a:lnTo>
                    <a:pt x="249" y="261"/>
                  </a:lnTo>
                  <a:lnTo>
                    <a:pt x="236" y="247"/>
                  </a:lnTo>
                  <a:lnTo>
                    <a:pt x="219" y="191"/>
                  </a:lnTo>
                  <a:lnTo>
                    <a:pt x="213" y="159"/>
                  </a:lnTo>
                  <a:lnTo>
                    <a:pt x="215" y="131"/>
                  </a:lnTo>
                  <a:lnTo>
                    <a:pt x="211" y="101"/>
                  </a:lnTo>
                  <a:lnTo>
                    <a:pt x="213" y="69"/>
                  </a:lnTo>
                  <a:lnTo>
                    <a:pt x="199" y="84"/>
                  </a:lnTo>
                  <a:lnTo>
                    <a:pt x="191" y="90"/>
                  </a:lnTo>
                  <a:lnTo>
                    <a:pt x="194" y="69"/>
                  </a:lnTo>
                  <a:lnTo>
                    <a:pt x="203" y="47"/>
                  </a:lnTo>
                  <a:lnTo>
                    <a:pt x="217" y="29"/>
                  </a:lnTo>
                  <a:lnTo>
                    <a:pt x="238" y="15"/>
                  </a:lnTo>
                  <a:lnTo>
                    <a:pt x="266" y="3"/>
                  </a:lnTo>
                  <a:lnTo>
                    <a:pt x="303" y="0"/>
                  </a:lnTo>
                  <a:lnTo>
                    <a:pt x="335" y="7"/>
                  </a:lnTo>
                  <a:lnTo>
                    <a:pt x="363" y="20"/>
                  </a:lnTo>
                  <a:lnTo>
                    <a:pt x="385" y="38"/>
                  </a:lnTo>
                  <a:lnTo>
                    <a:pt x="402" y="62"/>
                  </a:lnTo>
                  <a:lnTo>
                    <a:pt x="412" y="94"/>
                  </a:lnTo>
                  <a:lnTo>
                    <a:pt x="417" y="131"/>
                  </a:lnTo>
                  <a:lnTo>
                    <a:pt x="414" y="161"/>
                  </a:lnTo>
                  <a:lnTo>
                    <a:pt x="406" y="201"/>
                  </a:lnTo>
                  <a:lnTo>
                    <a:pt x="408" y="231"/>
                  </a:lnTo>
                  <a:lnTo>
                    <a:pt x="414" y="264"/>
                  </a:lnTo>
                  <a:lnTo>
                    <a:pt x="427" y="281"/>
                  </a:lnTo>
                  <a:lnTo>
                    <a:pt x="561" y="334"/>
                  </a:lnTo>
                  <a:lnTo>
                    <a:pt x="580" y="346"/>
                  </a:lnTo>
                  <a:lnTo>
                    <a:pt x="594" y="365"/>
                  </a:lnTo>
                  <a:lnTo>
                    <a:pt x="636" y="480"/>
                  </a:lnTo>
                  <a:lnTo>
                    <a:pt x="691" y="643"/>
                  </a:lnTo>
                  <a:lnTo>
                    <a:pt x="696" y="677"/>
                  </a:lnTo>
                  <a:lnTo>
                    <a:pt x="694" y="695"/>
                  </a:lnTo>
                  <a:lnTo>
                    <a:pt x="687" y="716"/>
                  </a:lnTo>
                  <a:lnTo>
                    <a:pt x="615" y="828"/>
                  </a:lnTo>
                  <a:lnTo>
                    <a:pt x="604" y="862"/>
                  </a:lnTo>
                  <a:lnTo>
                    <a:pt x="601" y="898"/>
                  </a:lnTo>
                  <a:lnTo>
                    <a:pt x="615" y="1024"/>
                  </a:lnTo>
                  <a:lnTo>
                    <a:pt x="623" y="1078"/>
                  </a:lnTo>
                  <a:lnTo>
                    <a:pt x="623" y="1097"/>
                  </a:lnTo>
                  <a:lnTo>
                    <a:pt x="615" y="1110"/>
                  </a:lnTo>
                  <a:lnTo>
                    <a:pt x="594" y="1116"/>
                  </a:lnTo>
                  <a:lnTo>
                    <a:pt x="571" y="1120"/>
                  </a:lnTo>
                  <a:lnTo>
                    <a:pt x="565" y="1183"/>
                  </a:lnTo>
                  <a:lnTo>
                    <a:pt x="565" y="1253"/>
                  </a:lnTo>
                  <a:lnTo>
                    <a:pt x="568" y="1329"/>
                  </a:lnTo>
                  <a:lnTo>
                    <a:pt x="571" y="1399"/>
                  </a:lnTo>
                  <a:lnTo>
                    <a:pt x="582" y="1476"/>
                  </a:lnTo>
                  <a:lnTo>
                    <a:pt x="585" y="1552"/>
                  </a:lnTo>
                  <a:lnTo>
                    <a:pt x="590" y="1627"/>
                  </a:lnTo>
                  <a:lnTo>
                    <a:pt x="590" y="1686"/>
                  </a:lnTo>
                  <a:lnTo>
                    <a:pt x="586" y="1781"/>
                  </a:lnTo>
                  <a:lnTo>
                    <a:pt x="589" y="1840"/>
                  </a:lnTo>
                  <a:lnTo>
                    <a:pt x="585" y="1893"/>
                  </a:lnTo>
                  <a:lnTo>
                    <a:pt x="584" y="1905"/>
                  </a:lnTo>
                  <a:lnTo>
                    <a:pt x="550" y="1914"/>
                  </a:lnTo>
                  <a:lnTo>
                    <a:pt x="522" y="1928"/>
                  </a:lnTo>
                  <a:lnTo>
                    <a:pt x="498" y="1948"/>
                  </a:lnTo>
                  <a:lnTo>
                    <a:pt x="471" y="1967"/>
                  </a:lnTo>
                  <a:lnTo>
                    <a:pt x="438" y="1980"/>
                  </a:lnTo>
                  <a:lnTo>
                    <a:pt x="402" y="1990"/>
                  </a:lnTo>
                  <a:lnTo>
                    <a:pt x="371" y="1990"/>
                  </a:lnTo>
                  <a:lnTo>
                    <a:pt x="352" y="1984"/>
                  </a:lnTo>
                  <a:lnTo>
                    <a:pt x="339" y="1974"/>
                  </a:lnTo>
                  <a:lnTo>
                    <a:pt x="336" y="1962"/>
                  </a:lnTo>
                  <a:lnTo>
                    <a:pt x="344" y="1945"/>
                  </a:lnTo>
                  <a:lnTo>
                    <a:pt x="362" y="1930"/>
                  </a:lnTo>
                  <a:lnTo>
                    <a:pt x="383" y="1914"/>
                  </a:lnTo>
                  <a:lnTo>
                    <a:pt x="412" y="1891"/>
                  </a:lnTo>
                  <a:lnTo>
                    <a:pt x="435" y="1870"/>
                  </a:lnTo>
                  <a:lnTo>
                    <a:pt x="449" y="1851"/>
                  </a:lnTo>
                  <a:lnTo>
                    <a:pt x="442" y="1754"/>
                  </a:lnTo>
                  <a:lnTo>
                    <a:pt x="442" y="1685"/>
                  </a:lnTo>
                  <a:lnTo>
                    <a:pt x="435" y="1614"/>
                  </a:lnTo>
                  <a:lnTo>
                    <a:pt x="428" y="1552"/>
                  </a:lnTo>
                  <a:lnTo>
                    <a:pt x="415" y="1486"/>
                  </a:lnTo>
                  <a:lnTo>
                    <a:pt x="400" y="1420"/>
                  </a:lnTo>
                  <a:lnTo>
                    <a:pt x="385" y="1357"/>
                  </a:lnTo>
                  <a:lnTo>
                    <a:pt x="375" y="1307"/>
                  </a:lnTo>
                  <a:lnTo>
                    <a:pt x="363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44" name="Freeform 589"/>
            <p:cNvSpPr>
              <a:spLocks/>
            </p:cNvSpPr>
            <p:nvPr/>
          </p:nvSpPr>
          <p:spPr bwMode="auto">
            <a:xfrm>
              <a:off x="609" y="3075"/>
              <a:ext cx="76" cy="187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7" y="811"/>
                  </a:moveTo>
                  <a:lnTo>
                    <a:pt x="638" y="858"/>
                  </a:lnTo>
                  <a:lnTo>
                    <a:pt x="651" y="954"/>
                  </a:lnTo>
                  <a:lnTo>
                    <a:pt x="537" y="1023"/>
                  </a:lnTo>
                  <a:lnTo>
                    <a:pt x="537" y="1066"/>
                  </a:lnTo>
                  <a:lnTo>
                    <a:pt x="543" y="1141"/>
                  </a:lnTo>
                  <a:lnTo>
                    <a:pt x="551" y="1365"/>
                  </a:lnTo>
                  <a:lnTo>
                    <a:pt x="558" y="1463"/>
                  </a:lnTo>
                  <a:lnTo>
                    <a:pt x="565" y="1636"/>
                  </a:lnTo>
                  <a:lnTo>
                    <a:pt x="565" y="1699"/>
                  </a:lnTo>
                  <a:lnTo>
                    <a:pt x="567" y="1720"/>
                  </a:lnTo>
                  <a:lnTo>
                    <a:pt x="573" y="1727"/>
                  </a:lnTo>
                  <a:lnTo>
                    <a:pt x="593" y="1739"/>
                  </a:lnTo>
                  <a:lnTo>
                    <a:pt x="633" y="1760"/>
                  </a:lnTo>
                  <a:lnTo>
                    <a:pt x="681" y="1772"/>
                  </a:lnTo>
                  <a:lnTo>
                    <a:pt x="698" y="1777"/>
                  </a:lnTo>
                  <a:lnTo>
                    <a:pt x="715" y="1785"/>
                  </a:lnTo>
                  <a:lnTo>
                    <a:pt x="726" y="1799"/>
                  </a:lnTo>
                  <a:lnTo>
                    <a:pt x="730" y="1811"/>
                  </a:lnTo>
                  <a:lnTo>
                    <a:pt x="723" y="1815"/>
                  </a:lnTo>
                  <a:lnTo>
                    <a:pt x="627" y="1816"/>
                  </a:lnTo>
                  <a:lnTo>
                    <a:pt x="502" y="1824"/>
                  </a:lnTo>
                  <a:lnTo>
                    <a:pt x="479" y="1824"/>
                  </a:lnTo>
                  <a:lnTo>
                    <a:pt x="465" y="1817"/>
                  </a:lnTo>
                  <a:lnTo>
                    <a:pt x="457" y="1803"/>
                  </a:lnTo>
                  <a:lnTo>
                    <a:pt x="457" y="1782"/>
                  </a:lnTo>
                  <a:lnTo>
                    <a:pt x="465" y="1749"/>
                  </a:lnTo>
                  <a:lnTo>
                    <a:pt x="469" y="1744"/>
                  </a:lnTo>
                  <a:lnTo>
                    <a:pt x="479" y="1740"/>
                  </a:lnTo>
                  <a:lnTo>
                    <a:pt x="465" y="1739"/>
                  </a:lnTo>
                  <a:lnTo>
                    <a:pt x="461" y="1733"/>
                  </a:lnTo>
                  <a:lnTo>
                    <a:pt x="457" y="1706"/>
                  </a:lnTo>
                  <a:lnTo>
                    <a:pt x="444" y="1650"/>
                  </a:lnTo>
                  <a:lnTo>
                    <a:pt x="414" y="1517"/>
                  </a:lnTo>
                  <a:lnTo>
                    <a:pt x="408" y="1455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0" y="1205"/>
                  </a:lnTo>
                  <a:lnTo>
                    <a:pt x="336" y="1267"/>
                  </a:lnTo>
                  <a:lnTo>
                    <a:pt x="311" y="1442"/>
                  </a:lnTo>
                  <a:lnTo>
                    <a:pt x="299" y="1495"/>
                  </a:lnTo>
                  <a:lnTo>
                    <a:pt x="276" y="1690"/>
                  </a:lnTo>
                  <a:lnTo>
                    <a:pt x="276" y="1720"/>
                  </a:lnTo>
                  <a:lnTo>
                    <a:pt x="272" y="1725"/>
                  </a:lnTo>
                  <a:lnTo>
                    <a:pt x="250" y="1734"/>
                  </a:lnTo>
                  <a:lnTo>
                    <a:pt x="255" y="1763"/>
                  </a:lnTo>
                  <a:lnTo>
                    <a:pt x="256" y="1796"/>
                  </a:lnTo>
                  <a:lnTo>
                    <a:pt x="256" y="1817"/>
                  </a:lnTo>
                  <a:lnTo>
                    <a:pt x="249" y="1837"/>
                  </a:lnTo>
                  <a:lnTo>
                    <a:pt x="233" y="1851"/>
                  </a:lnTo>
                  <a:lnTo>
                    <a:pt x="207" y="1859"/>
                  </a:lnTo>
                  <a:lnTo>
                    <a:pt x="178" y="1859"/>
                  </a:lnTo>
                  <a:lnTo>
                    <a:pt x="148" y="1856"/>
                  </a:lnTo>
                  <a:lnTo>
                    <a:pt x="135" y="1846"/>
                  </a:lnTo>
                  <a:lnTo>
                    <a:pt x="129" y="1832"/>
                  </a:lnTo>
                  <a:lnTo>
                    <a:pt x="129" y="1813"/>
                  </a:lnTo>
                  <a:lnTo>
                    <a:pt x="137" y="1789"/>
                  </a:lnTo>
                  <a:lnTo>
                    <a:pt x="156" y="1761"/>
                  </a:lnTo>
                  <a:lnTo>
                    <a:pt x="172" y="1734"/>
                  </a:lnTo>
                  <a:lnTo>
                    <a:pt x="156" y="1734"/>
                  </a:lnTo>
                  <a:lnTo>
                    <a:pt x="150" y="1650"/>
                  </a:lnTo>
                  <a:lnTo>
                    <a:pt x="148" y="1554"/>
                  </a:lnTo>
                  <a:lnTo>
                    <a:pt x="151" y="1489"/>
                  </a:lnTo>
                  <a:lnTo>
                    <a:pt x="161" y="1412"/>
                  </a:lnTo>
                  <a:lnTo>
                    <a:pt x="168" y="1344"/>
                  </a:lnTo>
                  <a:lnTo>
                    <a:pt x="178" y="1288"/>
                  </a:lnTo>
                  <a:lnTo>
                    <a:pt x="0" y="1225"/>
                  </a:lnTo>
                  <a:lnTo>
                    <a:pt x="0" y="1031"/>
                  </a:lnTo>
                  <a:lnTo>
                    <a:pt x="20" y="1017"/>
                  </a:lnTo>
                  <a:lnTo>
                    <a:pt x="104" y="1038"/>
                  </a:lnTo>
                  <a:lnTo>
                    <a:pt x="113" y="995"/>
                  </a:lnTo>
                  <a:lnTo>
                    <a:pt x="116" y="943"/>
                  </a:lnTo>
                  <a:lnTo>
                    <a:pt x="74" y="726"/>
                  </a:lnTo>
                  <a:lnTo>
                    <a:pt x="71" y="669"/>
                  </a:lnTo>
                  <a:lnTo>
                    <a:pt x="78" y="600"/>
                  </a:lnTo>
                  <a:lnTo>
                    <a:pt x="113" y="413"/>
                  </a:lnTo>
                  <a:lnTo>
                    <a:pt x="129" y="362"/>
                  </a:lnTo>
                  <a:lnTo>
                    <a:pt x="143" y="342"/>
                  </a:lnTo>
                  <a:lnTo>
                    <a:pt x="156" y="335"/>
                  </a:lnTo>
                  <a:lnTo>
                    <a:pt x="256" y="300"/>
                  </a:lnTo>
                  <a:lnTo>
                    <a:pt x="301" y="286"/>
                  </a:lnTo>
                  <a:lnTo>
                    <a:pt x="314" y="237"/>
                  </a:lnTo>
                  <a:lnTo>
                    <a:pt x="302" y="202"/>
                  </a:lnTo>
                  <a:lnTo>
                    <a:pt x="296" y="180"/>
                  </a:lnTo>
                  <a:lnTo>
                    <a:pt x="296" y="153"/>
                  </a:lnTo>
                  <a:lnTo>
                    <a:pt x="301" y="119"/>
                  </a:lnTo>
                  <a:lnTo>
                    <a:pt x="314" y="69"/>
                  </a:lnTo>
                  <a:lnTo>
                    <a:pt x="322" y="44"/>
                  </a:lnTo>
                  <a:lnTo>
                    <a:pt x="333" y="27"/>
                  </a:lnTo>
                  <a:lnTo>
                    <a:pt x="350" y="13"/>
                  </a:lnTo>
                  <a:lnTo>
                    <a:pt x="365" y="7"/>
                  </a:lnTo>
                  <a:lnTo>
                    <a:pt x="393" y="0"/>
                  </a:lnTo>
                  <a:lnTo>
                    <a:pt x="414" y="0"/>
                  </a:lnTo>
                  <a:lnTo>
                    <a:pt x="444" y="7"/>
                  </a:lnTo>
                  <a:lnTo>
                    <a:pt x="470" y="17"/>
                  </a:lnTo>
                  <a:lnTo>
                    <a:pt x="492" y="33"/>
                  </a:lnTo>
                  <a:lnTo>
                    <a:pt x="502" y="56"/>
                  </a:lnTo>
                  <a:lnTo>
                    <a:pt x="504" y="86"/>
                  </a:lnTo>
                  <a:lnTo>
                    <a:pt x="500" y="115"/>
                  </a:lnTo>
                  <a:lnTo>
                    <a:pt x="495" y="149"/>
                  </a:lnTo>
                  <a:lnTo>
                    <a:pt x="487" y="175"/>
                  </a:lnTo>
                  <a:lnTo>
                    <a:pt x="472" y="202"/>
                  </a:lnTo>
                  <a:lnTo>
                    <a:pt x="457" y="223"/>
                  </a:lnTo>
                  <a:lnTo>
                    <a:pt x="444" y="244"/>
                  </a:lnTo>
                  <a:lnTo>
                    <a:pt x="444" y="279"/>
                  </a:lnTo>
                  <a:lnTo>
                    <a:pt x="475" y="287"/>
                  </a:lnTo>
                  <a:lnTo>
                    <a:pt x="597" y="356"/>
                  </a:lnTo>
                  <a:lnTo>
                    <a:pt x="615" y="377"/>
                  </a:lnTo>
                  <a:lnTo>
                    <a:pt x="620" y="391"/>
                  </a:lnTo>
                  <a:lnTo>
                    <a:pt x="631" y="588"/>
                  </a:lnTo>
                  <a:lnTo>
                    <a:pt x="620" y="618"/>
                  </a:lnTo>
                  <a:lnTo>
                    <a:pt x="608" y="649"/>
                  </a:lnTo>
                  <a:lnTo>
                    <a:pt x="601" y="682"/>
                  </a:lnTo>
                  <a:lnTo>
                    <a:pt x="603" y="708"/>
                  </a:lnTo>
                  <a:lnTo>
                    <a:pt x="615" y="738"/>
                  </a:lnTo>
                  <a:lnTo>
                    <a:pt x="637" y="769"/>
                  </a:lnTo>
                  <a:lnTo>
                    <a:pt x="637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45" name="Freeform 590"/>
            <p:cNvSpPr>
              <a:spLocks/>
            </p:cNvSpPr>
            <p:nvPr/>
          </p:nvSpPr>
          <p:spPr bwMode="auto">
            <a:xfrm>
              <a:off x="764" y="3076"/>
              <a:ext cx="68" cy="190"/>
            </a:xfrm>
            <a:custGeom>
              <a:avLst/>
              <a:gdLst>
                <a:gd name="T0" fmla="*/ 0 w 651"/>
                <a:gd name="T1" fmla="*/ 0 h 1895"/>
                <a:gd name="T2" fmla="*/ 0 w 651"/>
                <a:gd name="T3" fmla="*/ 0 h 1895"/>
                <a:gd name="T4" fmla="*/ 0 w 651"/>
                <a:gd name="T5" fmla="*/ 0 h 1895"/>
                <a:gd name="T6" fmla="*/ 0 w 651"/>
                <a:gd name="T7" fmla="*/ 0 h 1895"/>
                <a:gd name="T8" fmla="*/ 0 w 651"/>
                <a:gd name="T9" fmla="*/ 0 h 1895"/>
                <a:gd name="T10" fmla="*/ 0 w 651"/>
                <a:gd name="T11" fmla="*/ 0 h 1895"/>
                <a:gd name="T12" fmla="*/ 0 w 651"/>
                <a:gd name="T13" fmla="*/ 0 h 1895"/>
                <a:gd name="T14" fmla="*/ 0 w 651"/>
                <a:gd name="T15" fmla="*/ 0 h 1895"/>
                <a:gd name="T16" fmla="*/ 0 w 651"/>
                <a:gd name="T17" fmla="*/ 0 h 1895"/>
                <a:gd name="T18" fmla="*/ 0 w 651"/>
                <a:gd name="T19" fmla="*/ 0 h 1895"/>
                <a:gd name="T20" fmla="*/ 0 w 651"/>
                <a:gd name="T21" fmla="*/ 0 h 1895"/>
                <a:gd name="T22" fmla="*/ 0 w 651"/>
                <a:gd name="T23" fmla="*/ 0 h 1895"/>
                <a:gd name="T24" fmla="*/ 0 w 651"/>
                <a:gd name="T25" fmla="*/ 0 h 1895"/>
                <a:gd name="T26" fmla="*/ 0 w 651"/>
                <a:gd name="T27" fmla="*/ 0 h 1895"/>
                <a:gd name="T28" fmla="*/ 0 w 651"/>
                <a:gd name="T29" fmla="*/ 0 h 1895"/>
                <a:gd name="T30" fmla="*/ 0 w 651"/>
                <a:gd name="T31" fmla="*/ 0 h 1895"/>
                <a:gd name="T32" fmla="*/ 0 w 651"/>
                <a:gd name="T33" fmla="*/ 0 h 1895"/>
                <a:gd name="T34" fmla="*/ 0 w 651"/>
                <a:gd name="T35" fmla="*/ 0 h 1895"/>
                <a:gd name="T36" fmla="*/ 0 w 651"/>
                <a:gd name="T37" fmla="*/ 0 h 1895"/>
                <a:gd name="T38" fmla="*/ 0 w 651"/>
                <a:gd name="T39" fmla="*/ 0 h 1895"/>
                <a:gd name="T40" fmla="*/ 0 w 651"/>
                <a:gd name="T41" fmla="*/ 0 h 1895"/>
                <a:gd name="T42" fmla="*/ 0 w 651"/>
                <a:gd name="T43" fmla="*/ 0 h 1895"/>
                <a:gd name="T44" fmla="*/ 0 w 651"/>
                <a:gd name="T45" fmla="*/ 0 h 1895"/>
                <a:gd name="T46" fmla="*/ 0 w 651"/>
                <a:gd name="T47" fmla="*/ 0 h 1895"/>
                <a:gd name="T48" fmla="*/ 0 w 651"/>
                <a:gd name="T49" fmla="*/ 0 h 1895"/>
                <a:gd name="T50" fmla="*/ 0 w 651"/>
                <a:gd name="T51" fmla="*/ 0 h 1895"/>
                <a:gd name="T52" fmla="*/ 0 w 651"/>
                <a:gd name="T53" fmla="*/ 0 h 1895"/>
                <a:gd name="T54" fmla="*/ 0 w 651"/>
                <a:gd name="T55" fmla="*/ 0 h 1895"/>
                <a:gd name="T56" fmla="*/ 0 w 651"/>
                <a:gd name="T57" fmla="*/ 0 h 1895"/>
                <a:gd name="T58" fmla="*/ 0 w 651"/>
                <a:gd name="T59" fmla="*/ 0 h 1895"/>
                <a:gd name="T60" fmla="*/ 0 w 651"/>
                <a:gd name="T61" fmla="*/ 0 h 1895"/>
                <a:gd name="T62" fmla="*/ 0 w 651"/>
                <a:gd name="T63" fmla="*/ 0 h 1895"/>
                <a:gd name="T64" fmla="*/ 0 w 651"/>
                <a:gd name="T65" fmla="*/ 0 h 1895"/>
                <a:gd name="T66" fmla="*/ 0 w 651"/>
                <a:gd name="T67" fmla="*/ 0 h 1895"/>
                <a:gd name="T68" fmla="*/ 0 w 651"/>
                <a:gd name="T69" fmla="*/ 0 h 1895"/>
                <a:gd name="T70" fmla="*/ 0 w 651"/>
                <a:gd name="T71" fmla="*/ 0 h 1895"/>
                <a:gd name="T72" fmla="*/ 0 w 651"/>
                <a:gd name="T73" fmla="*/ 0 h 1895"/>
                <a:gd name="T74" fmla="*/ 0 w 651"/>
                <a:gd name="T75" fmla="*/ 0 h 1895"/>
                <a:gd name="T76" fmla="*/ 0 w 651"/>
                <a:gd name="T77" fmla="*/ 0 h 1895"/>
                <a:gd name="T78" fmla="*/ 0 w 651"/>
                <a:gd name="T79" fmla="*/ 0 h 1895"/>
                <a:gd name="T80" fmla="*/ 0 w 651"/>
                <a:gd name="T81" fmla="*/ 0 h 1895"/>
                <a:gd name="T82" fmla="*/ 0 w 651"/>
                <a:gd name="T83" fmla="*/ 0 h 1895"/>
                <a:gd name="T84" fmla="*/ 0 w 651"/>
                <a:gd name="T85" fmla="*/ 0 h 1895"/>
                <a:gd name="T86" fmla="*/ 0 w 651"/>
                <a:gd name="T87" fmla="*/ 0 h 1895"/>
                <a:gd name="T88" fmla="*/ 0 w 651"/>
                <a:gd name="T89" fmla="*/ 0 h 1895"/>
                <a:gd name="T90" fmla="*/ 0 w 651"/>
                <a:gd name="T91" fmla="*/ 0 h 1895"/>
                <a:gd name="T92" fmla="*/ 0 w 651"/>
                <a:gd name="T93" fmla="*/ 0 h 1895"/>
                <a:gd name="T94" fmla="*/ 0 w 651"/>
                <a:gd name="T95" fmla="*/ 0 h 1895"/>
                <a:gd name="T96" fmla="*/ 0 w 651"/>
                <a:gd name="T97" fmla="*/ 0 h 1895"/>
                <a:gd name="T98" fmla="*/ 0 w 651"/>
                <a:gd name="T99" fmla="*/ 0 h 1895"/>
                <a:gd name="T100" fmla="*/ 0 w 651"/>
                <a:gd name="T101" fmla="*/ 0 h 1895"/>
                <a:gd name="T102" fmla="*/ 0 w 651"/>
                <a:gd name="T103" fmla="*/ 0 h 1895"/>
                <a:gd name="T104" fmla="*/ 0 w 651"/>
                <a:gd name="T105" fmla="*/ 0 h 1895"/>
                <a:gd name="T106" fmla="*/ 0 w 651"/>
                <a:gd name="T107" fmla="*/ 0 h 1895"/>
                <a:gd name="T108" fmla="*/ 0 w 651"/>
                <a:gd name="T109" fmla="*/ 0 h 1895"/>
                <a:gd name="T110" fmla="*/ 0 w 651"/>
                <a:gd name="T111" fmla="*/ 0 h 1895"/>
                <a:gd name="T112" fmla="*/ 0 w 651"/>
                <a:gd name="T113" fmla="*/ 0 h 1895"/>
                <a:gd name="T114" fmla="*/ 0 w 651"/>
                <a:gd name="T115" fmla="*/ 0 h 1895"/>
                <a:gd name="T116" fmla="*/ 0 w 651"/>
                <a:gd name="T117" fmla="*/ 0 h 1895"/>
                <a:gd name="T118" fmla="*/ 0 w 651"/>
                <a:gd name="T119" fmla="*/ 0 h 18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1"/>
                <a:gd name="T181" fmla="*/ 0 h 1895"/>
                <a:gd name="T182" fmla="*/ 651 w 651"/>
                <a:gd name="T183" fmla="*/ 1895 h 18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1" h="1895">
                  <a:moveTo>
                    <a:pt x="79" y="945"/>
                  </a:moveTo>
                  <a:lnTo>
                    <a:pt x="75" y="1279"/>
                  </a:lnTo>
                  <a:lnTo>
                    <a:pt x="71" y="1349"/>
                  </a:lnTo>
                  <a:lnTo>
                    <a:pt x="100" y="1356"/>
                  </a:lnTo>
                  <a:lnTo>
                    <a:pt x="130" y="1358"/>
                  </a:lnTo>
                  <a:lnTo>
                    <a:pt x="126" y="1423"/>
                  </a:lnTo>
                  <a:lnTo>
                    <a:pt x="126" y="1490"/>
                  </a:lnTo>
                  <a:lnTo>
                    <a:pt x="131" y="1645"/>
                  </a:lnTo>
                  <a:lnTo>
                    <a:pt x="129" y="1697"/>
                  </a:lnTo>
                  <a:lnTo>
                    <a:pt x="126" y="1719"/>
                  </a:lnTo>
                  <a:lnTo>
                    <a:pt x="120" y="1739"/>
                  </a:lnTo>
                  <a:lnTo>
                    <a:pt x="106" y="1753"/>
                  </a:lnTo>
                  <a:lnTo>
                    <a:pt x="86" y="1766"/>
                  </a:lnTo>
                  <a:lnTo>
                    <a:pt x="62" y="1778"/>
                  </a:lnTo>
                  <a:lnTo>
                    <a:pt x="32" y="1794"/>
                  </a:lnTo>
                  <a:lnTo>
                    <a:pt x="14" y="1804"/>
                  </a:lnTo>
                  <a:lnTo>
                    <a:pt x="4" y="1814"/>
                  </a:lnTo>
                  <a:lnTo>
                    <a:pt x="0" y="1828"/>
                  </a:lnTo>
                  <a:lnTo>
                    <a:pt x="2" y="1838"/>
                  </a:lnTo>
                  <a:lnTo>
                    <a:pt x="15" y="1847"/>
                  </a:lnTo>
                  <a:lnTo>
                    <a:pt x="39" y="1850"/>
                  </a:lnTo>
                  <a:lnTo>
                    <a:pt x="80" y="1846"/>
                  </a:lnTo>
                  <a:lnTo>
                    <a:pt x="120" y="1838"/>
                  </a:lnTo>
                  <a:lnTo>
                    <a:pt x="164" y="1833"/>
                  </a:lnTo>
                  <a:lnTo>
                    <a:pt x="208" y="1829"/>
                  </a:lnTo>
                  <a:lnTo>
                    <a:pt x="232" y="1828"/>
                  </a:lnTo>
                  <a:lnTo>
                    <a:pt x="243" y="1824"/>
                  </a:lnTo>
                  <a:lnTo>
                    <a:pt x="250" y="1774"/>
                  </a:lnTo>
                  <a:lnTo>
                    <a:pt x="259" y="1701"/>
                  </a:lnTo>
                  <a:lnTo>
                    <a:pt x="290" y="1502"/>
                  </a:lnTo>
                  <a:lnTo>
                    <a:pt x="301" y="1447"/>
                  </a:lnTo>
                  <a:lnTo>
                    <a:pt x="316" y="1379"/>
                  </a:lnTo>
                  <a:lnTo>
                    <a:pt x="350" y="1388"/>
                  </a:lnTo>
                  <a:lnTo>
                    <a:pt x="350" y="1439"/>
                  </a:lnTo>
                  <a:lnTo>
                    <a:pt x="361" y="1507"/>
                  </a:lnTo>
                  <a:lnTo>
                    <a:pt x="395" y="1622"/>
                  </a:lnTo>
                  <a:lnTo>
                    <a:pt x="410" y="1739"/>
                  </a:lnTo>
                  <a:lnTo>
                    <a:pt x="415" y="1770"/>
                  </a:lnTo>
                  <a:lnTo>
                    <a:pt x="422" y="1787"/>
                  </a:lnTo>
                  <a:lnTo>
                    <a:pt x="413" y="1822"/>
                  </a:lnTo>
                  <a:lnTo>
                    <a:pt x="409" y="1846"/>
                  </a:lnTo>
                  <a:lnTo>
                    <a:pt x="409" y="1860"/>
                  </a:lnTo>
                  <a:lnTo>
                    <a:pt x="419" y="1878"/>
                  </a:lnTo>
                  <a:lnTo>
                    <a:pt x="434" y="1891"/>
                  </a:lnTo>
                  <a:lnTo>
                    <a:pt x="453" y="1895"/>
                  </a:lnTo>
                  <a:lnTo>
                    <a:pt x="477" y="1893"/>
                  </a:lnTo>
                  <a:lnTo>
                    <a:pt x="502" y="1885"/>
                  </a:lnTo>
                  <a:lnTo>
                    <a:pt x="522" y="1873"/>
                  </a:lnTo>
                  <a:lnTo>
                    <a:pt x="539" y="1858"/>
                  </a:lnTo>
                  <a:lnTo>
                    <a:pt x="548" y="1843"/>
                  </a:lnTo>
                  <a:lnTo>
                    <a:pt x="554" y="1822"/>
                  </a:lnTo>
                  <a:lnTo>
                    <a:pt x="551" y="1798"/>
                  </a:lnTo>
                  <a:lnTo>
                    <a:pt x="545" y="1774"/>
                  </a:lnTo>
                  <a:lnTo>
                    <a:pt x="537" y="1712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6" y="1429"/>
                  </a:lnTo>
                  <a:lnTo>
                    <a:pt x="508" y="1376"/>
                  </a:lnTo>
                  <a:lnTo>
                    <a:pt x="551" y="1370"/>
                  </a:lnTo>
                  <a:lnTo>
                    <a:pt x="550" y="1311"/>
                  </a:lnTo>
                  <a:lnTo>
                    <a:pt x="543" y="945"/>
                  </a:lnTo>
                  <a:lnTo>
                    <a:pt x="541" y="873"/>
                  </a:lnTo>
                  <a:lnTo>
                    <a:pt x="538" y="798"/>
                  </a:lnTo>
                  <a:lnTo>
                    <a:pt x="537" y="756"/>
                  </a:lnTo>
                  <a:lnTo>
                    <a:pt x="556" y="736"/>
                  </a:lnTo>
                  <a:lnTo>
                    <a:pt x="577" y="710"/>
                  </a:lnTo>
                  <a:lnTo>
                    <a:pt x="589" y="688"/>
                  </a:lnTo>
                  <a:lnTo>
                    <a:pt x="594" y="667"/>
                  </a:lnTo>
                  <a:lnTo>
                    <a:pt x="597" y="640"/>
                  </a:lnTo>
                  <a:lnTo>
                    <a:pt x="590" y="594"/>
                  </a:lnTo>
                  <a:lnTo>
                    <a:pt x="584" y="555"/>
                  </a:lnTo>
                  <a:lnTo>
                    <a:pt x="651" y="465"/>
                  </a:lnTo>
                  <a:lnTo>
                    <a:pt x="623" y="430"/>
                  </a:lnTo>
                  <a:lnTo>
                    <a:pt x="567" y="503"/>
                  </a:lnTo>
                  <a:lnTo>
                    <a:pt x="560" y="471"/>
                  </a:lnTo>
                  <a:lnTo>
                    <a:pt x="555" y="429"/>
                  </a:lnTo>
                  <a:lnTo>
                    <a:pt x="554" y="395"/>
                  </a:lnTo>
                  <a:lnTo>
                    <a:pt x="552" y="370"/>
                  </a:lnTo>
                  <a:lnTo>
                    <a:pt x="545" y="349"/>
                  </a:lnTo>
                  <a:lnTo>
                    <a:pt x="529" y="334"/>
                  </a:lnTo>
                  <a:lnTo>
                    <a:pt x="508" y="325"/>
                  </a:lnTo>
                  <a:lnTo>
                    <a:pt x="401" y="291"/>
                  </a:lnTo>
                  <a:lnTo>
                    <a:pt x="379" y="283"/>
                  </a:lnTo>
                  <a:lnTo>
                    <a:pt x="376" y="249"/>
                  </a:lnTo>
                  <a:lnTo>
                    <a:pt x="383" y="223"/>
                  </a:lnTo>
                  <a:lnTo>
                    <a:pt x="397" y="193"/>
                  </a:lnTo>
                  <a:lnTo>
                    <a:pt x="406" y="163"/>
                  </a:lnTo>
                  <a:lnTo>
                    <a:pt x="409" y="125"/>
                  </a:lnTo>
                  <a:lnTo>
                    <a:pt x="404" y="81"/>
                  </a:lnTo>
                  <a:lnTo>
                    <a:pt x="395" y="53"/>
                  </a:lnTo>
                  <a:lnTo>
                    <a:pt x="378" y="29"/>
                  </a:lnTo>
                  <a:lnTo>
                    <a:pt x="359" y="14"/>
                  </a:lnTo>
                  <a:lnTo>
                    <a:pt x="320" y="4"/>
                  </a:lnTo>
                  <a:lnTo>
                    <a:pt x="286" y="0"/>
                  </a:lnTo>
                  <a:lnTo>
                    <a:pt x="254" y="4"/>
                  </a:lnTo>
                  <a:lnTo>
                    <a:pt x="230" y="18"/>
                  </a:lnTo>
                  <a:lnTo>
                    <a:pt x="215" y="34"/>
                  </a:lnTo>
                  <a:lnTo>
                    <a:pt x="195" y="59"/>
                  </a:lnTo>
                  <a:lnTo>
                    <a:pt x="180" y="87"/>
                  </a:lnTo>
                  <a:lnTo>
                    <a:pt x="200" y="103"/>
                  </a:lnTo>
                  <a:lnTo>
                    <a:pt x="198" y="137"/>
                  </a:lnTo>
                  <a:lnTo>
                    <a:pt x="196" y="173"/>
                  </a:lnTo>
                  <a:lnTo>
                    <a:pt x="202" y="207"/>
                  </a:lnTo>
                  <a:lnTo>
                    <a:pt x="209" y="233"/>
                  </a:lnTo>
                  <a:lnTo>
                    <a:pt x="219" y="253"/>
                  </a:lnTo>
                  <a:lnTo>
                    <a:pt x="237" y="283"/>
                  </a:lnTo>
                  <a:lnTo>
                    <a:pt x="237" y="291"/>
                  </a:lnTo>
                  <a:lnTo>
                    <a:pt x="208" y="305"/>
                  </a:lnTo>
                  <a:lnTo>
                    <a:pt x="93" y="353"/>
                  </a:lnTo>
                  <a:lnTo>
                    <a:pt x="73" y="371"/>
                  </a:lnTo>
                  <a:lnTo>
                    <a:pt x="58" y="395"/>
                  </a:lnTo>
                  <a:lnTo>
                    <a:pt x="50" y="424"/>
                  </a:lnTo>
                  <a:lnTo>
                    <a:pt x="44" y="461"/>
                  </a:lnTo>
                  <a:lnTo>
                    <a:pt x="60" y="485"/>
                  </a:lnTo>
                  <a:lnTo>
                    <a:pt x="147" y="590"/>
                  </a:lnTo>
                  <a:lnTo>
                    <a:pt x="157" y="626"/>
                  </a:lnTo>
                  <a:lnTo>
                    <a:pt x="164" y="687"/>
                  </a:lnTo>
                  <a:lnTo>
                    <a:pt x="127" y="786"/>
                  </a:lnTo>
                  <a:lnTo>
                    <a:pt x="87" y="826"/>
                  </a:lnTo>
                  <a:lnTo>
                    <a:pt x="87" y="869"/>
                  </a:lnTo>
                  <a:lnTo>
                    <a:pt x="79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46" name="Freeform 591"/>
            <p:cNvSpPr>
              <a:spLocks/>
            </p:cNvSpPr>
            <p:nvPr/>
          </p:nvSpPr>
          <p:spPr bwMode="auto">
            <a:xfrm>
              <a:off x="671" y="3080"/>
              <a:ext cx="55" cy="179"/>
            </a:xfrm>
            <a:custGeom>
              <a:avLst/>
              <a:gdLst>
                <a:gd name="T0" fmla="*/ 0 w 532"/>
                <a:gd name="T1" fmla="*/ 0 h 1790"/>
                <a:gd name="T2" fmla="*/ 0 w 532"/>
                <a:gd name="T3" fmla="*/ 0 h 1790"/>
                <a:gd name="T4" fmla="*/ 0 w 532"/>
                <a:gd name="T5" fmla="*/ 0 h 1790"/>
                <a:gd name="T6" fmla="*/ 0 w 532"/>
                <a:gd name="T7" fmla="*/ 0 h 1790"/>
                <a:gd name="T8" fmla="*/ 0 w 532"/>
                <a:gd name="T9" fmla="*/ 0 h 1790"/>
                <a:gd name="T10" fmla="*/ 0 w 532"/>
                <a:gd name="T11" fmla="*/ 0 h 1790"/>
                <a:gd name="T12" fmla="*/ 0 w 532"/>
                <a:gd name="T13" fmla="*/ 0 h 1790"/>
                <a:gd name="T14" fmla="*/ 0 w 532"/>
                <a:gd name="T15" fmla="*/ 0 h 1790"/>
                <a:gd name="T16" fmla="*/ 0 w 532"/>
                <a:gd name="T17" fmla="*/ 0 h 1790"/>
                <a:gd name="T18" fmla="*/ 0 w 532"/>
                <a:gd name="T19" fmla="*/ 0 h 1790"/>
                <a:gd name="T20" fmla="*/ 0 w 532"/>
                <a:gd name="T21" fmla="*/ 0 h 1790"/>
                <a:gd name="T22" fmla="*/ 0 w 532"/>
                <a:gd name="T23" fmla="*/ 0 h 1790"/>
                <a:gd name="T24" fmla="*/ 0 w 532"/>
                <a:gd name="T25" fmla="*/ 0 h 1790"/>
                <a:gd name="T26" fmla="*/ 0 w 532"/>
                <a:gd name="T27" fmla="*/ 0 h 1790"/>
                <a:gd name="T28" fmla="*/ 0 w 532"/>
                <a:gd name="T29" fmla="*/ 0 h 1790"/>
                <a:gd name="T30" fmla="*/ 0 w 532"/>
                <a:gd name="T31" fmla="*/ 0 h 1790"/>
                <a:gd name="T32" fmla="*/ 0 w 532"/>
                <a:gd name="T33" fmla="*/ 0 h 1790"/>
                <a:gd name="T34" fmla="*/ 0 w 532"/>
                <a:gd name="T35" fmla="*/ 0 h 1790"/>
                <a:gd name="T36" fmla="*/ 0 w 532"/>
                <a:gd name="T37" fmla="*/ 0 h 1790"/>
                <a:gd name="T38" fmla="*/ 0 w 532"/>
                <a:gd name="T39" fmla="*/ 0 h 1790"/>
                <a:gd name="T40" fmla="*/ 0 w 532"/>
                <a:gd name="T41" fmla="*/ 0 h 1790"/>
                <a:gd name="T42" fmla="*/ 0 w 532"/>
                <a:gd name="T43" fmla="*/ 0 h 1790"/>
                <a:gd name="T44" fmla="*/ 0 w 532"/>
                <a:gd name="T45" fmla="*/ 0 h 1790"/>
                <a:gd name="T46" fmla="*/ 0 w 532"/>
                <a:gd name="T47" fmla="*/ 0 h 1790"/>
                <a:gd name="T48" fmla="*/ 0 w 532"/>
                <a:gd name="T49" fmla="*/ 0 h 1790"/>
                <a:gd name="T50" fmla="*/ 0 w 532"/>
                <a:gd name="T51" fmla="*/ 0 h 1790"/>
                <a:gd name="T52" fmla="*/ 0 w 532"/>
                <a:gd name="T53" fmla="*/ 0 h 1790"/>
                <a:gd name="T54" fmla="*/ 0 w 532"/>
                <a:gd name="T55" fmla="*/ 0 h 1790"/>
                <a:gd name="T56" fmla="*/ 0 w 532"/>
                <a:gd name="T57" fmla="*/ 0 h 1790"/>
                <a:gd name="T58" fmla="*/ 0 w 532"/>
                <a:gd name="T59" fmla="*/ 0 h 1790"/>
                <a:gd name="T60" fmla="*/ 0 w 532"/>
                <a:gd name="T61" fmla="*/ 0 h 1790"/>
                <a:gd name="T62" fmla="*/ 0 w 532"/>
                <a:gd name="T63" fmla="*/ 0 h 1790"/>
                <a:gd name="T64" fmla="*/ 0 w 532"/>
                <a:gd name="T65" fmla="*/ 0 h 1790"/>
                <a:gd name="T66" fmla="*/ 0 w 532"/>
                <a:gd name="T67" fmla="*/ 0 h 1790"/>
                <a:gd name="T68" fmla="*/ 0 w 532"/>
                <a:gd name="T69" fmla="*/ 0 h 1790"/>
                <a:gd name="T70" fmla="*/ 0 w 532"/>
                <a:gd name="T71" fmla="*/ 0 h 1790"/>
                <a:gd name="T72" fmla="*/ 0 w 532"/>
                <a:gd name="T73" fmla="*/ 0 h 1790"/>
                <a:gd name="T74" fmla="*/ 0 w 532"/>
                <a:gd name="T75" fmla="*/ 0 h 1790"/>
                <a:gd name="T76" fmla="*/ 0 w 532"/>
                <a:gd name="T77" fmla="*/ 0 h 1790"/>
                <a:gd name="T78" fmla="*/ 0 w 532"/>
                <a:gd name="T79" fmla="*/ 0 h 1790"/>
                <a:gd name="T80" fmla="*/ 0 w 532"/>
                <a:gd name="T81" fmla="*/ 0 h 1790"/>
                <a:gd name="T82" fmla="*/ 0 w 532"/>
                <a:gd name="T83" fmla="*/ 0 h 1790"/>
                <a:gd name="T84" fmla="*/ 0 w 532"/>
                <a:gd name="T85" fmla="*/ 0 h 1790"/>
                <a:gd name="T86" fmla="*/ 0 w 532"/>
                <a:gd name="T87" fmla="*/ 0 h 1790"/>
                <a:gd name="T88" fmla="*/ 0 w 532"/>
                <a:gd name="T89" fmla="*/ 0 h 1790"/>
                <a:gd name="T90" fmla="*/ 0 w 532"/>
                <a:gd name="T91" fmla="*/ 0 h 1790"/>
                <a:gd name="T92" fmla="*/ 0 w 532"/>
                <a:gd name="T93" fmla="*/ 0 h 1790"/>
                <a:gd name="T94" fmla="*/ 0 w 532"/>
                <a:gd name="T95" fmla="*/ 0 h 1790"/>
                <a:gd name="T96" fmla="*/ 0 w 532"/>
                <a:gd name="T97" fmla="*/ 0 h 1790"/>
                <a:gd name="T98" fmla="*/ 0 w 532"/>
                <a:gd name="T99" fmla="*/ 0 h 1790"/>
                <a:gd name="T100" fmla="*/ 0 w 532"/>
                <a:gd name="T101" fmla="*/ 0 h 1790"/>
                <a:gd name="T102" fmla="*/ 0 w 532"/>
                <a:gd name="T103" fmla="*/ 0 h 1790"/>
                <a:gd name="T104" fmla="*/ 0 w 532"/>
                <a:gd name="T105" fmla="*/ 0 h 1790"/>
                <a:gd name="T106" fmla="*/ 0 w 532"/>
                <a:gd name="T107" fmla="*/ 0 h 1790"/>
                <a:gd name="T108" fmla="*/ 0 w 532"/>
                <a:gd name="T109" fmla="*/ 0 h 1790"/>
                <a:gd name="T110" fmla="*/ 0 w 532"/>
                <a:gd name="T111" fmla="*/ 0 h 1790"/>
                <a:gd name="T112" fmla="*/ 0 w 532"/>
                <a:gd name="T113" fmla="*/ 0 h 1790"/>
                <a:gd name="T114" fmla="*/ 0 w 532"/>
                <a:gd name="T115" fmla="*/ 0 h 1790"/>
                <a:gd name="T116" fmla="*/ 0 w 532"/>
                <a:gd name="T117" fmla="*/ 0 h 1790"/>
                <a:gd name="T118" fmla="*/ 0 w 532"/>
                <a:gd name="T119" fmla="*/ 0 h 17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90"/>
                <a:gd name="T182" fmla="*/ 532 w 532"/>
                <a:gd name="T183" fmla="*/ 1790 h 17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90">
                  <a:moveTo>
                    <a:pt x="280" y="1450"/>
                  </a:moveTo>
                  <a:lnTo>
                    <a:pt x="283" y="1371"/>
                  </a:lnTo>
                  <a:lnTo>
                    <a:pt x="285" y="1336"/>
                  </a:lnTo>
                  <a:lnTo>
                    <a:pt x="288" y="1304"/>
                  </a:lnTo>
                  <a:lnTo>
                    <a:pt x="294" y="1245"/>
                  </a:lnTo>
                  <a:lnTo>
                    <a:pt x="302" y="1206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6" y="1142"/>
                  </a:lnTo>
                  <a:lnTo>
                    <a:pt x="328" y="1160"/>
                  </a:lnTo>
                  <a:lnTo>
                    <a:pt x="336" y="1185"/>
                  </a:lnTo>
                  <a:lnTo>
                    <a:pt x="346" y="1203"/>
                  </a:lnTo>
                  <a:lnTo>
                    <a:pt x="352" y="1227"/>
                  </a:lnTo>
                  <a:lnTo>
                    <a:pt x="350" y="1248"/>
                  </a:lnTo>
                  <a:lnTo>
                    <a:pt x="341" y="1270"/>
                  </a:lnTo>
                  <a:lnTo>
                    <a:pt x="327" y="1293"/>
                  </a:lnTo>
                  <a:lnTo>
                    <a:pt x="315" y="1323"/>
                  </a:lnTo>
                  <a:lnTo>
                    <a:pt x="301" y="1358"/>
                  </a:lnTo>
                  <a:lnTo>
                    <a:pt x="289" y="1407"/>
                  </a:lnTo>
                  <a:lnTo>
                    <a:pt x="280" y="1450"/>
                  </a:lnTo>
                  <a:lnTo>
                    <a:pt x="344" y="1616"/>
                  </a:lnTo>
                  <a:lnTo>
                    <a:pt x="337" y="1644"/>
                  </a:lnTo>
                  <a:lnTo>
                    <a:pt x="352" y="1658"/>
                  </a:lnTo>
                  <a:lnTo>
                    <a:pt x="380" y="1673"/>
                  </a:lnTo>
                  <a:lnTo>
                    <a:pt x="444" y="1699"/>
                  </a:lnTo>
                  <a:lnTo>
                    <a:pt x="459" y="1709"/>
                  </a:lnTo>
                  <a:lnTo>
                    <a:pt x="470" y="1723"/>
                  </a:lnTo>
                  <a:lnTo>
                    <a:pt x="473" y="1736"/>
                  </a:lnTo>
                  <a:lnTo>
                    <a:pt x="464" y="1740"/>
                  </a:lnTo>
                  <a:lnTo>
                    <a:pt x="438" y="1742"/>
                  </a:lnTo>
                  <a:lnTo>
                    <a:pt x="414" y="1742"/>
                  </a:lnTo>
                  <a:lnTo>
                    <a:pt x="427" y="1746"/>
                  </a:lnTo>
                  <a:lnTo>
                    <a:pt x="431" y="1751"/>
                  </a:lnTo>
                  <a:lnTo>
                    <a:pt x="431" y="1760"/>
                  </a:lnTo>
                  <a:lnTo>
                    <a:pt x="425" y="1772"/>
                  </a:lnTo>
                  <a:lnTo>
                    <a:pt x="402" y="1781"/>
                  </a:lnTo>
                  <a:lnTo>
                    <a:pt x="363" y="1789"/>
                  </a:lnTo>
                  <a:lnTo>
                    <a:pt x="306" y="1790"/>
                  </a:lnTo>
                  <a:lnTo>
                    <a:pt x="264" y="1785"/>
                  </a:lnTo>
                  <a:lnTo>
                    <a:pt x="225" y="1775"/>
                  </a:lnTo>
                  <a:lnTo>
                    <a:pt x="194" y="1762"/>
                  </a:lnTo>
                  <a:lnTo>
                    <a:pt x="170" y="1749"/>
                  </a:lnTo>
                  <a:lnTo>
                    <a:pt x="167" y="1729"/>
                  </a:lnTo>
                  <a:lnTo>
                    <a:pt x="168" y="1705"/>
                  </a:lnTo>
                  <a:lnTo>
                    <a:pt x="151" y="1575"/>
                  </a:lnTo>
                  <a:lnTo>
                    <a:pt x="146" y="1483"/>
                  </a:lnTo>
                  <a:lnTo>
                    <a:pt x="122" y="1198"/>
                  </a:lnTo>
                  <a:lnTo>
                    <a:pt x="112" y="1025"/>
                  </a:lnTo>
                  <a:lnTo>
                    <a:pt x="113" y="941"/>
                  </a:lnTo>
                  <a:lnTo>
                    <a:pt x="117" y="886"/>
                  </a:lnTo>
                  <a:lnTo>
                    <a:pt x="123" y="841"/>
                  </a:lnTo>
                  <a:lnTo>
                    <a:pt x="129" y="802"/>
                  </a:lnTo>
                  <a:lnTo>
                    <a:pt x="94" y="774"/>
                  </a:lnTo>
                  <a:lnTo>
                    <a:pt x="58" y="744"/>
                  </a:lnTo>
                  <a:lnTo>
                    <a:pt x="36" y="721"/>
                  </a:lnTo>
                  <a:lnTo>
                    <a:pt x="14" y="691"/>
                  </a:lnTo>
                  <a:lnTo>
                    <a:pt x="2" y="661"/>
                  </a:lnTo>
                  <a:lnTo>
                    <a:pt x="0" y="635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3" y="368"/>
                  </a:lnTo>
                  <a:lnTo>
                    <a:pt x="91" y="356"/>
                  </a:lnTo>
                  <a:lnTo>
                    <a:pt x="104" y="345"/>
                  </a:lnTo>
                  <a:lnTo>
                    <a:pt x="129" y="329"/>
                  </a:lnTo>
                  <a:lnTo>
                    <a:pt x="202" y="293"/>
                  </a:lnTo>
                  <a:lnTo>
                    <a:pt x="219" y="272"/>
                  </a:lnTo>
                  <a:lnTo>
                    <a:pt x="232" y="249"/>
                  </a:lnTo>
                  <a:lnTo>
                    <a:pt x="237" y="231"/>
                  </a:lnTo>
                  <a:lnTo>
                    <a:pt x="217" y="210"/>
                  </a:lnTo>
                  <a:lnTo>
                    <a:pt x="199" y="181"/>
                  </a:lnTo>
                  <a:lnTo>
                    <a:pt x="189" y="149"/>
                  </a:lnTo>
                  <a:lnTo>
                    <a:pt x="180" y="120"/>
                  </a:lnTo>
                  <a:lnTo>
                    <a:pt x="174" y="85"/>
                  </a:lnTo>
                  <a:lnTo>
                    <a:pt x="178" y="57"/>
                  </a:lnTo>
                  <a:lnTo>
                    <a:pt x="186" y="37"/>
                  </a:lnTo>
                  <a:lnTo>
                    <a:pt x="203" y="18"/>
                  </a:lnTo>
                  <a:lnTo>
                    <a:pt x="225" y="7"/>
                  </a:lnTo>
                  <a:lnTo>
                    <a:pt x="256" y="0"/>
                  </a:lnTo>
                  <a:lnTo>
                    <a:pt x="280" y="1"/>
                  </a:lnTo>
                  <a:lnTo>
                    <a:pt x="305" y="7"/>
                  </a:lnTo>
                  <a:lnTo>
                    <a:pt x="323" y="13"/>
                  </a:lnTo>
                  <a:lnTo>
                    <a:pt x="337" y="25"/>
                  </a:lnTo>
                  <a:lnTo>
                    <a:pt x="346" y="38"/>
                  </a:lnTo>
                  <a:lnTo>
                    <a:pt x="350" y="50"/>
                  </a:lnTo>
                  <a:lnTo>
                    <a:pt x="357" y="77"/>
                  </a:lnTo>
                  <a:lnTo>
                    <a:pt x="362" y="113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8" y="196"/>
                  </a:lnTo>
                  <a:lnTo>
                    <a:pt x="352" y="210"/>
                  </a:lnTo>
                  <a:lnTo>
                    <a:pt x="350" y="237"/>
                  </a:lnTo>
                  <a:lnTo>
                    <a:pt x="352" y="266"/>
                  </a:lnTo>
                  <a:lnTo>
                    <a:pt x="358" y="279"/>
                  </a:lnTo>
                  <a:lnTo>
                    <a:pt x="380" y="293"/>
                  </a:lnTo>
                  <a:lnTo>
                    <a:pt x="453" y="332"/>
                  </a:lnTo>
                  <a:lnTo>
                    <a:pt x="478" y="348"/>
                  </a:lnTo>
                  <a:lnTo>
                    <a:pt x="490" y="377"/>
                  </a:lnTo>
                  <a:lnTo>
                    <a:pt x="509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0" y="605"/>
                  </a:lnTo>
                  <a:lnTo>
                    <a:pt x="532" y="649"/>
                  </a:lnTo>
                  <a:lnTo>
                    <a:pt x="530" y="705"/>
                  </a:lnTo>
                  <a:lnTo>
                    <a:pt x="522" y="765"/>
                  </a:lnTo>
                  <a:lnTo>
                    <a:pt x="516" y="807"/>
                  </a:lnTo>
                  <a:lnTo>
                    <a:pt x="511" y="854"/>
                  </a:lnTo>
                  <a:lnTo>
                    <a:pt x="502" y="894"/>
                  </a:lnTo>
                  <a:lnTo>
                    <a:pt x="487" y="927"/>
                  </a:lnTo>
                  <a:lnTo>
                    <a:pt x="478" y="959"/>
                  </a:lnTo>
                  <a:lnTo>
                    <a:pt x="474" y="1001"/>
                  </a:lnTo>
                  <a:lnTo>
                    <a:pt x="486" y="1186"/>
                  </a:lnTo>
                  <a:lnTo>
                    <a:pt x="490" y="1251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0"/>
                  </a:lnTo>
                  <a:lnTo>
                    <a:pt x="393" y="1568"/>
                  </a:lnTo>
                  <a:lnTo>
                    <a:pt x="380" y="1602"/>
                  </a:lnTo>
                  <a:lnTo>
                    <a:pt x="362" y="1609"/>
                  </a:lnTo>
                  <a:lnTo>
                    <a:pt x="344" y="1616"/>
                  </a:lnTo>
                  <a:lnTo>
                    <a:pt x="280" y="145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47" name="Freeform 592"/>
            <p:cNvSpPr>
              <a:spLocks/>
            </p:cNvSpPr>
            <p:nvPr/>
          </p:nvSpPr>
          <p:spPr bwMode="auto">
            <a:xfrm>
              <a:off x="725" y="3085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w 550"/>
                <a:gd name="T107" fmla="*/ 0 h 1778"/>
                <a:gd name="T108" fmla="*/ 0 w 550"/>
                <a:gd name="T109" fmla="*/ 0 h 1778"/>
                <a:gd name="T110" fmla="*/ 0 w 550"/>
                <a:gd name="T111" fmla="*/ 0 h 1778"/>
                <a:gd name="T112" fmla="*/ 0 w 550"/>
                <a:gd name="T113" fmla="*/ 0 h 1778"/>
                <a:gd name="T114" fmla="*/ 0 w 550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8"/>
                <a:gd name="T176" fmla="*/ 550 w 550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8"/>
                  </a:lnTo>
                  <a:lnTo>
                    <a:pt x="264" y="66"/>
                  </a:lnTo>
                  <a:lnTo>
                    <a:pt x="271" y="83"/>
                  </a:lnTo>
                  <a:lnTo>
                    <a:pt x="285" y="126"/>
                  </a:lnTo>
                  <a:lnTo>
                    <a:pt x="291" y="156"/>
                  </a:lnTo>
                  <a:lnTo>
                    <a:pt x="287" y="195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7" y="341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1" y="968"/>
                  </a:lnTo>
                  <a:lnTo>
                    <a:pt x="360" y="1350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39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8" y="1633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4"/>
                  </a:lnTo>
                  <a:lnTo>
                    <a:pt x="201" y="1745"/>
                  </a:lnTo>
                  <a:lnTo>
                    <a:pt x="182" y="1758"/>
                  </a:lnTo>
                  <a:lnTo>
                    <a:pt x="155" y="1771"/>
                  </a:lnTo>
                  <a:lnTo>
                    <a:pt x="120" y="1778"/>
                  </a:lnTo>
                  <a:lnTo>
                    <a:pt x="79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5"/>
                  </a:lnTo>
                  <a:lnTo>
                    <a:pt x="36" y="1744"/>
                  </a:lnTo>
                  <a:lnTo>
                    <a:pt x="35" y="1730"/>
                  </a:lnTo>
                  <a:lnTo>
                    <a:pt x="45" y="1715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5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7" y="988"/>
                  </a:lnTo>
                  <a:lnTo>
                    <a:pt x="8" y="968"/>
                  </a:lnTo>
                  <a:lnTo>
                    <a:pt x="14" y="921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6" y="656"/>
                  </a:lnTo>
                  <a:lnTo>
                    <a:pt x="9" y="594"/>
                  </a:lnTo>
                  <a:lnTo>
                    <a:pt x="6" y="549"/>
                  </a:lnTo>
                  <a:lnTo>
                    <a:pt x="0" y="499"/>
                  </a:lnTo>
                  <a:lnTo>
                    <a:pt x="2" y="440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2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8" y="264"/>
                  </a:lnTo>
                  <a:lnTo>
                    <a:pt x="135" y="261"/>
                  </a:lnTo>
                  <a:lnTo>
                    <a:pt x="122" y="255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6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6" y="23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3" y="588"/>
                  </a:lnTo>
                  <a:lnTo>
                    <a:pt x="381" y="624"/>
                  </a:lnTo>
                  <a:lnTo>
                    <a:pt x="417" y="629"/>
                  </a:lnTo>
                  <a:lnTo>
                    <a:pt x="426" y="601"/>
                  </a:lnTo>
                  <a:lnTo>
                    <a:pt x="426" y="576"/>
                  </a:lnTo>
                  <a:lnTo>
                    <a:pt x="410" y="553"/>
                  </a:lnTo>
                  <a:lnTo>
                    <a:pt x="401" y="534"/>
                  </a:lnTo>
                  <a:lnTo>
                    <a:pt x="392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48" name="Freeform 593"/>
            <p:cNvSpPr>
              <a:spLocks/>
            </p:cNvSpPr>
            <p:nvPr/>
          </p:nvSpPr>
          <p:spPr bwMode="auto">
            <a:xfrm>
              <a:off x="725" y="3085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8"/>
                <a:gd name="T161" fmla="*/ 550 w 550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8"/>
                  </a:lnTo>
                  <a:lnTo>
                    <a:pt x="264" y="66"/>
                  </a:lnTo>
                  <a:lnTo>
                    <a:pt x="271" y="83"/>
                  </a:lnTo>
                  <a:lnTo>
                    <a:pt x="285" y="126"/>
                  </a:lnTo>
                  <a:lnTo>
                    <a:pt x="291" y="156"/>
                  </a:lnTo>
                  <a:lnTo>
                    <a:pt x="287" y="195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7" y="341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1" y="968"/>
                  </a:lnTo>
                  <a:lnTo>
                    <a:pt x="360" y="1350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39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8" y="1633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4"/>
                  </a:lnTo>
                  <a:lnTo>
                    <a:pt x="201" y="1745"/>
                  </a:lnTo>
                  <a:lnTo>
                    <a:pt x="182" y="1758"/>
                  </a:lnTo>
                  <a:lnTo>
                    <a:pt x="155" y="1771"/>
                  </a:lnTo>
                  <a:lnTo>
                    <a:pt x="120" y="1778"/>
                  </a:lnTo>
                  <a:lnTo>
                    <a:pt x="79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5"/>
                  </a:lnTo>
                  <a:lnTo>
                    <a:pt x="36" y="1744"/>
                  </a:lnTo>
                  <a:lnTo>
                    <a:pt x="35" y="1730"/>
                  </a:lnTo>
                  <a:lnTo>
                    <a:pt x="45" y="1715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5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7" y="988"/>
                  </a:lnTo>
                  <a:lnTo>
                    <a:pt x="8" y="968"/>
                  </a:lnTo>
                  <a:lnTo>
                    <a:pt x="14" y="921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6" y="656"/>
                  </a:lnTo>
                  <a:lnTo>
                    <a:pt x="9" y="594"/>
                  </a:lnTo>
                  <a:lnTo>
                    <a:pt x="6" y="549"/>
                  </a:lnTo>
                  <a:lnTo>
                    <a:pt x="0" y="499"/>
                  </a:lnTo>
                  <a:lnTo>
                    <a:pt x="2" y="440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2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8" y="264"/>
                  </a:lnTo>
                  <a:lnTo>
                    <a:pt x="135" y="261"/>
                  </a:lnTo>
                  <a:lnTo>
                    <a:pt x="122" y="255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6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6" y="23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49" name="Freeform 594"/>
            <p:cNvSpPr>
              <a:spLocks/>
            </p:cNvSpPr>
            <p:nvPr/>
          </p:nvSpPr>
          <p:spPr bwMode="auto">
            <a:xfrm>
              <a:off x="765" y="3138"/>
              <a:ext cx="4" cy="10"/>
            </a:xfrm>
            <a:custGeom>
              <a:avLst/>
              <a:gdLst>
                <a:gd name="T0" fmla="*/ 0 w 45"/>
                <a:gd name="T1" fmla="*/ 0 h 106"/>
                <a:gd name="T2" fmla="*/ 0 w 45"/>
                <a:gd name="T3" fmla="*/ 0 h 106"/>
                <a:gd name="T4" fmla="*/ 0 w 45"/>
                <a:gd name="T5" fmla="*/ 0 h 106"/>
                <a:gd name="T6" fmla="*/ 0 w 45"/>
                <a:gd name="T7" fmla="*/ 0 h 106"/>
                <a:gd name="T8" fmla="*/ 0 w 45"/>
                <a:gd name="T9" fmla="*/ 0 h 106"/>
                <a:gd name="T10" fmla="*/ 0 w 45"/>
                <a:gd name="T11" fmla="*/ 0 h 106"/>
                <a:gd name="T12" fmla="*/ 0 w 45"/>
                <a:gd name="T13" fmla="*/ 0 h 106"/>
                <a:gd name="T14" fmla="*/ 0 w 45"/>
                <a:gd name="T15" fmla="*/ 0 h 106"/>
                <a:gd name="T16" fmla="*/ 0 w 45"/>
                <a:gd name="T17" fmla="*/ 0 h 106"/>
                <a:gd name="T18" fmla="*/ 0 w 45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06"/>
                <a:gd name="T32" fmla="*/ 45 w 45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06">
                  <a:moveTo>
                    <a:pt x="6" y="0"/>
                  </a:moveTo>
                  <a:lnTo>
                    <a:pt x="2" y="65"/>
                  </a:lnTo>
                  <a:lnTo>
                    <a:pt x="0" y="101"/>
                  </a:lnTo>
                  <a:lnTo>
                    <a:pt x="35" y="106"/>
                  </a:lnTo>
                  <a:lnTo>
                    <a:pt x="45" y="77"/>
                  </a:lnTo>
                  <a:lnTo>
                    <a:pt x="45" y="53"/>
                  </a:lnTo>
                  <a:lnTo>
                    <a:pt x="29" y="30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50" name="Freeform 595"/>
            <p:cNvSpPr>
              <a:spLocks/>
            </p:cNvSpPr>
            <p:nvPr/>
          </p:nvSpPr>
          <p:spPr bwMode="auto">
            <a:xfrm>
              <a:off x="831" y="3082"/>
              <a:ext cx="54" cy="187"/>
            </a:xfrm>
            <a:custGeom>
              <a:avLst/>
              <a:gdLst>
                <a:gd name="T0" fmla="*/ 0 w 525"/>
                <a:gd name="T1" fmla="*/ 0 h 1866"/>
                <a:gd name="T2" fmla="*/ 0 w 525"/>
                <a:gd name="T3" fmla="*/ 0 h 1866"/>
                <a:gd name="T4" fmla="*/ 0 w 525"/>
                <a:gd name="T5" fmla="*/ 0 h 1866"/>
                <a:gd name="T6" fmla="*/ 0 w 525"/>
                <a:gd name="T7" fmla="*/ 0 h 1866"/>
                <a:gd name="T8" fmla="*/ 0 w 525"/>
                <a:gd name="T9" fmla="*/ 0 h 1866"/>
                <a:gd name="T10" fmla="*/ 0 w 525"/>
                <a:gd name="T11" fmla="*/ 0 h 1866"/>
                <a:gd name="T12" fmla="*/ 0 w 525"/>
                <a:gd name="T13" fmla="*/ 0 h 1866"/>
                <a:gd name="T14" fmla="*/ 0 w 525"/>
                <a:gd name="T15" fmla="*/ 0 h 1866"/>
                <a:gd name="T16" fmla="*/ 0 w 525"/>
                <a:gd name="T17" fmla="*/ 0 h 1866"/>
                <a:gd name="T18" fmla="*/ 0 w 525"/>
                <a:gd name="T19" fmla="*/ 0 h 1866"/>
                <a:gd name="T20" fmla="*/ 0 w 525"/>
                <a:gd name="T21" fmla="*/ 0 h 1866"/>
                <a:gd name="T22" fmla="*/ 0 w 525"/>
                <a:gd name="T23" fmla="*/ 0 h 1866"/>
                <a:gd name="T24" fmla="*/ 0 w 525"/>
                <a:gd name="T25" fmla="*/ 0 h 1866"/>
                <a:gd name="T26" fmla="*/ 0 w 525"/>
                <a:gd name="T27" fmla="*/ 0 h 1866"/>
                <a:gd name="T28" fmla="*/ 0 w 525"/>
                <a:gd name="T29" fmla="*/ 0 h 1866"/>
                <a:gd name="T30" fmla="*/ 0 w 525"/>
                <a:gd name="T31" fmla="*/ 0 h 1866"/>
                <a:gd name="T32" fmla="*/ 0 w 525"/>
                <a:gd name="T33" fmla="*/ 0 h 1866"/>
                <a:gd name="T34" fmla="*/ 0 w 525"/>
                <a:gd name="T35" fmla="*/ 0 h 1866"/>
                <a:gd name="T36" fmla="*/ 0 w 525"/>
                <a:gd name="T37" fmla="*/ 0 h 1866"/>
                <a:gd name="T38" fmla="*/ 0 w 525"/>
                <a:gd name="T39" fmla="*/ 0 h 1866"/>
                <a:gd name="T40" fmla="*/ 0 w 525"/>
                <a:gd name="T41" fmla="*/ 0 h 1866"/>
                <a:gd name="T42" fmla="*/ 0 w 525"/>
                <a:gd name="T43" fmla="*/ 0 h 1866"/>
                <a:gd name="T44" fmla="*/ 0 w 525"/>
                <a:gd name="T45" fmla="*/ 0 h 1866"/>
                <a:gd name="T46" fmla="*/ 0 w 525"/>
                <a:gd name="T47" fmla="*/ 0 h 1866"/>
                <a:gd name="T48" fmla="*/ 0 w 525"/>
                <a:gd name="T49" fmla="*/ 0 h 1866"/>
                <a:gd name="T50" fmla="*/ 0 w 525"/>
                <a:gd name="T51" fmla="*/ 0 h 1866"/>
                <a:gd name="T52" fmla="*/ 0 w 525"/>
                <a:gd name="T53" fmla="*/ 0 h 1866"/>
                <a:gd name="T54" fmla="*/ 0 w 525"/>
                <a:gd name="T55" fmla="*/ 0 h 1866"/>
                <a:gd name="T56" fmla="*/ 0 w 525"/>
                <a:gd name="T57" fmla="*/ 0 h 1866"/>
                <a:gd name="T58" fmla="*/ 0 w 525"/>
                <a:gd name="T59" fmla="*/ 0 h 1866"/>
                <a:gd name="T60" fmla="*/ 0 w 525"/>
                <a:gd name="T61" fmla="*/ 0 h 1866"/>
                <a:gd name="T62" fmla="*/ 0 w 525"/>
                <a:gd name="T63" fmla="*/ 0 h 1866"/>
                <a:gd name="T64" fmla="*/ 0 w 525"/>
                <a:gd name="T65" fmla="*/ 0 h 1866"/>
                <a:gd name="T66" fmla="*/ 0 w 525"/>
                <a:gd name="T67" fmla="*/ 0 h 1866"/>
                <a:gd name="T68" fmla="*/ 0 w 525"/>
                <a:gd name="T69" fmla="*/ 0 h 1866"/>
                <a:gd name="T70" fmla="*/ 0 w 525"/>
                <a:gd name="T71" fmla="*/ 0 h 1866"/>
                <a:gd name="T72" fmla="*/ 0 w 525"/>
                <a:gd name="T73" fmla="*/ 0 h 1866"/>
                <a:gd name="T74" fmla="*/ 0 w 525"/>
                <a:gd name="T75" fmla="*/ 0 h 1866"/>
                <a:gd name="T76" fmla="*/ 0 w 525"/>
                <a:gd name="T77" fmla="*/ 0 h 1866"/>
                <a:gd name="T78" fmla="*/ 0 w 525"/>
                <a:gd name="T79" fmla="*/ 0 h 1866"/>
                <a:gd name="T80" fmla="*/ 0 w 525"/>
                <a:gd name="T81" fmla="*/ 0 h 1866"/>
                <a:gd name="T82" fmla="*/ 0 w 525"/>
                <a:gd name="T83" fmla="*/ 0 h 1866"/>
                <a:gd name="T84" fmla="*/ 0 w 525"/>
                <a:gd name="T85" fmla="*/ 0 h 1866"/>
                <a:gd name="T86" fmla="*/ 0 w 525"/>
                <a:gd name="T87" fmla="*/ 0 h 1866"/>
                <a:gd name="T88" fmla="*/ 0 w 525"/>
                <a:gd name="T89" fmla="*/ 0 h 1866"/>
                <a:gd name="T90" fmla="*/ 0 w 525"/>
                <a:gd name="T91" fmla="*/ 0 h 1866"/>
                <a:gd name="T92" fmla="*/ 0 w 525"/>
                <a:gd name="T93" fmla="*/ 0 h 1866"/>
                <a:gd name="T94" fmla="*/ 0 w 525"/>
                <a:gd name="T95" fmla="*/ 0 h 1866"/>
                <a:gd name="T96" fmla="*/ 0 w 525"/>
                <a:gd name="T97" fmla="*/ 0 h 1866"/>
                <a:gd name="T98" fmla="*/ 0 w 525"/>
                <a:gd name="T99" fmla="*/ 0 h 1866"/>
                <a:gd name="T100" fmla="*/ 0 w 525"/>
                <a:gd name="T101" fmla="*/ 0 h 1866"/>
                <a:gd name="T102" fmla="*/ 0 w 525"/>
                <a:gd name="T103" fmla="*/ 0 h 1866"/>
                <a:gd name="T104" fmla="*/ 0 w 525"/>
                <a:gd name="T105" fmla="*/ 0 h 1866"/>
                <a:gd name="T106" fmla="*/ 0 w 525"/>
                <a:gd name="T107" fmla="*/ 0 h 1866"/>
                <a:gd name="T108" fmla="*/ 0 w 525"/>
                <a:gd name="T109" fmla="*/ 0 h 1866"/>
                <a:gd name="T110" fmla="*/ 0 w 525"/>
                <a:gd name="T111" fmla="*/ 0 h 18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5"/>
                <a:gd name="T169" fmla="*/ 0 h 1866"/>
                <a:gd name="T170" fmla="*/ 525 w 525"/>
                <a:gd name="T171" fmla="*/ 1866 h 18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5" h="1866">
                  <a:moveTo>
                    <a:pt x="279" y="0"/>
                  </a:moveTo>
                  <a:lnTo>
                    <a:pt x="324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4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7" y="372"/>
                  </a:lnTo>
                  <a:lnTo>
                    <a:pt x="489" y="402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0"/>
                  </a:lnTo>
                  <a:lnTo>
                    <a:pt x="390" y="994"/>
                  </a:lnTo>
                  <a:lnTo>
                    <a:pt x="374" y="1070"/>
                  </a:lnTo>
                  <a:lnTo>
                    <a:pt x="346" y="1192"/>
                  </a:lnTo>
                  <a:lnTo>
                    <a:pt x="340" y="1241"/>
                  </a:lnTo>
                  <a:lnTo>
                    <a:pt x="348" y="1282"/>
                  </a:lnTo>
                  <a:lnTo>
                    <a:pt x="361" y="1325"/>
                  </a:lnTo>
                  <a:lnTo>
                    <a:pt x="361" y="1359"/>
                  </a:lnTo>
                  <a:lnTo>
                    <a:pt x="354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20" y="1793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4" y="1849"/>
                  </a:lnTo>
                  <a:lnTo>
                    <a:pt x="223" y="1861"/>
                  </a:lnTo>
                  <a:lnTo>
                    <a:pt x="186" y="1866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4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3"/>
                  </a:lnTo>
                  <a:lnTo>
                    <a:pt x="28" y="1823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4"/>
                  </a:lnTo>
                  <a:lnTo>
                    <a:pt x="30" y="1321"/>
                  </a:lnTo>
                  <a:lnTo>
                    <a:pt x="13" y="1295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1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5"/>
                  </a:lnTo>
                  <a:lnTo>
                    <a:pt x="45" y="611"/>
                  </a:lnTo>
                  <a:lnTo>
                    <a:pt x="77" y="517"/>
                  </a:lnTo>
                  <a:lnTo>
                    <a:pt x="96" y="479"/>
                  </a:lnTo>
                  <a:lnTo>
                    <a:pt x="97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299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7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5"/>
                  </a:lnTo>
                  <a:lnTo>
                    <a:pt x="174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  <a:lnTo>
                    <a:pt x="426" y="805"/>
                  </a:lnTo>
                  <a:lnTo>
                    <a:pt x="396" y="817"/>
                  </a:lnTo>
                  <a:lnTo>
                    <a:pt x="397" y="770"/>
                  </a:lnTo>
                  <a:lnTo>
                    <a:pt x="395" y="751"/>
                  </a:lnTo>
                  <a:lnTo>
                    <a:pt x="390" y="730"/>
                  </a:lnTo>
                  <a:lnTo>
                    <a:pt x="380" y="710"/>
                  </a:lnTo>
                  <a:lnTo>
                    <a:pt x="369" y="692"/>
                  </a:lnTo>
                  <a:lnTo>
                    <a:pt x="383" y="667"/>
                  </a:lnTo>
                  <a:lnTo>
                    <a:pt x="397" y="640"/>
                  </a:lnTo>
                  <a:lnTo>
                    <a:pt x="410" y="608"/>
                  </a:lnTo>
                  <a:lnTo>
                    <a:pt x="418" y="580"/>
                  </a:lnTo>
                  <a:lnTo>
                    <a:pt x="426" y="546"/>
                  </a:lnTo>
                  <a:lnTo>
                    <a:pt x="430" y="589"/>
                  </a:lnTo>
                  <a:lnTo>
                    <a:pt x="429" y="642"/>
                  </a:lnTo>
                  <a:lnTo>
                    <a:pt x="427" y="692"/>
                  </a:lnTo>
                  <a:lnTo>
                    <a:pt x="429" y="732"/>
                  </a:lnTo>
                  <a:lnTo>
                    <a:pt x="427" y="766"/>
                  </a:lnTo>
                  <a:lnTo>
                    <a:pt x="426" y="805"/>
                  </a:lnTo>
                  <a:lnTo>
                    <a:pt x="279" y="0"/>
                  </a:lnTo>
                  <a:lnTo>
                    <a:pt x="230" y="1735"/>
                  </a:lnTo>
                  <a:lnTo>
                    <a:pt x="244" y="1713"/>
                  </a:lnTo>
                  <a:lnTo>
                    <a:pt x="251" y="1688"/>
                  </a:lnTo>
                  <a:lnTo>
                    <a:pt x="257" y="1658"/>
                  </a:lnTo>
                  <a:lnTo>
                    <a:pt x="251" y="1616"/>
                  </a:lnTo>
                  <a:lnTo>
                    <a:pt x="250" y="1568"/>
                  </a:lnTo>
                  <a:lnTo>
                    <a:pt x="247" y="1511"/>
                  </a:lnTo>
                  <a:lnTo>
                    <a:pt x="250" y="1448"/>
                  </a:lnTo>
                  <a:lnTo>
                    <a:pt x="254" y="1393"/>
                  </a:lnTo>
                  <a:lnTo>
                    <a:pt x="257" y="1355"/>
                  </a:lnTo>
                  <a:lnTo>
                    <a:pt x="254" y="1338"/>
                  </a:lnTo>
                  <a:lnTo>
                    <a:pt x="245" y="1314"/>
                  </a:lnTo>
                  <a:lnTo>
                    <a:pt x="234" y="1281"/>
                  </a:lnTo>
                  <a:lnTo>
                    <a:pt x="230" y="1243"/>
                  </a:lnTo>
                  <a:lnTo>
                    <a:pt x="232" y="1209"/>
                  </a:lnTo>
                  <a:lnTo>
                    <a:pt x="237" y="1186"/>
                  </a:lnTo>
                  <a:lnTo>
                    <a:pt x="151" y="1178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4" y="1255"/>
                  </a:lnTo>
                  <a:lnTo>
                    <a:pt x="124" y="1267"/>
                  </a:lnTo>
                  <a:lnTo>
                    <a:pt x="135" y="1290"/>
                  </a:lnTo>
                  <a:lnTo>
                    <a:pt x="151" y="1315"/>
                  </a:lnTo>
                  <a:lnTo>
                    <a:pt x="165" y="1346"/>
                  </a:lnTo>
                  <a:lnTo>
                    <a:pt x="173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7" y="1518"/>
                  </a:lnTo>
                  <a:lnTo>
                    <a:pt x="181" y="1569"/>
                  </a:lnTo>
                  <a:lnTo>
                    <a:pt x="191" y="1627"/>
                  </a:lnTo>
                  <a:lnTo>
                    <a:pt x="210" y="1688"/>
                  </a:lnTo>
                  <a:lnTo>
                    <a:pt x="221" y="1715"/>
                  </a:lnTo>
                  <a:lnTo>
                    <a:pt x="230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51" name="Freeform 596"/>
            <p:cNvSpPr>
              <a:spLocks/>
            </p:cNvSpPr>
            <p:nvPr/>
          </p:nvSpPr>
          <p:spPr bwMode="auto">
            <a:xfrm>
              <a:off x="831" y="3082"/>
              <a:ext cx="54" cy="187"/>
            </a:xfrm>
            <a:custGeom>
              <a:avLst/>
              <a:gdLst>
                <a:gd name="T0" fmla="*/ 0 w 525"/>
                <a:gd name="T1" fmla="*/ 0 h 1866"/>
                <a:gd name="T2" fmla="*/ 0 w 525"/>
                <a:gd name="T3" fmla="*/ 0 h 1866"/>
                <a:gd name="T4" fmla="*/ 0 w 525"/>
                <a:gd name="T5" fmla="*/ 0 h 1866"/>
                <a:gd name="T6" fmla="*/ 0 w 525"/>
                <a:gd name="T7" fmla="*/ 0 h 1866"/>
                <a:gd name="T8" fmla="*/ 0 w 525"/>
                <a:gd name="T9" fmla="*/ 0 h 1866"/>
                <a:gd name="T10" fmla="*/ 0 w 525"/>
                <a:gd name="T11" fmla="*/ 0 h 1866"/>
                <a:gd name="T12" fmla="*/ 0 w 525"/>
                <a:gd name="T13" fmla="*/ 0 h 1866"/>
                <a:gd name="T14" fmla="*/ 0 w 525"/>
                <a:gd name="T15" fmla="*/ 0 h 1866"/>
                <a:gd name="T16" fmla="*/ 0 w 525"/>
                <a:gd name="T17" fmla="*/ 0 h 1866"/>
                <a:gd name="T18" fmla="*/ 0 w 525"/>
                <a:gd name="T19" fmla="*/ 0 h 1866"/>
                <a:gd name="T20" fmla="*/ 0 w 525"/>
                <a:gd name="T21" fmla="*/ 0 h 1866"/>
                <a:gd name="T22" fmla="*/ 0 w 525"/>
                <a:gd name="T23" fmla="*/ 0 h 1866"/>
                <a:gd name="T24" fmla="*/ 0 w 525"/>
                <a:gd name="T25" fmla="*/ 0 h 1866"/>
                <a:gd name="T26" fmla="*/ 0 w 525"/>
                <a:gd name="T27" fmla="*/ 0 h 1866"/>
                <a:gd name="T28" fmla="*/ 0 w 525"/>
                <a:gd name="T29" fmla="*/ 0 h 1866"/>
                <a:gd name="T30" fmla="*/ 0 w 525"/>
                <a:gd name="T31" fmla="*/ 0 h 1866"/>
                <a:gd name="T32" fmla="*/ 0 w 525"/>
                <a:gd name="T33" fmla="*/ 0 h 1866"/>
                <a:gd name="T34" fmla="*/ 0 w 525"/>
                <a:gd name="T35" fmla="*/ 0 h 1866"/>
                <a:gd name="T36" fmla="*/ 0 w 525"/>
                <a:gd name="T37" fmla="*/ 0 h 1866"/>
                <a:gd name="T38" fmla="*/ 0 w 525"/>
                <a:gd name="T39" fmla="*/ 0 h 1866"/>
                <a:gd name="T40" fmla="*/ 0 w 525"/>
                <a:gd name="T41" fmla="*/ 0 h 1866"/>
                <a:gd name="T42" fmla="*/ 0 w 525"/>
                <a:gd name="T43" fmla="*/ 0 h 1866"/>
                <a:gd name="T44" fmla="*/ 0 w 525"/>
                <a:gd name="T45" fmla="*/ 0 h 1866"/>
                <a:gd name="T46" fmla="*/ 0 w 525"/>
                <a:gd name="T47" fmla="*/ 0 h 1866"/>
                <a:gd name="T48" fmla="*/ 0 w 525"/>
                <a:gd name="T49" fmla="*/ 0 h 1866"/>
                <a:gd name="T50" fmla="*/ 0 w 525"/>
                <a:gd name="T51" fmla="*/ 0 h 1866"/>
                <a:gd name="T52" fmla="*/ 0 w 525"/>
                <a:gd name="T53" fmla="*/ 0 h 1866"/>
                <a:gd name="T54" fmla="*/ 0 w 525"/>
                <a:gd name="T55" fmla="*/ 0 h 1866"/>
                <a:gd name="T56" fmla="*/ 0 w 525"/>
                <a:gd name="T57" fmla="*/ 0 h 1866"/>
                <a:gd name="T58" fmla="*/ 0 w 525"/>
                <a:gd name="T59" fmla="*/ 0 h 1866"/>
                <a:gd name="T60" fmla="*/ 0 w 525"/>
                <a:gd name="T61" fmla="*/ 0 h 1866"/>
                <a:gd name="T62" fmla="*/ 0 w 525"/>
                <a:gd name="T63" fmla="*/ 0 h 1866"/>
                <a:gd name="T64" fmla="*/ 0 w 525"/>
                <a:gd name="T65" fmla="*/ 0 h 1866"/>
                <a:gd name="T66" fmla="*/ 0 w 525"/>
                <a:gd name="T67" fmla="*/ 0 h 1866"/>
                <a:gd name="T68" fmla="*/ 0 w 525"/>
                <a:gd name="T69" fmla="*/ 0 h 1866"/>
                <a:gd name="T70" fmla="*/ 0 w 525"/>
                <a:gd name="T71" fmla="*/ 0 h 1866"/>
                <a:gd name="T72" fmla="*/ 0 w 525"/>
                <a:gd name="T73" fmla="*/ 0 h 1866"/>
                <a:gd name="T74" fmla="*/ 0 w 525"/>
                <a:gd name="T75" fmla="*/ 0 h 1866"/>
                <a:gd name="T76" fmla="*/ 0 w 525"/>
                <a:gd name="T77" fmla="*/ 0 h 1866"/>
                <a:gd name="T78" fmla="*/ 0 w 525"/>
                <a:gd name="T79" fmla="*/ 0 h 1866"/>
                <a:gd name="T80" fmla="*/ 0 w 525"/>
                <a:gd name="T81" fmla="*/ 0 h 1866"/>
                <a:gd name="T82" fmla="*/ 0 w 525"/>
                <a:gd name="T83" fmla="*/ 0 h 1866"/>
                <a:gd name="T84" fmla="*/ 0 w 525"/>
                <a:gd name="T85" fmla="*/ 0 h 1866"/>
                <a:gd name="T86" fmla="*/ 0 w 525"/>
                <a:gd name="T87" fmla="*/ 0 h 1866"/>
                <a:gd name="T88" fmla="*/ 0 w 525"/>
                <a:gd name="T89" fmla="*/ 0 h 1866"/>
                <a:gd name="T90" fmla="*/ 0 w 525"/>
                <a:gd name="T91" fmla="*/ 0 h 1866"/>
                <a:gd name="T92" fmla="*/ 0 w 525"/>
                <a:gd name="T93" fmla="*/ 0 h 1866"/>
                <a:gd name="T94" fmla="*/ 0 w 525"/>
                <a:gd name="T95" fmla="*/ 0 h 1866"/>
                <a:gd name="T96" fmla="*/ 0 w 525"/>
                <a:gd name="T97" fmla="*/ 0 h 1866"/>
                <a:gd name="T98" fmla="*/ 0 w 525"/>
                <a:gd name="T99" fmla="*/ 0 h 1866"/>
                <a:gd name="T100" fmla="*/ 0 w 525"/>
                <a:gd name="T101" fmla="*/ 0 h 1866"/>
                <a:gd name="T102" fmla="*/ 0 w 525"/>
                <a:gd name="T103" fmla="*/ 0 h 1866"/>
                <a:gd name="T104" fmla="*/ 0 w 525"/>
                <a:gd name="T105" fmla="*/ 0 h 1866"/>
                <a:gd name="T106" fmla="*/ 0 w 525"/>
                <a:gd name="T107" fmla="*/ 0 h 1866"/>
                <a:gd name="T108" fmla="*/ 0 w 525"/>
                <a:gd name="T109" fmla="*/ 0 h 1866"/>
                <a:gd name="T110" fmla="*/ 0 w 525"/>
                <a:gd name="T111" fmla="*/ 0 h 1866"/>
                <a:gd name="T112" fmla="*/ 0 w 525"/>
                <a:gd name="T113" fmla="*/ 0 h 18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5"/>
                <a:gd name="T172" fmla="*/ 0 h 1866"/>
                <a:gd name="T173" fmla="*/ 525 w 525"/>
                <a:gd name="T174" fmla="*/ 1866 h 18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5" h="1866">
                  <a:moveTo>
                    <a:pt x="279" y="0"/>
                  </a:moveTo>
                  <a:lnTo>
                    <a:pt x="324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4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7" y="372"/>
                  </a:lnTo>
                  <a:lnTo>
                    <a:pt x="489" y="402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0"/>
                  </a:lnTo>
                  <a:lnTo>
                    <a:pt x="390" y="994"/>
                  </a:lnTo>
                  <a:lnTo>
                    <a:pt x="374" y="1070"/>
                  </a:lnTo>
                  <a:lnTo>
                    <a:pt x="346" y="1192"/>
                  </a:lnTo>
                  <a:lnTo>
                    <a:pt x="340" y="1241"/>
                  </a:lnTo>
                  <a:lnTo>
                    <a:pt x="348" y="1282"/>
                  </a:lnTo>
                  <a:lnTo>
                    <a:pt x="361" y="1325"/>
                  </a:lnTo>
                  <a:lnTo>
                    <a:pt x="361" y="1359"/>
                  </a:lnTo>
                  <a:lnTo>
                    <a:pt x="354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20" y="1793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4" y="1849"/>
                  </a:lnTo>
                  <a:lnTo>
                    <a:pt x="223" y="1861"/>
                  </a:lnTo>
                  <a:lnTo>
                    <a:pt x="186" y="1866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4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3"/>
                  </a:lnTo>
                  <a:lnTo>
                    <a:pt x="28" y="1823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4"/>
                  </a:lnTo>
                  <a:lnTo>
                    <a:pt x="30" y="1321"/>
                  </a:lnTo>
                  <a:lnTo>
                    <a:pt x="13" y="1295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1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5"/>
                  </a:lnTo>
                  <a:lnTo>
                    <a:pt x="45" y="611"/>
                  </a:lnTo>
                  <a:lnTo>
                    <a:pt x="77" y="517"/>
                  </a:lnTo>
                  <a:lnTo>
                    <a:pt x="96" y="479"/>
                  </a:lnTo>
                  <a:lnTo>
                    <a:pt x="97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299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7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5"/>
                  </a:lnTo>
                  <a:lnTo>
                    <a:pt x="174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52" name="Freeform 597"/>
            <p:cNvSpPr>
              <a:spLocks/>
            </p:cNvSpPr>
            <p:nvPr/>
          </p:nvSpPr>
          <p:spPr bwMode="auto">
            <a:xfrm>
              <a:off x="869" y="3136"/>
              <a:ext cx="6" cy="27"/>
            </a:xfrm>
            <a:custGeom>
              <a:avLst/>
              <a:gdLst>
                <a:gd name="T0" fmla="*/ 0 w 61"/>
                <a:gd name="T1" fmla="*/ 0 h 271"/>
                <a:gd name="T2" fmla="*/ 0 w 61"/>
                <a:gd name="T3" fmla="*/ 0 h 271"/>
                <a:gd name="T4" fmla="*/ 0 w 61"/>
                <a:gd name="T5" fmla="*/ 0 h 271"/>
                <a:gd name="T6" fmla="*/ 0 w 61"/>
                <a:gd name="T7" fmla="*/ 0 h 271"/>
                <a:gd name="T8" fmla="*/ 0 w 61"/>
                <a:gd name="T9" fmla="*/ 0 h 271"/>
                <a:gd name="T10" fmla="*/ 0 w 61"/>
                <a:gd name="T11" fmla="*/ 0 h 271"/>
                <a:gd name="T12" fmla="*/ 0 w 61"/>
                <a:gd name="T13" fmla="*/ 0 h 271"/>
                <a:gd name="T14" fmla="*/ 0 w 61"/>
                <a:gd name="T15" fmla="*/ 0 h 271"/>
                <a:gd name="T16" fmla="*/ 0 w 61"/>
                <a:gd name="T17" fmla="*/ 0 h 271"/>
                <a:gd name="T18" fmla="*/ 0 w 61"/>
                <a:gd name="T19" fmla="*/ 0 h 271"/>
                <a:gd name="T20" fmla="*/ 0 w 61"/>
                <a:gd name="T21" fmla="*/ 0 h 271"/>
                <a:gd name="T22" fmla="*/ 0 w 61"/>
                <a:gd name="T23" fmla="*/ 0 h 271"/>
                <a:gd name="T24" fmla="*/ 0 w 61"/>
                <a:gd name="T25" fmla="*/ 0 h 271"/>
                <a:gd name="T26" fmla="*/ 0 w 61"/>
                <a:gd name="T27" fmla="*/ 0 h 271"/>
                <a:gd name="T28" fmla="*/ 0 w 61"/>
                <a:gd name="T29" fmla="*/ 0 h 271"/>
                <a:gd name="T30" fmla="*/ 0 w 61"/>
                <a:gd name="T31" fmla="*/ 0 h 271"/>
                <a:gd name="T32" fmla="*/ 0 w 61"/>
                <a:gd name="T33" fmla="*/ 0 h 271"/>
                <a:gd name="T34" fmla="*/ 0 w 61"/>
                <a:gd name="T35" fmla="*/ 0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1"/>
                <a:gd name="T56" fmla="*/ 61 w 61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1">
                  <a:moveTo>
                    <a:pt x="57" y="261"/>
                  </a:moveTo>
                  <a:lnTo>
                    <a:pt x="27" y="271"/>
                  </a:lnTo>
                  <a:lnTo>
                    <a:pt x="28" y="224"/>
                  </a:lnTo>
                  <a:lnTo>
                    <a:pt x="26" y="205"/>
                  </a:lnTo>
                  <a:lnTo>
                    <a:pt x="21" y="184"/>
                  </a:lnTo>
                  <a:lnTo>
                    <a:pt x="11" y="164"/>
                  </a:lnTo>
                  <a:lnTo>
                    <a:pt x="0" y="146"/>
                  </a:lnTo>
                  <a:lnTo>
                    <a:pt x="14" y="121"/>
                  </a:lnTo>
                  <a:lnTo>
                    <a:pt x="28" y="94"/>
                  </a:lnTo>
                  <a:lnTo>
                    <a:pt x="41" y="62"/>
                  </a:lnTo>
                  <a:lnTo>
                    <a:pt x="49" y="35"/>
                  </a:lnTo>
                  <a:lnTo>
                    <a:pt x="57" y="0"/>
                  </a:lnTo>
                  <a:lnTo>
                    <a:pt x="61" y="43"/>
                  </a:lnTo>
                  <a:lnTo>
                    <a:pt x="60" y="96"/>
                  </a:lnTo>
                  <a:lnTo>
                    <a:pt x="58" y="146"/>
                  </a:lnTo>
                  <a:lnTo>
                    <a:pt x="60" y="186"/>
                  </a:lnTo>
                  <a:lnTo>
                    <a:pt x="58" y="220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53" name="Freeform 598"/>
            <p:cNvSpPr>
              <a:spLocks/>
            </p:cNvSpPr>
            <p:nvPr/>
          </p:nvSpPr>
          <p:spPr bwMode="auto">
            <a:xfrm>
              <a:off x="843" y="3199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6" y="558"/>
                  </a:moveTo>
                  <a:lnTo>
                    <a:pt x="120" y="534"/>
                  </a:lnTo>
                  <a:lnTo>
                    <a:pt x="127" y="511"/>
                  </a:lnTo>
                  <a:lnTo>
                    <a:pt x="131" y="481"/>
                  </a:lnTo>
                  <a:lnTo>
                    <a:pt x="127" y="438"/>
                  </a:lnTo>
                  <a:lnTo>
                    <a:pt x="125" y="391"/>
                  </a:lnTo>
                  <a:lnTo>
                    <a:pt x="123" y="332"/>
                  </a:lnTo>
                  <a:lnTo>
                    <a:pt x="125" y="271"/>
                  </a:lnTo>
                  <a:lnTo>
                    <a:pt x="130" y="215"/>
                  </a:lnTo>
                  <a:lnTo>
                    <a:pt x="133" y="177"/>
                  </a:lnTo>
                  <a:lnTo>
                    <a:pt x="130" y="161"/>
                  </a:lnTo>
                  <a:lnTo>
                    <a:pt x="120" y="135"/>
                  </a:lnTo>
                  <a:lnTo>
                    <a:pt x="110" y="104"/>
                  </a:lnTo>
                  <a:lnTo>
                    <a:pt x="106" y="65"/>
                  </a:lnTo>
                  <a:lnTo>
                    <a:pt x="106" y="32"/>
                  </a:lnTo>
                  <a:lnTo>
                    <a:pt x="113" y="8"/>
                  </a:lnTo>
                  <a:lnTo>
                    <a:pt x="27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8"/>
                  </a:lnTo>
                  <a:lnTo>
                    <a:pt x="0" y="88"/>
                  </a:lnTo>
                  <a:lnTo>
                    <a:pt x="11" y="112"/>
                  </a:lnTo>
                  <a:lnTo>
                    <a:pt x="27" y="138"/>
                  </a:lnTo>
                  <a:lnTo>
                    <a:pt x="41" y="169"/>
                  </a:lnTo>
                  <a:lnTo>
                    <a:pt x="49" y="199"/>
                  </a:lnTo>
                  <a:lnTo>
                    <a:pt x="52" y="241"/>
                  </a:lnTo>
                  <a:lnTo>
                    <a:pt x="52" y="283"/>
                  </a:lnTo>
                  <a:lnTo>
                    <a:pt x="53" y="341"/>
                  </a:lnTo>
                  <a:lnTo>
                    <a:pt x="57" y="391"/>
                  </a:lnTo>
                  <a:lnTo>
                    <a:pt x="67" y="448"/>
                  </a:lnTo>
                  <a:lnTo>
                    <a:pt x="86" y="511"/>
                  </a:lnTo>
                  <a:lnTo>
                    <a:pt x="96" y="538"/>
                  </a:lnTo>
                  <a:lnTo>
                    <a:pt x="106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54" name="Freeform 599"/>
            <p:cNvSpPr>
              <a:spLocks/>
            </p:cNvSpPr>
            <p:nvPr/>
          </p:nvSpPr>
          <p:spPr bwMode="auto">
            <a:xfrm>
              <a:off x="576" y="3112"/>
              <a:ext cx="73" cy="200"/>
            </a:xfrm>
            <a:custGeom>
              <a:avLst/>
              <a:gdLst>
                <a:gd name="T0" fmla="*/ 0 w 697"/>
                <a:gd name="T1" fmla="*/ 0 h 1990"/>
                <a:gd name="T2" fmla="*/ 0 w 697"/>
                <a:gd name="T3" fmla="*/ 0 h 1990"/>
                <a:gd name="T4" fmla="*/ 0 w 697"/>
                <a:gd name="T5" fmla="*/ 0 h 1990"/>
                <a:gd name="T6" fmla="*/ 0 w 697"/>
                <a:gd name="T7" fmla="*/ 0 h 1990"/>
                <a:gd name="T8" fmla="*/ 0 w 697"/>
                <a:gd name="T9" fmla="*/ 0 h 1990"/>
                <a:gd name="T10" fmla="*/ 0 w 697"/>
                <a:gd name="T11" fmla="*/ 0 h 1990"/>
                <a:gd name="T12" fmla="*/ 0 w 697"/>
                <a:gd name="T13" fmla="*/ 0 h 1990"/>
                <a:gd name="T14" fmla="*/ 0 w 697"/>
                <a:gd name="T15" fmla="*/ 0 h 1990"/>
                <a:gd name="T16" fmla="*/ 0 w 697"/>
                <a:gd name="T17" fmla="*/ 0 h 1990"/>
                <a:gd name="T18" fmla="*/ 0 w 697"/>
                <a:gd name="T19" fmla="*/ 0 h 1990"/>
                <a:gd name="T20" fmla="*/ 0 w 697"/>
                <a:gd name="T21" fmla="*/ 0 h 1990"/>
                <a:gd name="T22" fmla="*/ 0 w 697"/>
                <a:gd name="T23" fmla="*/ 0 h 1990"/>
                <a:gd name="T24" fmla="*/ 0 w 697"/>
                <a:gd name="T25" fmla="*/ 0 h 1990"/>
                <a:gd name="T26" fmla="*/ 0 w 697"/>
                <a:gd name="T27" fmla="*/ 0 h 1990"/>
                <a:gd name="T28" fmla="*/ 0 w 697"/>
                <a:gd name="T29" fmla="*/ 0 h 1990"/>
                <a:gd name="T30" fmla="*/ 0 w 697"/>
                <a:gd name="T31" fmla="*/ 0 h 1990"/>
                <a:gd name="T32" fmla="*/ 0 w 697"/>
                <a:gd name="T33" fmla="*/ 0 h 1990"/>
                <a:gd name="T34" fmla="*/ 0 w 697"/>
                <a:gd name="T35" fmla="*/ 0 h 1990"/>
                <a:gd name="T36" fmla="*/ 0 w 697"/>
                <a:gd name="T37" fmla="*/ 0 h 1990"/>
                <a:gd name="T38" fmla="*/ 0 w 697"/>
                <a:gd name="T39" fmla="*/ 0 h 1990"/>
                <a:gd name="T40" fmla="*/ 0 w 697"/>
                <a:gd name="T41" fmla="*/ 0 h 1990"/>
                <a:gd name="T42" fmla="*/ 0 w 697"/>
                <a:gd name="T43" fmla="*/ 0 h 1990"/>
                <a:gd name="T44" fmla="*/ 0 w 697"/>
                <a:gd name="T45" fmla="*/ 0 h 1990"/>
                <a:gd name="T46" fmla="*/ 0 w 697"/>
                <a:gd name="T47" fmla="*/ 0 h 1990"/>
                <a:gd name="T48" fmla="*/ 0 w 697"/>
                <a:gd name="T49" fmla="*/ 0 h 1990"/>
                <a:gd name="T50" fmla="*/ 0 w 697"/>
                <a:gd name="T51" fmla="*/ 0 h 1990"/>
                <a:gd name="T52" fmla="*/ 0 w 697"/>
                <a:gd name="T53" fmla="*/ 0 h 1990"/>
                <a:gd name="T54" fmla="*/ 0 w 697"/>
                <a:gd name="T55" fmla="*/ 0 h 1990"/>
                <a:gd name="T56" fmla="*/ 0 w 697"/>
                <a:gd name="T57" fmla="*/ 0 h 1990"/>
                <a:gd name="T58" fmla="*/ 0 w 697"/>
                <a:gd name="T59" fmla="*/ 0 h 1990"/>
                <a:gd name="T60" fmla="*/ 0 w 697"/>
                <a:gd name="T61" fmla="*/ 0 h 1990"/>
                <a:gd name="T62" fmla="*/ 0 w 697"/>
                <a:gd name="T63" fmla="*/ 0 h 1990"/>
                <a:gd name="T64" fmla="*/ 0 w 697"/>
                <a:gd name="T65" fmla="*/ 0 h 1990"/>
                <a:gd name="T66" fmla="*/ 0 w 697"/>
                <a:gd name="T67" fmla="*/ 0 h 1990"/>
                <a:gd name="T68" fmla="*/ 0 w 697"/>
                <a:gd name="T69" fmla="*/ 0 h 1990"/>
                <a:gd name="T70" fmla="*/ 0 w 697"/>
                <a:gd name="T71" fmla="*/ 0 h 1990"/>
                <a:gd name="T72" fmla="*/ 0 w 697"/>
                <a:gd name="T73" fmla="*/ 0 h 1990"/>
                <a:gd name="T74" fmla="*/ 0 w 697"/>
                <a:gd name="T75" fmla="*/ 0 h 1990"/>
                <a:gd name="T76" fmla="*/ 0 w 697"/>
                <a:gd name="T77" fmla="*/ 0 h 1990"/>
                <a:gd name="T78" fmla="*/ 0 w 697"/>
                <a:gd name="T79" fmla="*/ 0 h 1990"/>
                <a:gd name="T80" fmla="*/ 0 w 697"/>
                <a:gd name="T81" fmla="*/ 0 h 1990"/>
                <a:gd name="T82" fmla="*/ 0 w 697"/>
                <a:gd name="T83" fmla="*/ 0 h 1990"/>
                <a:gd name="T84" fmla="*/ 0 w 697"/>
                <a:gd name="T85" fmla="*/ 0 h 1990"/>
                <a:gd name="T86" fmla="*/ 0 w 697"/>
                <a:gd name="T87" fmla="*/ 0 h 1990"/>
                <a:gd name="T88" fmla="*/ 0 w 697"/>
                <a:gd name="T89" fmla="*/ 0 h 1990"/>
                <a:gd name="T90" fmla="*/ 0 w 697"/>
                <a:gd name="T91" fmla="*/ 0 h 1990"/>
                <a:gd name="T92" fmla="*/ 0 w 697"/>
                <a:gd name="T93" fmla="*/ 0 h 19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7"/>
                <a:gd name="T142" fmla="*/ 0 h 1990"/>
                <a:gd name="T143" fmla="*/ 697 w 697"/>
                <a:gd name="T144" fmla="*/ 1990 h 19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7" h="1990">
                  <a:moveTo>
                    <a:pt x="364" y="1245"/>
                  </a:moveTo>
                  <a:lnTo>
                    <a:pt x="349" y="1316"/>
                  </a:lnTo>
                  <a:lnTo>
                    <a:pt x="333" y="1385"/>
                  </a:lnTo>
                  <a:lnTo>
                    <a:pt x="320" y="1438"/>
                  </a:lnTo>
                  <a:lnTo>
                    <a:pt x="308" y="1503"/>
                  </a:lnTo>
                  <a:lnTo>
                    <a:pt x="300" y="1580"/>
                  </a:lnTo>
                  <a:lnTo>
                    <a:pt x="292" y="1642"/>
                  </a:lnTo>
                  <a:lnTo>
                    <a:pt x="285" y="1698"/>
                  </a:lnTo>
                  <a:lnTo>
                    <a:pt x="274" y="1751"/>
                  </a:lnTo>
                  <a:lnTo>
                    <a:pt x="264" y="1803"/>
                  </a:lnTo>
                  <a:lnTo>
                    <a:pt x="257" y="1837"/>
                  </a:lnTo>
                  <a:lnTo>
                    <a:pt x="257" y="1864"/>
                  </a:lnTo>
                  <a:lnTo>
                    <a:pt x="259" y="1885"/>
                  </a:lnTo>
                  <a:lnTo>
                    <a:pt x="252" y="1896"/>
                  </a:lnTo>
                  <a:lnTo>
                    <a:pt x="206" y="1905"/>
                  </a:lnTo>
                  <a:lnTo>
                    <a:pt x="197" y="1900"/>
                  </a:lnTo>
                  <a:lnTo>
                    <a:pt x="192" y="1893"/>
                  </a:lnTo>
                  <a:lnTo>
                    <a:pt x="149" y="1907"/>
                  </a:lnTo>
                  <a:lnTo>
                    <a:pt x="93" y="1922"/>
                  </a:lnTo>
                  <a:lnTo>
                    <a:pt x="57" y="1927"/>
                  </a:lnTo>
                  <a:lnTo>
                    <a:pt x="28" y="1924"/>
                  </a:lnTo>
                  <a:lnTo>
                    <a:pt x="11" y="1918"/>
                  </a:lnTo>
                  <a:lnTo>
                    <a:pt x="3" y="1909"/>
                  </a:lnTo>
                  <a:lnTo>
                    <a:pt x="0" y="1898"/>
                  </a:lnTo>
                  <a:lnTo>
                    <a:pt x="6" y="1887"/>
                  </a:lnTo>
                  <a:lnTo>
                    <a:pt x="19" y="1876"/>
                  </a:lnTo>
                  <a:lnTo>
                    <a:pt x="59" y="1858"/>
                  </a:lnTo>
                  <a:lnTo>
                    <a:pt x="96" y="1840"/>
                  </a:lnTo>
                  <a:lnTo>
                    <a:pt x="128" y="1824"/>
                  </a:lnTo>
                  <a:lnTo>
                    <a:pt x="143" y="1810"/>
                  </a:lnTo>
                  <a:lnTo>
                    <a:pt x="144" y="1760"/>
                  </a:lnTo>
                  <a:lnTo>
                    <a:pt x="144" y="1698"/>
                  </a:lnTo>
                  <a:lnTo>
                    <a:pt x="145" y="1635"/>
                  </a:lnTo>
                  <a:lnTo>
                    <a:pt x="145" y="1563"/>
                  </a:lnTo>
                  <a:lnTo>
                    <a:pt x="143" y="1476"/>
                  </a:lnTo>
                  <a:lnTo>
                    <a:pt x="143" y="1385"/>
                  </a:lnTo>
                  <a:lnTo>
                    <a:pt x="148" y="1291"/>
                  </a:lnTo>
                  <a:lnTo>
                    <a:pt x="150" y="1223"/>
                  </a:lnTo>
                  <a:lnTo>
                    <a:pt x="157" y="1154"/>
                  </a:lnTo>
                  <a:lnTo>
                    <a:pt x="157" y="1114"/>
                  </a:lnTo>
                  <a:lnTo>
                    <a:pt x="132" y="1111"/>
                  </a:lnTo>
                  <a:lnTo>
                    <a:pt x="106" y="1102"/>
                  </a:lnTo>
                  <a:lnTo>
                    <a:pt x="86" y="1078"/>
                  </a:lnTo>
                  <a:lnTo>
                    <a:pt x="85" y="1050"/>
                  </a:lnTo>
                  <a:lnTo>
                    <a:pt x="93" y="1013"/>
                  </a:lnTo>
                  <a:lnTo>
                    <a:pt x="107" y="982"/>
                  </a:lnTo>
                  <a:lnTo>
                    <a:pt x="122" y="960"/>
                  </a:lnTo>
                  <a:lnTo>
                    <a:pt x="97" y="951"/>
                  </a:lnTo>
                  <a:lnTo>
                    <a:pt x="89" y="944"/>
                  </a:lnTo>
                  <a:lnTo>
                    <a:pt x="90" y="932"/>
                  </a:lnTo>
                  <a:lnTo>
                    <a:pt x="123" y="854"/>
                  </a:lnTo>
                  <a:lnTo>
                    <a:pt x="133" y="812"/>
                  </a:lnTo>
                  <a:lnTo>
                    <a:pt x="143" y="668"/>
                  </a:lnTo>
                  <a:lnTo>
                    <a:pt x="143" y="563"/>
                  </a:lnTo>
                  <a:lnTo>
                    <a:pt x="148" y="437"/>
                  </a:lnTo>
                  <a:lnTo>
                    <a:pt x="153" y="404"/>
                  </a:lnTo>
                  <a:lnTo>
                    <a:pt x="166" y="380"/>
                  </a:lnTo>
                  <a:lnTo>
                    <a:pt x="191" y="359"/>
                  </a:lnTo>
                  <a:lnTo>
                    <a:pt x="300" y="299"/>
                  </a:lnTo>
                  <a:lnTo>
                    <a:pt x="292" y="271"/>
                  </a:lnTo>
                  <a:lnTo>
                    <a:pt x="274" y="268"/>
                  </a:lnTo>
                  <a:lnTo>
                    <a:pt x="249" y="261"/>
                  </a:lnTo>
                  <a:lnTo>
                    <a:pt x="236" y="247"/>
                  </a:lnTo>
                  <a:lnTo>
                    <a:pt x="219" y="191"/>
                  </a:lnTo>
                  <a:lnTo>
                    <a:pt x="214" y="159"/>
                  </a:lnTo>
                  <a:lnTo>
                    <a:pt x="216" y="131"/>
                  </a:lnTo>
                  <a:lnTo>
                    <a:pt x="212" y="101"/>
                  </a:lnTo>
                  <a:lnTo>
                    <a:pt x="214" y="69"/>
                  </a:lnTo>
                  <a:lnTo>
                    <a:pt x="200" y="84"/>
                  </a:lnTo>
                  <a:lnTo>
                    <a:pt x="192" y="90"/>
                  </a:lnTo>
                  <a:lnTo>
                    <a:pt x="195" y="69"/>
                  </a:lnTo>
                  <a:lnTo>
                    <a:pt x="204" y="47"/>
                  </a:lnTo>
                  <a:lnTo>
                    <a:pt x="218" y="29"/>
                  </a:lnTo>
                  <a:lnTo>
                    <a:pt x="239" y="15"/>
                  </a:lnTo>
                  <a:lnTo>
                    <a:pt x="266" y="3"/>
                  </a:lnTo>
                  <a:lnTo>
                    <a:pt x="304" y="0"/>
                  </a:lnTo>
                  <a:lnTo>
                    <a:pt x="335" y="7"/>
                  </a:lnTo>
                  <a:lnTo>
                    <a:pt x="364" y="20"/>
                  </a:lnTo>
                  <a:lnTo>
                    <a:pt x="386" y="38"/>
                  </a:lnTo>
                  <a:lnTo>
                    <a:pt x="403" y="62"/>
                  </a:lnTo>
                  <a:lnTo>
                    <a:pt x="412" y="94"/>
                  </a:lnTo>
                  <a:lnTo>
                    <a:pt x="418" y="131"/>
                  </a:lnTo>
                  <a:lnTo>
                    <a:pt x="415" y="161"/>
                  </a:lnTo>
                  <a:lnTo>
                    <a:pt x="407" y="201"/>
                  </a:lnTo>
                  <a:lnTo>
                    <a:pt x="409" y="231"/>
                  </a:lnTo>
                  <a:lnTo>
                    <a:pt x="415" y="264"/>
                  </a:lnTo>
                  <a:lnTo>
                    <a:pt x="428" y="281"/>
                  </a:lnTo>
                  <a:lnTo>
                    <a:pt x="562" y="334"/>
                  </a:lnTo>
                  <a:lnTo>
                    <a:pt x="581" y="346"/>
                  </a:lnTo>
                  <a:lnTo>
                    <a:pt x="595" y="365"/>
                  </a:lnTo>
                  <a:lnTo>
                    <a:pt x="637" y="480"/>
                  </a:lnTo>
                  <a:lnTo>
                    <a:pt x="691" y="643"/>
                  </a:lnTo>
                  <a:lnTo>
                    <a:pt x="697" y="677"/>
                  </a:lnTo>
                  <a:lnTo>
                    <a:pt x="695" y="695"/>
                  </a:lnTo>
                  <a:lnTo>
                    <a:pt x="687" y="716"/>
                  </a:lnTo>
                  <a:lnTo>
                    <a:pt x="616" y="828"/>
                  </a:lnTo>
                  <a:lnTo>
                    <a:pt x="605" y="862"/>
                  </a:lnTo>
                  <a:lnTo>
                    <a:pt x="601" y="898"/>
                  </a:lnTo>
                  <a:lnTo>
                    <a:pt x="616" y="1024"/>
                  </a:lnTo>
                  <a:lnTo>
                    <a:pt x="624" y="1078"/>
                  </a:lnTo>
                  <a:lnTo>
                    <a:pt x="624" y="1097"/>
                  </a:lnTo>
                  <a:lnTo>
                    <a:pt x="616" y="1110"/>
                  </a:lnTo>
                  <a:lnTo>
                    <a:pt x="595" y="1116"/>
                  </a:lnTo>
                  <a:lnTo>
                    <a:pt x="571" y="1120"/>
                  </a:lnTo>
                  <a:lnTo>
                    <a:pt x="566" y="1183"/>
                  </a:lnTo>
                  <a:lnTo>
                    <a:pt x="566" y="1253"/>
                  </a:lnTo>
                  <a:lnTo>
                    <a:pt x="569" y="1329"/>
                  </a:lnTo>
                  <a:lnTo>
                    <a:pt x="571" y="1399"/>
                  </a:lnTo>
                  <a:lnTo>
                    <a:pt x="583" y="1476"/>
                  </a:lnTo>
                  <a:lnTo>
                    <a:pt x="586" y="1552"/>
                  </a:lnTo>
                  <a:lnTo>
                    <a:pt x="591" y="1627"/>
                  </a:lnTo>
                  <a:lnTo>
                    <a:pt x="591" y="1686"/>
                  </a:lnTo>
                  <a:lnTo>
                    <a:pt x="587" y="1781"/>
                  </a:lnTo>
                  <a:lnTo>
                    <a:pt x="590" y="1840"/>
                  </a:lnTo>
                  <a:lnTo>
                    <a:pt x="586" y="1893"/>
                  </a:lnTo>
                  <a:lnTo>
                    <a:pt x="585" y="1905"/>
                  </a:lnTo>
                  <a:lnTo>
                    <a:pt x="551" y="1914"/>
                  </a:lnTo>
                  <a:lnTo>
                    <a:pt x="523" y="1928"/>
                  </a:lnTo>
                  <a:lnTo>
                    <a:pt x="498" y="1948"/>
                  </a:lnTo>
                  <a:lnTo>
                    <a:pt x="472" y="1967"/>
                  </a:lnTo>
                  <a:lnTo>
                    <a:pt x="438" y="1980"/>
                  </a:lnTo>
                  <a:lnTo>
                    <a:pt x="403" y="1990"/>
                  </a:lnTo>
                  <a:lnTo>
                    <a:pt x="372" y="1990"/>
                  </a:lnTo>
                  <a:lnTo>
                    <a:pt x="352" y="1984"/>
                  </a:lnTo>
                  <a:lnTo>
                    <a:pt x="339" y="1974"/>
                  </a:lnTo>
                  <a:lnTo>
                    <a:pt x="337" y="1962"/>
                  </a:lnTo>
                  <a:lnTo>
                    <a:pt x="345" y="1945"/>
                  </a:lnTo>
                  <a:lnTo>
                    <a:pt x="363" y="1930"/>
                  </a:lnTo>
                  <a:lnTo>
                    <a:pt x="384" y="1914"/>
                  </a:lnTo>
                  <a:lnTo>
                    <a:pt x="412" y="1890"/>
                  </a:lnTo>
                  <a:lnTo>
                    <a:pt x="436" y="1870"/>
                  </a:lnTo>
                  <a:lnTo>
                    <a:pt x="450" y="1851"/>
                  </a:lnTo>
                  <a:lnTo>
                    <a:pt x="442" y="1754"/>
                  </a:lnTo>
                  <a:lnTo>
                    <a:pt x="442" y="1685"/>
                  </a:lnTo>
                  <a:lnTo>
                    <a:pt x="436" y="1614"/>
                  </a:lnTo>
                  <a:lnTo>
                    <a:pt x="429" y="1552"/>
                  </a:lnTo>
                  <a:lnTo>
                    <a:pt x="416" y="1486"/>
                  </a:lnTo>
                  <a:lnTo>
                    <a:pt x="401" y="1420"/>
                  </a:lnTo>
                  <a:lnTo>
                    <a:pt x="386" y="1357"/>
                  </a:lnTo>
                  <a:lnTo>
                    <a:pt x="376" y="1306"/>
                  </a:lnTo>
                  <a:lnTo>
                    <a:pt x="364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55" name="Freeform 600"/>
            <p:cNvSpPr>
              <a:spLocks/>
            </p:cNvSpPr>
            <p:nvPr/>
          </p:nvSpPr>
          <p:spPr bwMode="auto">
            <a:xfrm>
              <a:off x="303" y="3115"/>
              <a:ext cx="75" cy="186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7" y="811"/>
                  </a:moveTo>
                  <a:lnTo>
                    <a:pt x="638" y="858"/>
                  </a:lnTo>
                  <a:lnTo>
                    <a:pt x="651" y="954"/>
                  </a:lnTo>
                  <a:lnTo>
                    <a:pt x="537" y="1023"/>
                  </a:lnTo>
                  <a:lnTo>
                    <a:pt x="537" y="1066"/>
                  </a:lnTo>
                  <a:lnTo>
                    <a:pt x="543" y="1141"/>
                  </a:lnTo>
                  <a:lnTo>
                    <a:pt x="551" y="1365"/>
                  </a:lnTo>
                  <a:lnTo>
                    <a:pt x="558" y="1463"/>
                  </a:lnTo>
                  <a:lnTo>
                    <a:pt x="565" y="1636"/>
                  </a:lnTo>
                  <a:lnTo>
                    <a:pt x="565" y="1699"/>
                  </a:lnTo>
                  <a:lnTo>
                    <a:pt x="567" y="1719"/>
                  </a:lnTo>
                  <a:lnTo>
                    <a:pt x="573" y="1727"/>
                  </a:lnTo>
                  <a:lnTo>
                    <a:pt x="593" y="1739"/>
                  </a:lnTo>
                  <a:lnTo>
                    <a:pt x="633" y="1760"/>
                  </a:lnTo>
                  <a:lnTo>
                    <a:pt x="681" y="1772"/>
                  </a:lnTo>
                  <a:lnTo>
                    <a:pt x="698" y="1777"/>
                  </a:lnTo>
                  <a:lnTo>
                    <a:pt x="715" y="1785"/>
                  </a:lnTo>
                  <a:lnTo>
                    <a:pt x="726" y="1799"/>
                  </a:lnTo>
                  <a:lnTo>
                    <a:pt x="730" y="1811"/>
                  </a:lnTo>
                  <a:lnTo>
                    <a:pt x="723" y="1815"/>
                  </a:lnTo>
                  <a:lnTo>
                    <a:pt x="627" y="1816"/>
                  </a:lnTo>
                  <a:lnTo>
                    <a:pt x="501" y="1824"/>
                  </a:lnTo>
                  <a:lnTo>
                    <a:pt x="479" y="1824"/>
                  </a:lnTo>
                  <a:lnTo>
                    <a:pt x="465" y="1817"/>
                  </a:lnTo>
                  <a:lnTo>
                    <a:pt x="457" y="1803"/>
                  </a:lnTo>
                  <a:lnTo>
                    <a:pt x="457" y="1782"/>
                  </a:lnTo>
                  <a:lnTo>
                    <a:pt x="465" y="1749"/>
                  </a:lnTo>
                  <a:lnTo>
                    <a:pt x="469" y="1744"/>
                  </a:lnTo>
                  <a:lnTo>
                    <a:pt x="479" y="1740"/>
                  </a:lnTo>
                  <a:lnTo>
                    <a:pt x="465" y="1739"/>
                  </a:lnTo>
                  <a:lnTo>
                    <a:pt x="461" y="1733"/>
                  </a:lnTo>
                  <a:lnTo>
                    <a:pt x="457" y="1706"/>
                  </a:lnTo>
                  <a:lnTo>
                    <a:pt x="444" y="1650"/>
                  </a:lnTo>
                  <a:lnTo>
                    <a:pt x="414" y="1517"/>
                  </a:lnTo>
                  <a:lnTo>
                    <a:pt x="408" y="1455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0" y="1205"/>
                  </a:lnTo>
                  <a:lnTo>
                    <a:pt x="336" y="1267"/>
                  </a:lnTo>
                  <a:lnTo>
                    <a:pt x="311" y="1442"/>
                  </a:lnTo>
                  <a:lnTo>
                    <a:pt x="299" y="1495"/>
                  </a:lnTo>
                  <a:lnTo>
                    <a:pt x="276" y="1690"/>
                  </a:lnTo>
                  <a:lnTo>
                    <a:pt x="276" y="1719"/>
                  </a:lnTo>
                  <a:lnTo>
                    <a:pt x="272" y="1725"/>
                  </a:lnTo>
                  <a:lnTo>
                    <a:pt x="250" y="1734"/>
                  </a:lnTo>
                  <a:lnTo>
                    <a:pt x="255" y="1763"/>
                  </a:lnTo>
                  <a:lnTo>
                    <a:pt x="256" y="1796"/>
                  </a:lnTo>
                  <a:lnTo>
                    <a:pt x="256" y="1817"/>
                  </a:lnTo>
                  <a:lnTo>
                    <a:pt x="249" y="1837"/>
                  </a:lnTo>
                  <a:lnTo>
                    <a:pt x="233" y="1851"/>
                  </a:lnTo>
                  <a:lnTo>
                    <a:pt x="207" y="1859"/>
                  </a:lnTo>
                  <a:lnTo>
                    <a:pt x="178" y="1859"/>
                  </a:lnTo>
                  <a:lnTo>
                    <a:pt x="148" y="1856"/>
                  </a:lnTo>
                  <a:lnTo>
                    <a:pt x="135" y="1846"/>
                  </a:lnTo>
                  <a:lnTo>
                    <a:pt x="129" y="1832"/>
                  </a:lnTo>
                  <a:lnTo>
                    <a:pt x="129" y="1813"/>
                  </a:lnTo>
                  <a:lnTo>
                    <a:pt x="136" y="1789"/>
                  </a:lnTo>
                  <a:lnTo>
                    <a:pt x="156" y="1761"/>
                  </a:lnTo>
                  <a:lnTo>
                    <a:pt x="172" y="1734"/>
                  </a:lnTo>
                  <a:lnTo>
                    <a:pt x="156" y="1734"/>
                  </a:lnTo>
                  <a:lnTo>
                    <a:pt x="149" y="1650"/>
                  </a:lnTo>
                  <a:lnTo>
                    <a:pt x="148" y="1554"/>
                  </a:lnTo>
                  <a:lnTo>
                    <a:pt x="151" y="1489"/>
                  </a:lnTo>
                  <a:lnTo>
                    <a:pt x="161" y="1412"/>
                  </a:lnTo>
                  <a:lnTo>
                    <a:pt x="168" y="1344"/>
                  </a:lnTo>
                  <a:lnTo>
                    <a:pt x="178" y="1288"/>
                  </a:lnTo>
                  <a:lnTo>
                    <a:pt x="0" y="1225"/>
                  </a:lnTo>
                  <a:lnTo>
                    <a:pt x="0" y="1031"/>
                  </a:lnTo>
                  <a:lnTo>
                    <a:pt x="20" y="1017"/>
                  </a:lnTo>
                  <a:lnTo>
                    <a:pt x="104" y="1038"/>
                  </a:lnTo>
                  <a:lnTo>
                    <a:pt x="113" y="995"/>
                  </a:lnTo>
                  <a:lnTo>
                    <a:pt x="116" y="943"/>
                  </a:lnTo>
                  <a:lnTo>
                    <a:pt x="74" y="726"/>
                  </a:lnTo>
                  <a:lnTo>
                    <a:pt x="71" y="669"/>
                  </a:lnTo>
                  <a:lnTo>
                    <a:pt x="78" y="600"/>
                  </a:lnTo>
                  <a:lnTo>
                    <a:pt x="113" y="413"/>
                  </a:lnTo>
                  <a:lnTo>
                    <a:pt x="129" y="362"/>
                  </a:lnTo>
                  <a:lnTo>
                    <a:pt x="143" y="342"/>
                  </a:lnTo>
                  <a:lnTo>
                    <a:pt x="156" y="335"/>
                  </a:lnTo>
                  <a:lnTo>
                    <a:pt x="256" y="300"/>
                  </a:lnTo>
                  <a:lnTo>
                    <a:pt x="301" y="286"/>
                  </a:lnTo>
                  <a:lnTo>
                    <a:pt x="314" y="237"/>
                  </a:lnTo>
                  <a:lnTo>
                    <a:pt x="302" y="202"/>
                  </a:lnTo>
                  <a:lnTo>
                    <a:pt x="295" y="180"/>
                  </a:lnTo>
                  <a:lnTo>
                    <a:pt x="295" y="153"/>
                  </a:lnTo>
                  <a:lnTo>
                    <a:pt x="301" y="119"/>
                  </a:lnTo>
                  <a:lnTo>
                    <a:pt x="314" y="69"/>
                  </a:lnTo>
                  <a:lnTo>
                    <a:pt x="322" y="44"/>
                  </a:lnTo>
                  <a:lnTo>
                    <a:pt x="333" y="27"/>
                  </a:lnTo>
                  <a:lnTo>
                    <a:pt x="350" y="13"/>
                  </a:lnTo>
                  <a:lnTo>
                    <a:pt x="365" y="7"/>
                  </a:lnTo>
                  <a:lnTo>
                    <a:pt x="393" y="0"/>
                  </a:lnTo>
                  <a:lnTo>
                    <a:pt x="414" y="0"/>
                  </a:lnTo>
                  <a:lnTo>
                    <a:pt x="444" y="7"/>
                  </a:lnTo>
                  <a:lnTo>
                    <a:pt x="470" y="17"/>
                  </a:lnTo>
                  <a:lnTo>
                    <a:pt x="492" y="33"/>
                  </a:lnTo>
                  <a:lnTo>
                    <a:pt x="501" y="56"/>
                  </a:lnTo>
                  <a:lnTo>
                    <a:pt x="504" y="86"/>
                  </a:lnTo>
                  <a:lnTo>
                    <a:pt x="500" y="115"/>
                  </a:lnTo>
                  <a:lnTo>
                    <a:pt x="495" y="149"/>
                  </a:lnTo>
                  <a:lnTo>
                    <a:pt x="487" y="175"/>
                  </a:lnTo>
                  <a:lnTo>
                    <a:pt x="471" y="202"/>
                  </a:lnTo>
                  <a:lnTo>
                    <a:pt x="457" y="223"/>
                  </a:lnTo>
                  <a:lnTo>
                    <a:pt x="444" y="244"/>
                  </a:lnTo>
                  <a:lnTo>
                    <a:pt x="444" y="279"/>
                  </a:lnTo>
                  <a:lnTo>
                    <a:pt x="475" y="287"/>
                  </a:lnTo>
                  <a:lnTo>
                    <a:pt x="597" y="356"/>
                  </a:lnTo>
                  <a:lnTo>
                    <a:pt x="615" y="377"/>
                  </a:lnTo>
                  <a:lnTo>
                    <a:pt x="620" y="391"/>
                  </a:lnTo>
                  <a:lnTo>
                    <a:pt x="631" y="588"/>
                  </a:lnTo>
                  <a:lnTo>
                    <a:pt x="620" y="618"/>
                  </a:lnTo>
                  <a:lnTo>
                    <a:pt x="608" y="649"/>
                  </a:lnTo>
                  <a:lnTo>
                    <a:pt x="601" y="682"/>
                  </a:lnTo>
                  <a:lnTo>
                    <a:pt x="603" y="708"/>
                  </a:lnTo>
                  <a:lnTo>
                    <a:pt x="615" y="738"/>
                  </a:lnTo>
                  <a:lnTo>
                    <a:pt x="637" y="769"/>
                  </a:lnTo>
                  <a:lnTo>
                    <a:pt x="637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56" name="Freeform 601"/>
            <p:cNvSpPr>
              <a:spLocks/>
            </p:cNvSpPr>
            <p:nvPr/>
          </p:nvSpPr>
          <p:spPr bwMode="auto">
            <a:xfrm>
              <a:off x="458" y="3116"/>
              <a:ext cx="67" cy="189"/>
            </a:xfrm>
            <a:custGeom>
              <a:avLst/>
              <a:gdLst>
                <a:gd name="T0" fmla="*/ 0 w 652"/>
                <a:gd name="T1" fmla="*/ 0 h 1895"/>
                <a:gd name="T2" fmla="*/ 0 w 652"/>
                <a:gd name="T3" fmla="*/ 0 h 1895"/>
                <a:gd name="T4" fmla="*/ 0 w 652"/>
                <a:gd name="T5" fmla="*/ 0 h 1895"/>
                <a:gd name="T6" fmla="*/ 0 w 652"/>
                <a:gd name="T7" fmla="*/ 0 h 1895"/>
                <a:gd name="T8" fmla="*/ 0 w 652"/>
                <a:gd name="T9" fmla="*/ 0 h 1895"/>
                <a:gd name="T10" fmla="*/ 0 w 652"/>
                <a:gd name="T11" fmla="*/ 0 h 1895"/>
                <a:gd name="T12" fmla="*/ 0 w 652"/>
                <a:gd name="T13" fmla="*/ 0 h 1895"/>
                <a:gd name="T14" fmla="*/ 0 w 652"/>
                <a:gd name="T15" fmla="*/ 0 h 1895"/>
                <a:gd name="T16" fmla="*/ 0 w 652"/>
                <a:gd name="T17" fmla="*/ 0 h 1895"/>
                <a:gd name="T18" fmla="*/ 0 w 652"/>
                <a:gd name="T19" fmla="*/ 0 h 1895"/>
                <a:gd name="T20" fmla="*/ 0 w 652"/>
                <a:gd name="T21" fmla="*/ 0 h 1895"/>
                <a:gd name="T22" fmla="*/ 0 w 652"/>
                <a:gd name="T23" fmla="*/ 0 h 1895"/>
                <a:gd name="T24" fmla="*/ 0 w 652"/>
                <a:gd name="T25" fmla="*/ 0 h 1895"/>
                <a:gd name="T26" fmla="*/ 0 w 652"/>
                <a:gd name="T27" fmla="*/ 0 h 1895"/>
                <a:gd name="T28" fmla="*/ 0 w 652"/>
                <a:gd name="T29" fmla="*/ 0 h 1895"/>
                <a:gd name="T30" fmla="*/ 0 w 652"/>
                <a:gd name="T31" fmla="*/ 0 h 1895"/>
                <a:gd name="T32" fmla="*/ 0 w 652"/>
                <a:gd name="T33" fmla="*/ 0 h 1895"/>
                <a:gd name="T34" fmla="*/ 0 w 652"/>
                <a:gd name="T35" fmla="*/ 0 h 1895"/>
                <a:gd name="T36" fmla="*/ 0 w 652"/>
                <a:gd name="T37" fmla="*/ 0 h 1895"/>
                <a:gd name="T38" fmla="*/ 0 w 652"/>
                <a:gd name="T39" fmla="*/ 0 h 1895"/>
                <a:gd name="T40" fmla="*/ 0 w 652"/>
                <a:gd name="T41" fmla="*/ 0 h 1895"/>
                <a:gd name="T42" fmla="*/ 0 w 652"/>
                <a:gd name="T43" fmla="*/ 0 h 1895"/>
                <a:gd name="T44" fmla="*/ 0 w 652"/>
                <a:gd name="T45" fmla="*/ 0 h 1895"/>
                <a:gd name="T46" fmla="*/ 0 w 652"/>
                <a:gd name="T47" fmla="*/ 0 h 1895"/>
                <a:gd name="T48" fmla="*/ 0 w 652"/>
                <a:gd name="T49" fmla="*/ 0 h 1895"/>
                <a:gd name="T50" fmla="*/ 0 w 652"/>
                <a:gd name="T51" fmla="*/ 0 h 1895"/>
                <a:gd name="T52" fmla="*/ 0 w 652"/>
                <a:gd name="T53" fmla="*/ 0 h 1895"/>
                <a:gd name="T54" fmla="*/ 0 w 652"/>
                <a:gd name="T55" fmla="*/ 0 h 1895"/>
                <a:gd name="T56" fmla="*/ 0 w 652"/>
                <a:gd name="T57" fmla="*/ 0 h 1895"/>
                <a:gd name="T58" fmla="*/ 0 w 652"/>
                <a:gd name="T59" fmla="*/ 0 h 1895"/>
                <a:gd name="T60" fmla="*/ 0 w 652"/>
                <a:gd name="T61" fmla="*/ 0 h 1895"/>
                <a:gd name="T62" fmla="*/ 0 w 652"/>
                <a:gd name="T63" fmla="*/ 0 h 1895"/>
                <a:gd name="T64" fmla="*/ 0 w 652"/>
                <a:gd name="T65" fmla="*/ 0 h 1895"/>
                <a:gd name="T66" fmla="*/ 0 w 652"/>
                <a:gd name="T67" fmla="*/ 0 h 1895"/>
                <a:gd name="T68" fmla="*/ 0 w 652"/>
                <a:gd name="T69" fmla="*/ 0 h 1895"/>
                <a:gd name="T70" fmla="*/ 0 w 652"/>
                <a:gd name="T71" fmla="*/ 0 h 1895"/>
                <a:gd name="T72" fmla="*/ 0 w 652"/>
                <a:gd name="T73" fmla="*/ 0 h 1895"/>
                <a:gd name="T74" fmla="*/ 0 w 652"/>
                <a:gd name="T75" fmla="*/ 0 h 1895"/>
                <a:gd name="T76" fmla="*/ 0 w 652"/>
                <a:gd name="T77" fmla="*/ 0 h 1895"/>
                <a:gd name="T78" fmla="*/ 0 w 652"/>
                <a:gd name="T79" fmla="*/ 0 h 1895"/>
                <a:gd name="T80" fmla="*/ 0 w 652"/>
                <a:gd name="T81" fmla="*/ 0 h 1895"/>
                <a:gd name="T82" fmla="*/ 0 w 652"/>
                <a:gd name="T83" fmla="*/ 0 h 1895"/>
                <a:gd name="T84" fmla="*/ 0 w 652"/>
                <a:gd name="T85" fmla="*/ 0 h 1895"/>
                <a:gd name="T86" fmla="*/ 0 w 652"/>
                <a:gd name="T87" fmla="*/ 0 h 1895"/>
                <a:gd name="T88" fmla="*/ 0 w 652"/>
                <a:gd name="T89" fmla="*/ 0 h 1895"/>
                <a:gd name="T90" fmla="*/ 0 w 652"/>
                <a:gd name="T91" fmla="*/ 0 h 1895"/>
                <a:gd name="T92" fmla="*/ 0 w 652"/>
                <a:gd name="T93" fmla="*/ 0 h 1895"/>
                <a:gd name="T94" fmla="*/ 0 w 652"/>
                <a:gd name="T95" fmla="*/ 0 h 1895"/>
                <a:gd name="T96" fmla="*/ 0 w 652"/>
                <a:gd name="T97" fmla="*/ 0 h 1895"/>
                <a:gd name="T98" fmla="*/ 0 w 652"/>
                <a:gd name="T99" fmla="*/ 0 h 1895"/>
                <a:gd name="T100" fmla="*/ 0 w 652"/>
                <a:gd name="T101" fmla="*/ 0 h 1895"/>
                <a:gd name="T102" fmla="*/ 0 w 652"/>
                <a:gd name="T103" fmla="*/ 0 h 1895"/>
                <a:gd name="T104" fmla="*/ 0 w 652"/>
                <a:gd name="T105" fmla="*/ 0 h 1895"/>
                <a:gd name="T106" fmla="*/ 0 w 652"/>
                <a:gd name="T107" fmla="*/ 0 h 1895"/>
                <a:gd name="T108" fmla="*/ 0 w 652"/>
                <a:gd name="T109" fmla="*/ 0 h 1895"/>
                <a:gd name="T110" fmla="*/ 0 w 652"/>
                <a:gd name="T111" fmla="*/ 0 h 1895"/>
                <a:gd name="T112" fmla="*/ 0 w 652"/>
                <a:gd name="T113" fmla="*/ 0 h 1895"/>
                <a:gd name="T114" fmla="*/ 0 w 652"/>
                <a:gd name="T115" fmla="*/ 0 h 1895"/>
                <a:gd name="T116" fmla="*/ 0 w 652"/>
                <a:gd name="T117" fmla="*/ 0 h 1895"/>
                <a:gd name="T118" fmla="*/ 0 w 652"/>
                <a:gd name="T119" fmla="*/ 0 h 18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2"/>
                <a:gd name="T181" fmla="*/ 0 h 1895"/>
                <a:gd name="T182" fmla="*/ 652 w 652"/>
                <a:gd name="T183" fmla="*/ 1895 h 18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2" h="1895">
                  <a:moveTo>
                    <a:pt x="80" y="945"/>
                  </a:moveTo>
                  <a:lnTo>
                    <a:pt x="76" y="1279"/>
                  </a:lnTo>
                  <a:lnTo>
                    <a:pt x="72" y="1349"/>
                  </a:lnTo>
                  <a:lnTo>
                    <a:pt x="101" y="1356"/>
                  </a:lnTo>
                  <a:lnTo>
                    <a:pt x="131" y="1358"/>
                  </a:lnTo>
                  <a:lnTo>
                    <a:pt x="127" y="1423"/>
                  </a:lnTo>
                  <a:lnTo>
                    <a:pt x="127" y="1490"/>
                  </a:lnTo>
                  <a:lnTo>
                    <a:pt x="132" y="1645"/>
                  </a:lnTo>
                  <a:lnTo>
                    <a:pt x="130" y="1697"/>
                  </a:lnTo>
                  <a:lnTo>
                    <a:pt x="127" y="1719"/>
                  </a:lnTo>
                  <a:lnTo>
                    <a:pt x="120" y="1739"/>
                  </a:lnTo>
                  <a:lnTo>
                    <a:pt x="107" y="1753"/>
                  </a:lnTo>
                  <a:lnTo>
                    <a:pt x="87" y="1766"/>
                  </a:lnTo>
                  <a:lnTo>
                    <a:pt x="63" y="1778"/>
                  </a:lnTo>
                  <a:lnTo>
                    <a:pt x="33" y="1794"/>
                  </a:lnTo>
                  <a:lnTo>
                    <a:pt x="15" y="1804"/>
                  </a:lnTo>
                  <a:lnTo>
                    <a:pt x="4" y="1814"/>
                  </a:lnTo>
                  <a:lnTo>
                    <a:pt x="0" y="1828"/>
                  </a:lnTo>
                  <a:lnTo>
                    <a:pt x="3" y="1838"/>
                  </a:lnTo>
                  <a:lnTo>
                    <a:pt x="16" y="1847"/>
                  </a:lnTo>
                  <a:lnTo>
                    <a:pt x="40" y="1850"/>
                  </a:lnTo>
                  <a:lnTo>
                    <a:pt x="81" y="1846"/>
                  </a:lnTo>
                  <a:lnTo>
                    <a:pt x="120" y="1838"/>
                  </a:lnTo>
                  <a:lnTo>
                    <a:pt x="165" y="1833"/>
                  </a:lnTo>
                  <a:lnTo>
                    <a:pt x="209" y="1829"/>
                  </a:lnTo>
                  <a:lnTo>
                    <a:pt x="233" y="1828"/>
                  </a:lnTo>
                  <a:lnTo>
                    <a:pt x="244" y="1824"/>
                  </a:lnTo>
                  <a:lnTo>
                    <a:pt x="251" y="1774"/>
                  </a:lnTo>
                  <a:lnTo>
                    <a:pt x="260" y="1701"/>
                  </a:lnTo>
                  <a:lnTo>
                    <a:pt x="291" y="1502"/>
                  </a:lnTo>
                  <a:lnTo>
                    <a:pt x="302" y="1447"/>
                  </a:lnTo>
                  <a:lnTo>
                    <a:pt x="317" y="1379"/>
                  </a:lnTo>
                  <a:lnTo>
                    <a:pt x="351" y="1388"/>
                  </a:lnTo>
                  <a:lnTo>
                    <a:pt x="351" y="1439"/>
                  </a:lnTo>
                  <a:lnTo>
                    <a:pt x="362" y="1507"/>
                  </a:lnTo>
                  <a:lnTo>
                    <a:pt x="396" y="1622"/>
                  </a:lnTo>
                  <a:lnTo>
                    <a:pt x="411" y="1739"/>
                  </a:lnTo>
                  <a:lnTo>
                    <a:pt x="416" y="1770"/>
                  </a:lnTo>
                  <a:lnTo>
                    <a:pt x="423" y="1787"/>
                  </a:lnTo>
                  <a:lnTo>
                    <a:pt x="414" y="1822"/>
                  </a:lnTo>
                  <a:lnTo>
                    <a:pt x="410" y="1846"/>
                  </a:lnTo>
                  <a:lnTo>
                    <a:pt x="410" y="1860"/>
                  </a:lnTo>
                  <a:lnTo>
                    <a:pt x="420" y="1878"/>
                  </a:lnTo>
                  <a:lnTo>
                    <a:pt x="435" y="1891"/>
                  </a:lnTo>
                  <a:lnTo>
                    <a:pt x="454" y="1895"/>
                  </a:lnTo>
                  <a:lnTo>
                    <a:pt x="478" y="1893"/>
                  </a:lnTo>
                  <a:lnTo>
                    <a:pt x="502" y="1885"/>
                  </a:lnTo>
                  <a:lnTo>
                    <a:pt x="523" y="1873"/>
                  </a:lnTo>
                  <a:lnTo>
                    <a:pt x="540" y="1857"/>
                  </a:lnTo>
                  <a:lnTo>
                    <a:pt x="549" y="1843"/>
                  </a:lnTo>
                  <a:lnTo>
                    <a:pt x="555" y="1822"/>
                  </a:lnTo>
                  <a:lnTo>
                    <a:pt x="552" y="1798"/>
                  </a:lnTo>
                  <a:lnTo>
                    <a:pt x="545" y="1774"/>
                  </a:lnTo>
                  <a:lnTo>
                    <a:pt x="538" y="1711"/>
                  </a:lnTo>
                  <a:lnTo>
                    <a:pt x="528" y="1563"/>
                  </a:lnTo>
                  <a:lnTo>
                    <a:pt x="521" y="1490"/>
                  </a:lnTo>
                  <a:lnTo>
                    <a:pt x="517" y="1429"/>
                  </a:lnTo>
                  <a:lnTo>
                    <a:pt x="509" y="1376"/>
                  </a:lnTo>
                  <a:lnTo>
                    <a:pt x="552" y="1370"/>
                  </a:lnTo>
                  <a:lnTo>
                    <a:pt x="551" y="1311"/>
                  </a:lnTo>
                  <a:lnTo>
                    <a:pt x="544" y="945"/>
                  </a:lnTo>
                  <a:lnTo>
                    <a:pt x="542" y="873"/>
                  </a:lnTo>
                  <a:lnTo>
                    <a:pt x="539" y="798"/>
                  </a:lnTo>
                  <a:lnTo>
                    <a:pt x="538" y="756"/>
                  </a:lnTo>
                  <a:lnTo>
                    <a:pt x="557" y="736"/>
                  </a:lnTo>
                  <a:lnTo>
                    <a:pt x="578" y="710"/>
                  </a:lnTo>
                  <a:lnTo>
                    <a:pt x="590" y="688"/>
                  </a:lnTo>
                  <a:lnTo>
                    <a:pt x="595" y="667"/>
                  </a:lnTo>
                  <a:lnTo>
                    <a:pt x="598" y="640"/>
                  </a:lnTo>
                  <a:lnTo>
                    <a:pt x="591" y="594"/>
                  </a:lnTo>
                  <a:lnTo>
                    <a:pt x="585" y="555"/>
                  </a:lnTo>
                  <a:lnTo>
                    <a:pt x="652" y="465"/>
                  </a:lnTo>
                  <a:lnTo>
                    <a:pt x="624" y="430"/>
                  </a:lnTo>
                  <a:lnTo>
                    <a:pt x="568" y="503"/>
                  </a:lnTo>
                  <a:lnTo>
                    <a:pt x="561" y="470"/>
                  </a:lnTo>
                  <a:lnTo>
                    <a:pt x="556" y="429"/>
                  </a:lnTo>
                  <a:lnTo>
                    <a:pt x="555" y="395"/>
                  </a:lnTo>
                  <a:lnTo>
                    <a:pt x="553" y="370"/>
                  </a:lnTo>
                  <a:lnTo>
                    <a:pt x="545" y="349"/>
                  </a:lnTo>
                  <a:lnTo>
                    <a:pt x="530" y="334"/>
                  </a:lnTo>
                  <a:lnTo>
                    <a:pt x="509" y="324"/>
                  </a:lnTo>
                  <a:lnTo>
                    <a:pt x="402" y="291"/>
                  </a:lnTo>
                  <a:lnTo>
                    <a:pt x="380" y="283"/>
                  </a:lnTo>
                  <a:lnTo>
                    <a:pt x="377" y="249"/>
                  </a:lnTo>
                  <a:lnTo>
                    <a:pt x="384" y="223"/>
                  </a:lnTo>
                  <a:lnTo>
                    <a:pt x="398" y="193"/>
                  </a:lnTo>
                  <a:lnTo>
                    <a:pt x="407" y="163"/>
                  </a:lnTo>
                  <a:lnTo>
                    <a:pt x="410" y="125"/>
                  </a:lnTo>
                  <a:lnTo>
                    <a:pt x="405" y="81"/>
                  </a:lnTo>
                  <a:lnTo>
                    <a:pt x="396" y="53"/>
                  </a:lnTo>
                  <a:lnTo>
                    <a:pt x="379" y="29"/>
                  </a:lnTo>
                  <a:lnTo>
                    <a:pt x="360" y="14"/>
                  </a:lnTo>
                  <a:lnTo>
                    <a:pt x="321" y="4"/>
                  </a:lnTo>
                  <a:lnTo>
                    <a:pt x="287" y="0"/>
                  </a:lnTo>
                  <a:lnTo>
                    <a:pt x="255" y="4"/>
                  </a:lnTo>
                  <a:lnTo>
                    <a:pt x="231" y="18"/>
                  </a:lnTo>
                  <a:lnTo>
                    <a:pt x="216" y="34"/>
                  </a:lnTo>
                  <a:lnTo>
                    <a:pt x="196" y="59"/>
                  </a:lnTo>
                  <a:lnTo>
                    <a:pt x="180" y="87"/>
                  </a:lnTo>
                  <a:lnTo>
                    <a:pt x="201" y="103"/>
                  </a:lnTo>
                  <a:lnTo>
                    <a:pt x="199" y="137"/>
                  </a:lnTo>
                  <a:lnTo>
                    <a:pt x="197" y="173"/>
                  </a:lnTo>
                  <a:lnTo>
                    <a:pt x="203" y="207"/>
                  </a:lnTo>
                  <a:lnTo>
                    <a:pt x="210" y="233"/>
                  </a:lnTo>
                  <a:lnTo>
                    <a:pt x="220" y="253"/>
                  </a:lnTo>
                  <a:lnTo>
                    <a:pt x="238" y="283"/>
                  </a:lnTo>
                  <a:lnTo>
                    <a:pt x="238" y="291"/>
                  </a:lnTo>
                  <a:lnTo>
                    <a:pt x="209" y="305"/>
                  </a:lnTo>
                  <a:lnTo>
                    <a:pt x="94" y="353"/>
                  </a:lnTo>
                  <a:lnTo>
                    <a:pt x="73" y="371"/>
                  </a:lnTo>
                  <a:lnTo>
                    <a:pt x="59" y="395"/>
                  </a:lnTo>
                  <a:lnTo>
                    <a:pt x="51" y="424"/>
                  </a:lnTo>
                  <a:lnTo>
                    <a:pt x="45" y="461"/>
                  </a:lnTo>
                  <a:lnTo>
                    <a:pt x="60" y="485"/>
                  </a:lnTo>
                  <a:lnTo>
                    <a:pt x="148" y="590"/>
                  </a:lnTo>
                  <a:lnTo>
                    <a:pt x="158" y="626"/>
                  </a:lnTo>
                  <a:lnTo>
                    <a:pt x="165" y="687"/>
                  </a:lnTo>
                  <a:lnTo>
                    <a:pt x="128" y="786"/>
                  </a:lnTo>
                  <a:lnTo>
                    <a:pt x="88" y="826"/>
                  </a:lnTo>
                  <a:lnTo>
                    <a:pt x="88" y="869"/>
                  </a:lnTo>
                  <a:lnTo>
                    <a:pt x="80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57" name="Freeform 602"/>
            <p:cNvSpPr>
              <a:spLocks/>
            </p:cNvSpPr>
            <p:nvPr/>
          </p:nvSpPr>
          <p:spPr bwMode="auto">
            <a:xfrm>
              <a:off x="365" y="3120"/>
              <a:ext cx="55" cy="179"/>
            </a:xfrm>
            <a:custGeom>
              <a:avLst/>
              <a:gdLst>
                <a:gd name="T0" fmla="*/ 0 w 531"/>
                <a:gd name="T1" fmla="*/ 0 h 1790"/>
                <a:gd name="T2" fmla="*/ 0 w 531"/>
                <a:gd name="T3" fmla="*/ 0 h 1790"/>
                <a:gd name="T4" fmla="*/ 0 w 531"/>
                <a:gd name="T5" fmla="*/ 0 h 1790"/>
                <a:gd name="T6" fmla="*/ 0 w 531"/>
                <a:gd name="T7" fmla="*/ 0 h 1790"/>
                <a:gd name="T8" fmla="*/ 0 w 531"/>
                <a:gd name="T9" fmla="*/ 0 h 1790"/>
                <a:gd name="T10" fmla="*/ 0 w 531"/>
                <a:gd name="T11" fmla="*/ 0 h 1790"/>
                <a:gd name="T12" fmla="*/ 0 w 531"/>
                <a:gd name="T13" fmla="*/ 0 h 1790"/>
                <a:gd name="T14" fmla="*/ 0 w 531"/>
                <a:gd name="T15" fmla="*/ 0 h 1790"/>
                <a:gd name="T16" fmla="*/ 0 w 531"/>
                <a:gd name="T17" fmla="*/ 0 h 1790"/>
                <a:gd name="T18" fmla="*/ 0 w 531"/>
                <a:gd name="T19" fmla="*/ 0 h 1790"/>
                <a:gd name="T20" fmla="*/ 0 w 531"/>
                <a:gd name="T21" fmla="*/ 0 h 1790"/>
                <a:gd name="T22" fmla="*/ 0 w 531"/>
                <a:gd name="T23" fmla="*/ 0 h 1790"/>
                <a:gd name="T24" fmla="*/ 0 w 531"/>
                <a:gd name="T25" fmla="*/ 0 h 1790"/>
                <a:gd name="T26" fmla="*/ 0 w 531"/>
                <a:gd name="T27" fmla="*/ 0 h 1790"/>
                <a:gd name="T28" fmla="*/ 0 w 531"/>
                <a:gd name="T29" fmla="*/ 0 h 1790"/>
                <a:gd name="T30" fmla="*/ 0 w 531"/>
                <a:gd name="T31" fmla="*/ 0 h 1790"/>
                <a:gd name="T32" fmla="*/ 0 w 531"/>
                <a:gd name="T33" fmla="*/ 0 h 1790"/>
                <a:gd name="T34" fmla="*/ 0 w 531"/>
                <a:gd name="T35" fmla="*/ 0 h 1790"/>
                <a:gd name="T36" fmla="*/ 0 w 531"/>
                <a:gd name="T37" fmla="*/ 0 h 1790"/>
                <a:gd name="T38" fmla="*/ 0 w 531"/>
                <a:gd name="T39" fmla="*/ 0 h 1790"/>
                <a:gd name="T40" fmla="*/ 0 w 531"/>
                <a:gd name="T41" fmla="*/ 0 h 1790"/>
                <a:gd name="T42" fmla="*/ 0 w 531"/>
                <a:gd name="T43" fmla="*/ 0 h 1790"/>
                <a:gd name="T44" fmla="*/ 0 w 531"/>
                <a:gd name="T45" fmla="*/ 0 h 1790"/>
                <a:gd name="T46" fmla="*/ 0 w 531"/>
                <a:gd name="T47" fmla="*/ 0 h 1790"/>
                <a:gd name="T48" fmla="*/ 0 w 531"/>
                <a:gd name="T49" fmla="*/ 0 h 1790"/>
                <a:gd name="T50" fmla="*/ 0 w 531"/>
                <a:gd name="T51" fmla="*/ 0 h 1790"/>
                <a:gd name="T52" fmla="*/ 0 w 531"/>
                <a:gd name="T53" fmla="*/ 0 h 1790"/>
                <a:gd name="T54" fmla="*/ 0 w 531"/>
                <a:gd name="T55" fmla="*/ 0 h 1790"/>
                <a:gd name="T56" fmla="*/ 0 w 531"/>
                <a:gd name="T57" fmla="*/ 0 h 1790"/>
                <a:gd name="T58" fmla="*/ 0 w 531"/>
                <a:gd name="T59" fmla="*/ 0 h 1790"/>
                <a:gd name="T60" fmla="*/ 0 w 531"/>
                <a:gd name="T61" fmla="*/ 0 h 1790"/>
                <a:gd name="T62" fmla="*/ 0 w 531"/>
                <a:gd name="T63" fmla="*/ 0 h 1790"/>
                <a:gd name="T64" fmla="*/ 0 w 531"/>
                <a:gd name="T65" fmla="*/ 0 h 1790"/>
                <a:gd name="T66" fmla="*/ 0 w 531"/>
                <a:gd name="T67" fmla="*/ 0 h 1790"/>
                <a:gd name="T68" fmla="*/ 0 w 531"/>
                <a:gd name="T69" fmla="*/ 0 h 1790"/>
                <a:gd name="T70" fmla="*/ 0 w 531"/>
                <a:gd name="T71" fmla="*/ 0 h 1790"/>
                <a:gd name="T72" fmla="*/ 0 w 531"/>
                <a:gd name="T73" fmla="*/ 0 h 1790"/>
                <a:gd name="T74" fmla="*/ 0 w 531"/>
                <a:gd name="T75" fmla="*/ 0 h 1790"/>
                <a:gd name="T76" fmla="*/ 0 w 531"/>
                <a:gd name="T77" fmla="*/ 0 h 1790"/>
                <a:gd name="T78" fmla="*/ 0 w 531"/>
                <a:gd name="T79" fmla="*/ 0 h 1790"/>
                <a:gd name="T80" fmla="*/ 0 w 531"/>
                <a:gd name="T81" fmla="*/ 0 h 1790"/>
                <a:gd name="T82" fmla="*/ 0 w 531"/>
                <a:gd name="T83" fmla="*/ 0 h 1790"/>
                <a:gd name="T84" fmla="*/ 0 w 531"/>
                <a:gd name="T85" fmla="*/ 0 h 1790"/>
                <a:gd name="T86" fmla="*/ 0 w 531"/>
                <a:gd name="T87" fmla="*/ 0 h 1790"/>
                <a:gd name="T88" fmla="*/ 0 w 531"/>
                <a:gd name="T89" fmla="*/ 0 h 1790"/>
                <a:gd name="T90" fmla="*/ 0 w 531"/>
                <a:gd name="T91" fmla="*/ 0 h 1790"/>
                <a:gd name="T92" fmla="*/ 0 w 531"/>
                <a:gd name="T93" fmla="*/ 0 h 1790"/>
                <a:gd name="T94" fmla="*/ 0 w 531"/>
                <a:gd name="T95" fmla="*/ 0 h 1790"/>
                <a:gd name="T96" fmla="*/ 0 w 531"/>
                <a:gd name="T97" fmla="*/ 0 h 1790"/>
                <a:gd name="T98" fmla="*/ 0 w 531"/>
                <a:gd name="T99" fmla="*/ 0 h 1790"/>
                <a:gd name="T100" fmla="*/ 0 w 531"/>
                <a:gd name="T101" fmla="*/ 0 h 1790"/>
                <a:gd name="T102" fmla="*/ 0 w 531"/>
                <a:gd name="T103" fmla="*/ 0 h 1790"/>
                <a:gd name="T104" fmla="*/ 0 w 531"/>
                <a:gd name="T105" fmla="*/ 0 h 1790"/>
                <a:gd name="T106" fmla="*/ 0 w 531"/>
                <a:gd name="T107" fmla="*/ 0 h 1790"/>
                <a:gd name="T108" fmla="*/ 0 w 531"/>
                <a:gd name="T109" fmla="*/ 0 h 1790"/>
                <a:gd name="T110" fmla="*/ 0 w 531"/>
                <a:gd name="T111" fmla="*/ 0 h 1790"/>
                <a:gd name="T112" fmla="*/ 0 w 531"/>
                <a:gd name="T113" fmla="*/ 0 h 1790"/>
                <a:gd name="T114" fmla="*/ 0 w 531"/>
                <a:gd name="T115" fmla="*/ 0 h 1790"/>
                <a:gd name="T116" fmla="*/ 0 w 531"/>
                <a:gd name="T117" fmla="*/ 0 h 1790"/>
                <a:gd name="T118" fmla="*/ 0 w 531"/>
                <a:gd name="T119" fmla="*/ 0 h 17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1"/>
                <a:gd name="T181" fmla="*/ 0 h 1790"/>
                <a:gd name="T182" fmla="*/ 531 w 531"/>
                <a:gd name="T183" fmla="*/ 1790 h 17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1" h="1790">
                  <a:moveTo>
                    <a:pt x="280" y="1450"/>
                  </a:moveTo>
                  <a:lnTo>
                    <a:pt x="282" y="1371"/>
                  </a:lnTo>
                  <a:lnTo>
                    <a:pt x="285" y="1336"/>
                  </a:lnTo>
                  <a:lnTo>
                    <a:pt x="288" y="1304"/>
                  </a:lnTo>
                  <a:lnTo>
                    <a:pt x="294" y="1245"/>
                  </a:lnTo>
                  <a:lnTo>
                    <a:pt x="302" y="1206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5" y="1142"/>
                  </a:lnTo>
                  <a:lnTo>
                    <a:pt x="328" y="1160"/>
                  </a:lnTo>
                  <a:lnTo>
                    <a:pt x="336" y="1185"/>
                  </a:lnTo>
                  <a:lnTo>
                    <a:pt x="346" y="1203"/>
                  </a:lnTo>
                  <a:lnTo>
                    <a:pt x="352" y="1227"/>
                  </a:lnTo>
                  <a:lnTo>
                    <a:pt x="350" y="1248"/>
                  </a:lnTo>
                  <a:lnTo>
                    <a:pt x="341" y="1270"/>
                  </a:lnTo>
                  <a:lnTo>
                    <a:pt x="327" y="1293"/>
                  </a:lnTo>
                  <a:lnTo>
                    <a:pt x="315" y="1323"/>
                  </a:lnTo>
                  <a:lnTo>
                    <a:pt x="301" y="1358"/>
                  </a:lnTo>
                  <a:lnTo>
                    <a:pt x="289" y="1407"/>
                  </a:lnTo>
                  <a:lnTo>
                    <a:pt x="280" y="1450"/>
                  </a:lnTo>
                  <a:lnTo>
                    <a:pt x="344" y="1616"/>
                  </a:lnTo>
                  <a:lnTo>
                    <a:pt x="337" y="1644"/>
                  </a:lnTo>
                  <a:lnTo>
                    <a:pt x="352" y="1658"/>
                  </a:lnTo>
                  <a:lnTo>
                    <a:pt x="380" y="1672"/>
                  </a:lnTo>
                  <a:lnTo>
                    <a:pt x="444" y="1699"/>
                  </a:lnTo>
                  <a:lnTo>
                    <a:pt x="458" y="1709"/>
                  </a:lnTo>
                  <a:lnTo>
                    <a:pt x="470" y="1723"/>
                  </a:lnTo>
                  <a:lnTo>
                    <a:pt x="473" y="1736"/>
                  </a:lnTo>
                  <a:lnTo>
                    <a:pt x="464" y="1740"/>
                  </a:lnTo>
                  <a:lnTo>
                    <a:pt x="438" y="1742"/>
                  </a:lnTo>
                  <a:lnTo>
                    <a:pt x="414" y="1742"/>
                  </a:lnTo>
                  <a:lnTo>
                    <a:pt x="427" y="1745"/>
                  </a:lnTo>
                  <a:lnTo>
                    <a:pt x="431" y="1751"/>
                  </a:lnTo>
                  <a:lnTo>
                    <a:pt x="431" y="1760"/>
                  </a:lnTo>
                  <a:lnTo>
                    <a:pt x="425" y="1772"/>
                  </a:lnTo>
                  <a:lnTo>
                    <a:pt x="402" y="1781"/>
                  </a:lnTo>
                  <a:lnTo>
                    <a:pt x="363" y="1789"/>
                  </a:lnTo>
                  <a:lnTo>
                    <a:pt x="306" y="1790"/>
                  </a:lnTo>
                  <a:lnTo>
                    <a:pt x="264" y="1785"/>
                  </a:lnTo>
                  <a:lnTo>
                    <a:pt x="225" y="1775"/>
                  </a:lnTo>
                  <a:lnTo>
                    <a:pt x="194" y="1762"/>
                  </a:lnTo>
                  <a:lnTo>
                    <a:pt x="170" y="1749"/>
                  </a:lnTo>
                  <a:lnTo>
                    <a:pt x="166" y="1729"/>
                  </a:lnTo>
                  <a:lnTo>
                    <a:pt x="168" y="1705"/>
                  </a:lnTo>
                  <a:lnTo>
                    <a:pt x="151" y="1575"/>
                  </a:lnTo>
                  <a:lnTo>
                    <a:pt x="146" y="1483"/>
                  </a:lnTo>
                  <a:lnTo>
                    <a:pt x="122" y="1198"/>
                  </a:lnTo>
                  <a:lnTo>
                    <a:pt x="112" y="1025"/>
                  </a:lnTo>
                  <a:lnTo>
                    <a:pt x="113" y="941"/>
                  </a:lnTo>
                  <a:lnTo>
                    <a:pt x="117" y="886"/>
                  </a:lnTo>
                  <a:lnTo>
                    <a:pt x="123" y="841"/>
                  </a:lnTo>
                  <a:lnTo>
                    <a:pt x="129" y="802"/>
                  </a:lnTo>
                  <a:lnTo>
                    <a:pt x="93" y="774"/>
                  </a:lnTo>
                  <a:lnTo>
                    <a:pt x="58" y="744"/>
                  </a:lnTo>
                  <a:lnTo>
                    <a:pt x="36" y="721"/>
                  </a:lnTo>
                  <a:lnTo>
                    <a:pt x="14" y="691"/>
                  </a:lnTo>
                  <a:lnTo>
                    <a:pt x="2" y="661"/>
                  </a:lnTo>
                  <a:lnTo>
                    <a:pt x="0" y="635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3" y="368"/>
                  </a:lnTo>
                  <a:lnTo>
                    <a:pt x="91" y="356"/>
                  </a:lnTo>
                  <a:lnTo>
                    <a:pt x="104" y="345"/>
                  </a:lnTo>
                  <a:lnTo>
                    <a:pt x="129" y="329"/>
                  </a:lnTo>
                  <a:lnTo>
                    <a:pt x="202" y="293"/>
                  </a:lnTo>
                  <a:lnTo>
                    <a:pt x="219" y="272"/>
                  </a:lnTo>
                  <a:lnTo>
                    <a:pt x="232" y="249"/>
                  </a:lnTo>
                  <a:lnTo>
                    <a:pt x="237" y="231"/>
                  </a:lnTo>
                  <a:lnTo>
                    <a:pt x="217" y="210"/>
                  </a:lnTo>
                  <a:lnTo>
                    <a:pt x="199" y="181"/>
                  </a:lnTo>
                  <a:lnTo>
                    <a:pt x="189" y="149"/>
                  </a:lnTo>
                  <a:lnTo>
                    <a:pt x="179" y="120"/>
                  </a:lnTo>
                  <a:lnTo>
                    <a:pt x="174" y="85"/>
                  </a:lnTo>
                  <a:lnTo>
                    <a:pt x="178" y="57"/>
                  </a:lnTo>
                  <a:lnTo>
                    <a:pt x="186" y="37"/>
                  </a:lnTo>
                  <a:lnTo>
                    <a:pt x="203" y="18"/>
                  </a:lnTo>
                  <a:lnTo>
                    <a:pt x="225" y="7"/>
                  </a:lnTo>
                  <a:lnTo>
                    <a:pt x="256" y="0"/>
                  </a:lnTo>
                  <a:lnTo>
                    <a:pt x="280" y="1"/>
                  </a:lnTo>
                  <a:lnTo>
                    <a:pt x="305" y="7"/>
                  </a:lnTo>
                  <a:lnTo>
                    <a:pt x="323" y="13"/>
                  </a:lnTo>
                  <a:lnTo>
                    <a:pt x="337" y="25"/>
                  </a:lnTo>
                  <a:lnTo>
                    <a:pt x="346" y="38"/>
                  </a:lnTo>
                  <a:lnTo>
                    <a:pt x="350" y="50"/>
                  </a:lnTo>
                  <a:lnTo>
                    <a:pt x="357" y="77"/>
                  </a:lnTo>
                  <a:lnTo>
                    <a:pt x="362" y="113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8" y="196"/>
                  </a:lnTo>
                  <a:lnTo>
                    <a:pt x="352" y="210"/>
                  </a:lnTo>
                  <a:lnTo>
                    <a:pt x="350" y="237"/>
                  </a:lnTo>
                  <a:lnTo>
                    <a:pt x="352" y="266"/>
                  </a:lnTo>
                  <a:lnTo>
                    <a:pt x="358" y="279"/>
                  </a:lnTo>
                  <a:lnTo>
                    <a:pt x="380" y="293"/>
                  </a:lnTo>
                  <a:lnTo>
                    <a:pt x="453" y="332"/>
                  </a:lnTo>
                  <a:lnTo>
                    <a:pt x="478" y="348"/>
                  </a:lnTo>
                  <a:lnTo>
                    <a:pt x="490" y="377"/>
                  </a:lnTo>
                  <a:lnTo>
                    <a:pt x="509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0" y="605"/>
                  </a:lnTo>
                  <a:lnTo>
                    <a:pt x="531" y="649"/>
                  </a:lnTo>
                  <a:lnTo>
                    <a:pt x="530" y="705"/>
                  </a:lnTo>
                  <a:lnTo>
                    <a:pt x="522" y="765"/>
                  </a:lnTo>
                  <a:lnTo>
                    <a:pt x="516" y="807"/>
                  </a:lnTo>
                  <a:lnTo>
                    <a:pt x="511" y="854"/>
                  </a:lnTo>
                  <a:lnTo>
                    <a:pt x="501" y="894"/>
                  </a:lnTo>
                  <a:lnTo>
                    <a:pt x="487" y="927"/>
                  </a:lnTo>
                  <a:lnTo>
                    <a:pt x="478" y="959"/>
                  </a:lnTo>
                  <a:lnTo>
                    <a:pt x="474" y="1001"/>
                  </a:lnTo>
                  <a:lnTo>
                    <a:pt x="486" y="1186"/>
                  </a:lnTo>
                  <a:lnTo>
                    <a:pt x="490" y="1251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0"/>
                  </a:lnTo>
                  <a:lnTo>
                    <a:pt x="393" y="1568"/>
                  </a:lnTo>
                  <a:lnTo>
                    <a:pt x="380" y="1602"/>
                  </a:lnTo>
                  <a:lnTo>
                    <a:pt x="362" y="1609"/>
                  </a:lnTo>
                  <a:lnTo>
                    <a:pt x="344" y="1616"/>
                  </a:lnTo>
                  <a:lnTo>
                    <a:pt x="280" y="145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58" name="Freeform 603"/>
            <p:cNvSpPr>
              <a:spLocks/>
            </p:cNvSpPr>
            <p:nvPr/>
          </p:nvSpPr>
          <p:spPr bwMode="auto">
            <a:xfrm>
              <a:off x="419" y="3125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w 550"/>
                <a:gd name="T107" fmla="*/ 0 h 1778"/>
                <a:gd name="T108" fmla="*/ 0 w 550"/>
                <a:gd name="T109" fmla="*/ 0 h 1778"/>
                <a:gd name="T110" fmla="*/ 0 w 550"/>
                <a:gd name="T111" fmla="*/ 0 h 1778"/>
                <a:gd name="T112" fmla="*/ 0 w 550"/>
                <a:gd name="T113" fmla="*/ 0 h 1778"/>
                <a:gd name="T114" fmla="*/ 0 w 550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8"/>
                <a:gd name="T176" fmla="*/ 550 w 550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8"/>
                  </a:lnTo>
                  <a:lnTo>
                    <a:pt x="264" y="66"/>
                  </a:lnTo>
                  <a:lnTo>
                    <a:pt x="271" y="83"/>
                  </a:lnTo>
                  <a:lnTo>
                    <a:pt x="285" y="126"/>
                  </a:lnTo>
                  <a:lnTo>
                    <a:pt x="290" y="156"/>
                  </a:lnTo>
                  <a:lnTo>
                    <a:pt x="287" y="195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6" y="341"/>
                  </a:lnTo>
                  <a:lnTo>
                    <a:pt x="539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0" y="968"/>
                  </a:lnTo>
                  <a:lnTo>
                    <a:pt x="360" y="1350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39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7" y="1633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3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4"/>
                  </a:lnTo>
                  <a:lnTo>
                    <a:pt x="200" y="1745"/>
                  </a:lnTo>
                  <a:lnTo>
                    <a:pt x="182" y="1758"/>
                  </a:lnTo>
                  <a:lnTo>
                    <a:pt x="155" y="1771"/>
                  </a:lnTo>
                  <a:lnTo>
                    <a:pt x="120" y="1778"/>
                  </a:lnTo>
                  <a:lnTo>
                    <a:pt x="79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5"/>
                  </a:lnTo>
                  <a:lnTo>
                    <a:pt x="36" y="1744"/>
                  </a:lnTo>
                  <a:lnTo>
                    <a:pt x="35" y="1730"/>
                  </a:lnTo>
                  <a:lnTo>
                    <a:pt x="45" y="1715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5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1" y="1331"/>
                  </a:lnTo>
                  <a:lnTo>
                    <a:pt x="27" y="988"/>
                  </a:lnTo>
                  <a:lnTo>
                    <a:pt x="8" y="968"/>
                  </a:lnTo>
                  <a:lnTo>
                    <a:pt x="14" y="921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6" y="656"/>
                  </a:lnTo>
                  <a:lnTo>
                    <a:pt x="9" y="594"/>
                  </a:lnTo>
                  <a:lnTo>
                    <a:pt x="6" y="549"/>
                  </a:lnTo>
                  <a:lnTo>
                    <a:pt x="0" y="499"/>
                  </a:lnTo>
                  <a:lnTo>
                    <a:pt x="2" y="440"/>
                  </a:lnTo>
                  <a:lnTo>
                    <a:pt x="11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2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7" y="266"/>
                  </a:lnTo>
                  <a:lnTo>
                    <a:pt x="148" y="264"/>
                  </a:lnTo>
                  <a:lnTo>
                    <a:pt x="135" y="261"/>
                  </a:lnTo>
                  <a:lnTo>
                    <a:pt x="122" y="255"/>
                  </a:lnTo>
                  <a:lnTo>
                    <a:pt x="114" y="248"/>
                  </a:lnTo>
                  <a:lnTo>
                    <a:pt x="107" y="237"/>
                  </a:lnTo>
                  <a:lnTo>
                    <a:pt x="96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4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4" y="30"/>
                  </a:lnTo>
                  <a:lnTo>
                    <a:pt x="96" y="23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3" y="588"/>
                  </a:lnTo>
                  <a:lnTo>
                    <a:pt x="380" y="624"/>
                  </a:lnTo>
                  <a:lnTo>
                    <a:pt x="417" y="629"/>
                  </a:lnTo>
                  <a:lnTo>
                    <a:pt x="426" y="601"/>
                  </a:lnTo>
                  <a:lnTo>
                    <a:pt x="426" y="576"/>
                  </a:lnTo>
                  <a:lnTo>
                    <a:pt x="410" y="553"/>
                  </a:lnTo>
                  <a:lnTo>
                    <a:pt x="401" y="534"/>
                  </a:lnTo>
                  <a:lnTo>
                    <a:pt x="392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59" name="Freeform 604"/>
            <p:cNvSpPr>
              <a:spLocks/>
            </p:cNvSpPr>
            <p:nvPr/>
          </p:nvSpPr>
          <p:spPr bwMode="auto">
            <a:xfrm>
              <a:off x="419" y="3125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8"/>
                <a:gd name="T161" fmla="*/ 550 w 550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8"/>
                  </a:lnTo>
                  <a:lnTo>
                    <a:pt x="264" y="66"/>
                  </a:lnTo>
                  <a:lnTo>
                    <a:pt x="271" y="83"/>
                  </a:lnTo>
                  <a:lnTo>
                    <a:pt x="285" y="126"/>
                  </a:lnTo>
                  <a:lnTo>
                    <a:pt x="290" y="156"/>
                  </a:lnTo>
                  <a:lnTo>
                    <a:pt x="287" y="195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6" y="341"/>
                  </a:lnTo>
                  <a:lnTo>
                    <a:pt x="539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0" y="968"/>
                  </a:lnTo>
                  <a:lnTo>
                    <a:pt x="360" y="1350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39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7" y="1633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3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4"/>
                  </a:lnTo>
                  <a:lnTo>
                    <a:pt x="200" y="1745"/>
                  </a:lnTo>
                  <a:lnTo>
                    <a:pt x="182" y="1758"/>
                  </a:lnTo>
                  <a:lnTo>
                    <a:pt x="155" y="1771"/>
                  </a:lnTo>
                  <a:lnTo>
                    <a:pt x="120" y="1778"/>
                  </a:lnTo>
                  <a:lnTo>
                    <a:pt x="79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5"/>
                  </a:lnTo>
                  <a:lnTo>
                    <a:pt x="36" y="1744"/>
                  </a:lnTo>
                  <a:lnTo>
                    <a:pt x="35" y="1730"/>
                  </a:lnTo>
                  <a:lnTo>
                    <a:pt x="45" y="1715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5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1" y="1331"/>
                  </a:lnTo>
                  <a:lnTo>
                    <a:pt x="27" y="988"/>
                  </a:lnTo>
                  <a:lnTo>
                    <a:pt x="8" y="968"/>
                  </a:lnTo>
                  <a:lnTo>
                    <a:pt x="14" y="921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6" y="656"/>
                  </a:lnTo>
                  <a:lnTo>
                    <a:pt x="9" y="594"/>
                  </a:lnTo>
                  <a:lnTo>
                    <a:pt x="6" y="549"/>
                  </a:lnTo>
                  <a:lnTo>
                    <a:pt x="0" y="499"/>
                  </a:lnTo>
                  <a:lnTo>
                    <a:pt x="2" y="440"/>
                  </a:lnTo>
                  <a:lnTo>
                    <a:pt x="11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2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7" y="266"/>
                  </a:lnTo>
                  <a:lnTo>
                    <a:pt x="148" y="264"/>
                  </a:lnTo>
                  <a:lnTo>
                    <a:pt x="135" y="261"/>
                  </a:lnTo>
                  <a:lnTo>
                    <a:pt x="122" y="255"/>
                  </a:lnTo>
                  <a:lnTo>
                    <a:pt x="114" y="248"/>
                  </a:lnTo>
                  <a:lnTo>
                    <a:pt x="107" y="237"/>
                  </a:lnTo>
                  <a:lnTo>
                    <a:pt x="96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4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4" y="30"/>
                  </a:lnTo>
                  <a:lnTo>
                    <a:pt x="96" y="23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60" name="Freeform 605"/>
            <p:cNvSpPr>
              <a:spLocks/>
            </p:cNvSpPr>
            <p:nvPr/>
          </p:nvSpPr>
          <p:spPr bwMode="auto">
            <a:xfrm>
              <a:off x="458" y="3177"/>
              <a:ext cx="5" cy="11"/>
            </a:xfrm>
            <a:custGeom>
              <a:avLst/>
              <a:gdLst>
                <a:gd name="T0" fmla="*/ 0 w 46"/>
                <a:gd name="T1" fmla="*/ 0 h 106"/>
                <a:gd name="T2" fmla="*/ 0 w 46"/>
                <a:gd name="T3" fmla="*/ 0 h 106"/>
                <a:gd name="T4" fmla="*/ 0 w 46"/>
                <a:gd name="T5" fmla="*/ 0 h 106"/>
                <a:gd name="T6" fmla="*/ 0 w 46"/>
                <a:gd name="T7" fmla="*/ 0 h 106"/>
                <a:gd name="T8" fmla="*/ 0 w 46"/>
                <a:gd name="T9" fmla="*/ 0 h 106"/>
                <a:gd name="T10" fmla="*/ 0 w 46"/>
                <a:gd name="T11" fmla="*/ 0 h 106"/>
                <a:gd name="T12" fmla="*/ 0 w 46"/>
                <a:gd name="T13" fmla="*/ 0 h 106"/>
                <a:gd name="T14" fmla="*/ 0 w 46"/>
                <a:gd name="T15" fmla="*/ 0 h 106"/>
                <a:gd name="T16" fmla="*/ 0 w 46"/>
                <a:gd name="T17" fmla="*/ 0 h 106"/>
                <a:gd name="T18" fmla="*/ 0 w 46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06"/>
                <a:gd name="T32" fmla="*/ 46 w 46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06">
                  <a:moveTo>
                    <a:pt x="7" y="0"/>
                  </a:moveTo>
                  <a:lnTo>
                    <a:pt x="3" y="65"/>
                  </a:lnTo>
                  <a:lnTo>
                    <a:pt x="0" y="101"/>
                  </a:lnTo>
                  <a:lnTo>
                    <a:pt x="36" y="106"/>
                  </a:lnTo>
                  <a:lnTo>
                    <a:pt x="46" y="76"/>
                  </a:lnTo>
                  <a:lnTo>
                    <a:pt x="46" y="53"/>
                  </a:lnTo>
                  <a:lnTo>
                    <a:pt x="30" y="30"/>
                  </a:lnTo>
                  <a:lnTo>
                    <a:pt x="21" y="11"/>
                  </a:lnTo>
                  <a:lnTo>
                    <a:pt x="12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61" name="Freeform 606"/>
            <p:cNvSpPr>
              <a:spLocks/>
            </p:cNvSpPr>
            <p:nvPr/>
          </p:nvSpPr>
          <p:spPr bwMode="auto">
            <a:xfrm>
              <a:off x="524" y="3121"/>
              <a:ext cx="55" cy="187"/>
            </a:xfrm>
            <a:custGeom>
              <a:avLst/>
              <a:gdLst>
                <a:gd name="T0" fmla="*/ 0 w 525"/>
                <a:gd name="T1" fmla="*/ 0 h 1866"/>
                <a:gd name="T2" fmla="*/ 0 w 525"/>
                <a:gd name="T3" fmla="*/ 0 h 1866"/>
                <a:gd name="T4" fmla="*/ 0 w 525"/>
                <a:gd name="T5" fmla="*/ 0 h 1866"/>
                <a:gd name="T6" fmla="*/ 0 w 525"/>
                <a:gd name="T7" fmla="*/ 0 h 1866"/>
                <a:gd name="T8" fmla="*/ 0 w 525"/>
                <a:gd name="T9" fmla="*/ 0 h 1866"/>
                <a:gd name="T10" fmla="*/ 0 w 525"/>
                <a:gd name="T11" fmla="*/ 0 h 1866"/>
                <a:gd name="T12" fmla="*/ 0 w 525"/>
                <a:gd name="T13" fmla="*/ 0 h 1866"/>
                <a:gd name="T14" fmla="*/ 0 w 525"/>
                <a:gd name="T15" fmla="*/ 0 h 1866"/>
                <a:gd name="T16" fmla="*/ 0 w 525"/>
                <a:gd name="T17" fmla="*/ 0 h 1866"/>
                <a:gd name="T18" fmla="*/ 0 w 525"/>
                <a:gd name="T19" fmla="*/ 0 h 1866"/>
                <a:gd name="T20" fmla="*/ 0 w 525"/>
                <a:gd name="T21" fmla="*/ 0 h 1866"/>
                <a:gd name="T22" fmla="*/ 0 w 525"/>
                <a:gd name="T23" fmla="*/ 0 h 1866"/>
                <a:gd name="T24" fmla="*/ 0 w 525"/>
                <a:gd name="T25" fmla="*/ 0 h 1866"/>
                <a:gd name="T26" fmla="*/ 0 w 525"/>
                <a:gd name="T27" fmla="*/ 0 h 1866"/>
                <a:gd name="T28" fmla="*/ 0 w 525"/>
                <a:gd name="T29" fmla="*/ 0 h 1866"/>
                <a:gd name="T30" fmla="*/ 0 w 525"/>
                <a:gd name="T31" fmla="*/ 0 h 1866"/>
                <a:gd name="T32" fmla="*/ 0 w 525"/>
                <a:gd name="T33" fmla="*/ 0 h 1866"/>
                <a:gd name="T34" fmla="*/ 0 w 525"/>
                <a:gd name="T35" fmla="*/ 0 h 1866"/>
                <a:gd name="T36" fmla="*/ 0 w 525"/>
                <a:gd name="T37" fmla="*/ 0 h 1866"/>
                <a:gd name="T38" fmla="*/ 0 w 525"/>
                <a:gd name="T39" fmla="*/ 0 h 1866"/>
                <a:gd name="T40" fmla="*/ 0 w 525"/>
                <a:gd name="T41" fmla="*/ 0 h 1866"/>
                <a:gd name="T42" fmla="*/ 0 w 525"/>
                <a:gd name="T43" fmla="*/ 0 h 1866"/>
                <a:gd name="T44" fmla="*/ 0 w 525"/>
                <a:gd name="T45" fmla="*/ 0 h 1866"/>
                <a:gd name="T46" fmla="*/ 0 w 525"/>
                <a:gd name="T47" fmla="*/ 0 h 1866"/>
                <a:gd name="T48" fmla="*/ 0 w 525"/>
                <a:gd name="T49" fmla="*/ 0 h 1866"/>
                <a:gd name="T50" fmla="*/ 0 w 525"/>
                <a:gd name="T51" fmla="*/ 0 h 1866"/>
                <a:gd name="T52" fmla="*/ 0 w 525"/>
                <a:gd name="T53" fmla="*/ 0 h 1866"/>
                <a:gd name="T54" fmla="*/ 0 w 525"/>
                <a:gd name="T55" fmla="*/ 0 h 1866"/>
                <a:gd name="T56" fmla="*/ 0 w 525"/>
                <a:gd name="T57" fmla="*/ 0 h 1866"/>
                <a:gd name="T58" fmla="*/ 0 w 525"/>
                <a:gd name="T59" fmla="*/ 0 h 1866"/>
                <a:gd name="T60" fmla="*/ 0 w 525"/>
                <a:gd name="T61" fmla="*/ 0 h 1866"/>
                <a:gd name="T62" fmla="*/ 0 w 525"/>
                <a:gd name="T63" fmla="*/ 0 h 1866"/>
                <a:gd name="T64" fmla="*/ 0 w 525"/>
                <a:gd name="T65" fmla="*/ 0 h 1866"/>
                <a:gd name="T66" fmla="*/ 0 w 525"/>
                <a:gd name="T67" fmla="*/ 0 h 1866"/>
                <a:gd name="T68" fmla="*/ 0 w 525"/>
                <a:gd name="T69" fmla="*/ 0 h 1866"/>
                <a:gd name="T70" fmla="*/ 0 w 525"/>
                <a:gd name="T71" fmla="*/ 0 h 1866"/>
                <a:gd name="T72" fmla="*/ 0 w 525"/>
                <a:gd name="T73" fmla="*/ 0 h 1866"/>
                <a:gd name="T74" fmla="*/ 0 w 525"/>
                <a:gd name="T75" fmla="*/ 0 h 1866"/>
                <a:gd name="T76" fmla="*/ 0 w 525"/>
                <a:gd name="T77" fmla="*/ 0 h 1866"/>
                <a:gd name="T78" fmla="*/ 0 w 525"/>
                <a:gd name="T79" fmla="*/ 0 h 1866"/>
                <a:gd name="T80" fmla="*/ 0 w 525"/>
                <a:gd name="T81" fmla="*/ 0 h 1866"/>
                <a:gd name="T82" fmla="*/ 0 w 525"/>
                <a:gd name="T83" fmla="*/ 0 h 1866"/>
                <a:gd name="T84" fmla="*/ 0 w 525"/>
                <a:gd name="T85" fmla="*/ 0 h 1866"/>
                <a:gd name="T86" fmla="*/ 0 w 525"/>
                <a:gd name="T87" fmla="*/ 0 h 1866"/>
                <a:gd name="T88" fmla="*/ 0 w 525"/>
                <a:gd name="T89" fmla="*/ 0 h 1866"/>
                <a:gd name="T90" fmla="*/ 0 w 525"/>
                <a:gd name="T91" fmla="*/ 0 h 1866"/>
                <a:gd name="T92" fmla="*/ 0 w 525"/>
                <a:gd name="T93" fmla="*/ 0 h 1866"/>
                <a:gd name="T94" fmla="*/ 0 w 525"/>
                <a:gd name="T95" fmla="*/ 0 h 1866"/>
                <a:gd name="T96" fmla="*/ 0 w 525"/>
                <a:gd name="T97" fmla="*/ 0 h 1866"/>
                <a:gd name="T98" fmla="*/ 0 w 525"/>
                <a:gd name="T99" fmla="*/ 0 h 1866"/>
                <a:gd name="T100" fmla="*/ 0 w 525"/>
                <a:gd name="T101" fmla="*/ 0 h 1866"/>
                <a:gd name="T102" fmla="*/ 0 w 525"/>
                <a:gd name="T103" fmla="*/ 0 h 1866"/>
                <a:gd name="T104" fmla="*/ 0 w 525"/>
                <a:gd name="T105" fmla="*/ 0 h 1866"/>
                <a:gd name="T106" fmla="*/ 0 w 525"/>
                <a:gd name="T107" fmla="*/ 0 h 1866"/>
                <a:gd name="T108" fmla="*/ 0 w 525"/>
                <a:gd name="T109" fmla="*/ 0 h 1866"/>
                <a:gd name="T110" fmla="*/ 0 w 525"/>
                <a:gd name="T111" fmla="*/ 0 h 18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5"/>
                <a:gd name="T169" fmla="*/ 0 h 1866"/>
                <a:gd name="T170" fmla="*/ 525 w 525"/>
                <a:gd name="T171" fmla="*/ 1866 h 18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5" h="1866">
                  <a:moveTo>
                    <a:pt x="279" y="0"/>
                  </a:moveTo>
                  <a:lnTo>
                    <a:pt x="324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89" y="114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2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7" y="372"/>
                  </a:lnTo>
                  <a:lnTo>
                    <a:pt x="488" y="402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0"/>
                  </a:lnTo>
                  <a:lnTo>
                    <a:pt x="389" y="994"/>
                  </a:lnTo>
                  <a:lnTo>
                    <a:pt x="374" y="1070"/>
                  </a:lnTo>
                  <a:lnTo>
                    <a:pt x="346" y="1192"/>
                  </a:lnTo>
                  <a:lnTo>
                    <a:pt x="340" y="1241"/>
                  </a:lnTo>
                  <a:lnTo>
                    <a:pt x="348" y="1282"/>
                  </a:lnTo>
                  <a:lnTo>
                    <a:pt x="361" y="1325"/>
                  </a:lnTo>
                  <a:lnTo>
                    <a:pt x="361" y="1359"/>
                  </a:lnTo>
                  <a:lnTo>
                    <a:pt x="354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3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3" y="1849"/>
                  </a:lnTo>
                  <a:lnTo>
                    <a:pt x="223" y="1861"/>
                  </a:lnTo>
                  <a:lnTo>
                    <a:pt x="186" y="1866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0" y="1821"/>
                  </a:lnTo>
                  <a:lnTo>
                    <a:pt x="186" y="1784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3"/>
                  </a:lnTo>
                  <a:lnTo>
                    <a:pt x="28" y="1823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4"/>
                  </a:lnTo>
                  <a:lnTo>
                    <a:pt x="30" y="1321"/>
                  </a:lnTo>
                  <a:lnTo>
                    <a:pt x="13" y="1295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0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4"/>
                  </a:lnTo>
                  <a:lnTo>
                    <a:pt x="45" y="611"/>
                  </a:lnTo>
                  <a:lnTo>
                    <a:pt x="77" y="517"/>
                  </a:lnTo>
                  <a:lnTo>
                    <a:pt x="96" y="479"/>
                  </a:lnTo>
                  <a:lnTo>
                    <a:pt x="97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299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7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5"/>
                  </a:lnTo>
                  <a:lnTo>
                    <a:pt x="174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  <a:lnTo>
                    <a:pt x="426" y="805"/>
                  </a:lnTo>
                  <a:lnTo>
                    <a:pt x="396" y="817"/>
                  </a:lnTo>
                  <a:lnTo>
                    <a:pt x="397" y="770"/>
                  </a:lnTo>
                  <a:lnTo>
                    <a:pt x="395" y="751"/>
                  </a:lnTo>
                  <a:lnTo>
                    <a:pt x="389" y="730"/>
                  </a:lnTo>
                  <a:lnTo>
                    <a:pt x="380" y="710"/>
                  </a:lnTo>
                  <a:lnTo>
                    <a:pt x="369" y="692"/>
                  </a:lnTo>
                  <a:lnTo>
                    <a:pt x="383" y="667"/>
                  </a:lnTo>
                  <a:lnTo>
                    <a:pt x="397" y="640"/>
                  </a:lnTo>
                  <a:lnTo>
                    <a:pt x="410" y="608"/>
                  </a:lnTo>
                  <a:lnTo>
                    <a:pt x="418" y="580"/>
                  </a:lnTo>
                  <a:lnTo>
                    <a:pt x="426" y="546"/>
                  </a:lnTo>
                  <a:lnTo>
                    <a:pt x="430" y="589"/>
                  </a:lnTo>
                  <a:lnTo>
                    <a:pt x="429" y="642"/>
                  </a:lnTo>
                  <a:lnTo>
                    <a:pt x="427" y="692"/>
                  </a:lnTo>
                  <a:lnTo>
                    <a:pt x="429" y="732"/>
                  </a:lnTo>
                  <a:lnTo>
                    <a:pt x="427" y="766"/>
                  </a:lnTo>
                  <a:lnTo>
                    <a:pt x="426" y="805"/>
                  </a:lnTo>
                  <a:lnTo>
                    <a:pt x="279" y="0"/>
                  </a:lnTo>
                  <a:lnTo>
                    <a:pt x="230" y="1735"/>
                  </a:lnTo>
                  <a:lnTo>
                    <a:pt x="243" y="1713"/>
                  </a:lnTo>
                  <a:lnTo>
                    <a:pt x="251" y="1688"/>
                  </a:lnTo>
                  <a:lnTo>
                    <a:pt x="256" y="1658"/>
                  </a:lnTo>
                  <a:lnTo>
                    <a:pt x="251" y="1616"/>
                  </a:lnTo>
                  <a:lnTo>
                    <a:pt x="250" y="1568"/>
                  </a:lnTo>
                  <a:lnTo>
                    <a:pt x="247" y="1510"/>
                  </a:lnTo>
                  <a:lnTo>
                    <a:pt x="250" y="1448"/>
                  </a:lnTo>
                  <a:lnTo>
                    <a:pt x="254" y="1393"/>
                  </a:lnTo>
                  <a:lnTo>
                    <a:pt x="256" y="1355"/>
                  </a:lnTo>
                  <a:lnTo>
                    <a:pt x="254" y="1338"/>
                  </a:lnTo>
                  <a:lnTo>
                    <a:pt x="245" y="1314"/>
                  </a:lnTo>
                  <a:lnTo>
                    <a:pt x="234" y="1281"/>
                  </a:lnTo>
                  <a:lnTo>
                    <a:pt x="230" y="1243"/>
                  </a:lnTo>
                  <a:lnTo>
                    <a:pt x="232" y="1209"/>
                  </a:lnTo>
                  <a:lnTo>
                    <a:pt x="237" y="1186"/>
                  </a:lnTo>
                  <a:lnTo>
                    <a:pt x="151" y="1178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3" y="1255"/>
                  </a:lnTo>
                  <a:lnTo>
                    <a:pt x="123" y="1267"/>
                  </a:lnTo>
                  <a:lnTo>
                    <a:pt x="135" y="1290"/>
                  </a:lnTo>
                  <a:lnTo>
                    <a:pt x="151" y="1315"/>
                  </a:lnTo>
                  <a:lnTo>
                    <a:pt x="165" y="1346"/>
                  </a:lnTo>
                  <a:lnTo>
                    <a:pt x="173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7" y="1518"/>
                  </a:lnTo>
                  <a:lnTo>
                    <a:pt x="181" y="1569"/>
                  </a:lnTo>
                  <a:lnTo>
                    <a:pt x="191" y="1627"/>
                  </a:lnTo>
                  <a:lnTo>
                    <a:pt x="210" y="1688"/>
                  </a:lnTo>
                  <a:lnTo>
                    <a:pt x="221" y="1715"/>
                  </a:lnTo>
                  <a:lnTo>
                    <a:pt x="230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62" name="Freeform 607"/>
            <p:cNvSpPr>
              <a:spLocks/>
            </p:cNvSpPr>
            <p:nvPr/>
          </p:nvSpPr>
          <p:spPr bwMode="auto">
            <a:xfrm>
              <a:off x="524" y="3121"/>
              <a:ext cx="55" cy="187"/>
            </a:xfrm>
            <a:custGeom>
              <a:avLst/>
              <a:gdLst>
                <a:gd name="T0" fmla="*/ 0 w 525"/>
                <a:gd name="T1" fmla="*/ 0 h 1866"/>
                <a:gd name="T2" fmla="*/ 0 w 525"/>
                <a:gd name="T3" fmla="*/ 0 h 1866"/>
                <a:gd name="T4" fmla="*/ 0 w 525"/>
                <a:gd name="T5" fmla="*/ 0 h 1866"/>
                <a:gd name="T6" fmla="*/ 0 w 525"/>
                <a:gd name="T7" fmla="*/ 0 h 1866"/>
                <a:gd name="T8" fmla="*/ 0 w 525"/>
                <a:gd name="T9" fmla="*/ 0 h 1866"/>
                <a:gd name="T10" fmla="*/ 0 w 525"/>
                <a:gd name="T11" fmla="*/ 0 h 1866"/>
                <a:gd name="T12" fmla="*/ 0 w 525"/>
                <a:gd name="T13" fmla="*/ 0 h 1866"/>
                <a:gd name="T14" fmla="*/ 0 w 525"/>
                <a:gd name="T15" fmla="*/ 0 h 1866"/>
                <a:gd name="T16" fmla="*/ 0 w 525"/>
                <a:gd name="T17" fmla="*/ 0 h 1866"/>
                <a:gd name="T18" fmla="*/ 0 w 525"/>
                <a:gd name="T19" fmla="*/ 0 h 1866"/>
                <a:gd name="T20" fmla="*/ 0 w 525"/>
                <a:gd name="T21" fmla="*/ 0 h 1866"/>
                <a:gd name="T22" fmla="*/ 0 w 525"/>
                <a:gd name="T23" fmla="*/ 0 h 1866"/>
                <a:gd name="T24" fmla="*/ 0 w 525"/>
                <a:gd name="T25" fmla="*/ 0 h 1866"/>
                <a:gd name="T26" fmla="*/ 0 w 525"/>
                <a:gd name="T27" fmla="*/ 0 h 1866"/>
                <a:gd name="T28" fmla="*/ 0 w 525"/>
                <a:gd name="T29" fmla="*/ 0 h 1866"/>
                <a:gd name="T30" fmla="*/ 0 w 525"/>
                <a:gd name="T31" fmla="*/ 0 h 1866"/>
                <a:gd name="T32" fmla="*/ 0 w 525"/>
                <a:gd name="T33" fmla="*/ 0 h 1866"/>
                <a:gd name="T34" fmla="*/ 0 w 525"/>
                <a:gd name="T35" fmla="*/ 0 h 1866"/>
                <a:gd name="T36" fmla="*/ 0 w 525"/>
                <a:gd name="T37" fmla="*/ 0 h 1866"/>
                <a:gd name="T38" fmla="*/ 0 w 525"/>
                <a:gd name="T39" fmla="*/ 0 h 1866"/>
                <a:gd name="T40" fmla="*/ 0 w 525"/>
                <a:gd name="T41" fmla="*/ 0 h 1866"/>
                <a:gd name="T42" fmla="*/ 0 w 525"/>
                <a:gd name="T43" fmla="*/ 0 h 1866"/>
                <a:gd name="T44" fmla="*/ 0 w 525"/>
                <a:gd name="T45" fmla="*/ 0 h 1866"/>
                <a:gd name="T46" fmla="*/ 0 w 525"/>
                <a:gd name="T47" fmla="*/ 0 h 1866"/>
                <a:gd name="T48" fmla="*/ 0 w 525"/>
                <a:gd name="T49" fmla="*/ 0 h 1866"/>
                <a:gd name="T50" fmla="*/ 0 w 525"/>
                <a:gd name="T51" fmla="*/ 0 h 1866"/>
                <a:gd name="T52" fmla="*/ 0 w 525"/>
                <a:gd name="T53" fmla="*/ 0 h 1866"/>
                <a:gd name="T54" fmla="*/ 0 w 525"/>
                <a:gd name="T55" fmla="*/ 0 h 1866"/>
                <a:gd name="T56" fmla="*/ 0 w 525"/>
                <a:gd name="T57" fmla="*/ 0 h 1866"/>
                <a:gd name="T58" fmla="*/ 0 w 525"/>
                <a:gd name="T59" fmla="*/ 0 h 1866"/>
                <a:gd name="T60" fmla="*/ 0 w 525"/>
                <a:gd name="T61" fmla="*/ 0 h 1866"/>
                <a:gd name="T62" fmla="*/ 0 w 525"/>
                <a:gd name="T63" fmla="*/ 0 h 1866"/>
                <a:gd name="T64" fmla="*/ 0 w 525"/>
                <a:gd name="T65" fmla="*/ 0 h 1866"/>
                <a:gd name="T66" fmla="*/ 0 w 525"/>
                <a:gd name="T67" fmla="*/ 0 h 1866"/>
                <a:gd name="T68" fmla="*/ 0 w 525"/>
                <a:gd name="T69" fmla="*/ 0 h 1866"/>
                <a:gd name="T70" fmla="*/ 0 w 525"/>
                <a:gd name="T71" fmla="*/ 0 h 1866"/>
                <a:gd name="T72" fmla="*/ 0 w 525"/>
                <a:gd name="T73" fmla="*/ 0 h 1866"/>
                <a:gd name="T74" fmla="*/ 0 w 525"/>
                <a:gd name="T75" fmla="*/ 0 h 1866"/>
                <a:gd name="T76" fmla="*/ 0 w 525"/>
                <a:gd name="T77" fmla="*/ 0 h 1866"/>
                <a:gd name="T78" fmla="*/ 0 w 525"/>
                <a:gd name="T79" fmla="*/ 0 h 1866"/>
                <a:gd name="T80" fmla="*/ 0 w 525"/>
                <a:gd name="T81" fmla="*/ 0 h 1866"/>
                <a:gd name="T82" fmla="*/ 0 w 525"/>
                <a:gd name="T83" fmla="*/ 0 h 1866"/>
                <a:gd name="T84" fmla="*/ 0 w 525"/>
                <a:gd name="T85" fmla="*/ 0 h 1866"/>
                <a:gd name="T86" fmla="*/ 0 w 525"/>
                <a:gd name="T87" fmla="*/ 0 h 1866"/>
                <a:gd name="T88" fmla="*/ 0 w 525"/>
                <a:gd name="T89" fmla="*/ 0 h 1866"/>
                <a:gd name="T90" fmla="*/ 0 w 525"/>
                <a:gd name="T91" fmla="*/ 0 h 1866"/>
                <a:gd name="T92" fmla="*/ 0 w 525"/>
                <a:gd name="T93" fmla="*/ 0 h 1866"/>
                <a:gd name="T94" fmla="*/ 0 w 525"/>
                <a:gd name="T95" fmla="*/ 0 h 1866"/>
                <a:gd name="T96" fmla="*/ 0 w 525"/>
                <a:gd name="T97" fmla="*/ 0 h 1866"/>
                <a:gd name="T98" fmla="*/ 0 w 525"/>
                <a:gd name="T99" fmla="*/ 0 h 1866"/>
                <a:gd name="T100" fmla="*/ 0 w 525"/>
                <a:gd name="T101" fmla="*/ 0 h 1866"/>
                <a:gd name="T102" fmla="*/ 0 w 525"/>
                <a:gd name="T103" fmla="*/ 0 h 1866"/>
                <a:gd name="T104" fmla="*/ 0 w 525"/>
                <a:gd name="T105" fmla="*/ 0 h 1866"/>
                <a:gd name="T106" fmla="*/ 0 w 525"/>
                <a:gd name="T107" fmla="*/ 0 h 1866"/>
                <a:gd name="T108" fmla="*/ 0 w 525"/>
                <a:gd name="T109" fmla="*/ 0 h 1866"/>
                <a:gd name="T110" fmla="*/ 0 w 525"/>
                <a:gd name="T111" fmla="*/ 0 h 1866"/>
                <a:gd name="T112" fmla="*/ 0 w 525"/>
                <a:gd name="T113" fmla="*/ 0 h 18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5"/>
                <a:gd name="T172" fmla="*/ 0 h 1866"/>
                <a:gd name="T173" fmla="*/ 525 w 525"/>
                <a:gd name="T174" fmla="*/ 1866 h 18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5" h="1866">
                  <a:moveTo>
                    <a:pt x="279" y="0"/>
                  </a:moveTo>
                  <a:lnTo>
                    <a:pt x="324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89" y="114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2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7" y="372"/>
                  </a:lnTo>
                  <a:lnTo>
                    <a:pt x="488" y="402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0"/>
                  </a:lnTo>
                  <a:lnTo>
                    <a:pt x="389" y="994"/>
                  </a:lnTo>
                  <a:lnTo>
                    <a:pt x="374" y="1070"/>
                  </a:lnTo>
                  <a:lnTo>
                    <a:pt x="346" y="1192"/>
                  </a:lnTo>
                  <a:lnTo>
                    <a:pt x="340" y="1241"/>
                  </a:lnTo>
                  <a:lnTo>
                    <a:pt x="348" y="1282"/>
                  </a:lnTo>
                  <a:lnTo>
                    <a:pt x="361" y="1325"/>
                  </a:lnTo>
                  <a:lnTo>
                    <a:pt x="361" y="1359"/>
                  </a:lnTo>
                  <a:lnTo>
                    <a:pt x="354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3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3" y="1849"/>
                  </a:lnTo>
                  <a:lnTo>
                    <a:pt x="223" y="1861"/>
                  </a:lnTo>
                  <a:lnTo>
                    <a:pt x="186" y="1866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0" y="1821"/>
                  </a:lnTo>
                  <a:lnTo>
                    <a:pt x="186" y="1784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3"/>
                  </a:lnTo>
                  <a:lnTo>
                    <a:pt x="28" y="1823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4"/>
                  </a:lnTo>
                  <a:lnTo>
                    <a:pt x="30" y="1321"/>
                  </a:lnTo>
                  <a:lnTo>
                    <a:pt x="13" y="1295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0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4"/>
                  </a:lnTo>
                  <a:lnTo>
                    <a:pt x="45" y="611"/>
                  </a:lnTo>
                  <a:lnTo>
                    <a:pt x="77" y="517"/>
                  </a:lnTo>
                  <a:lnTo>
                    <a:pt x="96" y="479"/>
                  </a:lnTo>
                  <a:lnTo>
                    <a:pt x="97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299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7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5"/>
                  </a:lnTo>
                  <a:lnTo>
                    <a:pt x="174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63" name="Freeform 608"/>
            <p:cNvSpPr>
              <a:spLocks/>
            </p:cNvSpPr>
            <p:nvPr/>
          </p:nvSpPr>
          <p:spPr bwMode="auto">
            <a:xfrm>
              <a:off x="562" y="3176"/>
              <a:ext cx="7" cy="27"/>
            </a:xfrm>
            <a:custGeom>
              <a:avLst/>
              <a:gdLst>
                <a:gd name="T0" fmla="*/ 0 w 61"/>
                <a:gd name="T1" fmla="*/ 0 h 271"/>
                <a:gd name="T2" fmla="*/ 0 w 61"/>
                <a:gd name="T3" fmla="*/ 0 h 271"/>
                <a:gd name="T4" fmla="*/ 0 w 61"/>
                <a:gd name="T5" fmla="*/ 0 h 271"/>
                <a:gd name="T6" fmla="*/ 0 w 61"/>
                <a:gd name="T7" fmla="*/ 0 h 271"/>
                <a:gd name="T8" fmla="*/ 0 w 61"/>
                <a:gd name="T9" fmla="*/ 0 h 271"/>
                <a:gd name="T10" fmla="*/ 0 w 61"/>
                <a:gd name="T11" fmla="*/ 0 h 271"/>
                <a:gd name="T12" fmla="*/ 0 w 61"/>
                <a:gd name="T13" fmla="*/ 0 h 271"/>
                <a:gd name="T14" fmla="*/ 0 w 61"/>
                <a:gd name="T15" fmla="*/ 0 h 271"/>
                <a:gd name="T16" fmla="*/ 0 w 61"/>
                <a:gd name="T17" fmla="*/ 0 h 271"/>
                <a:gd name="T18" fmla="*/ 0 w 61"/>
                <a:gd name="T19" fmla="*/ 0 h 271"/>
                <a:gd name="T20" fmla="*/ 0 w 61"/>
                <a:gd name="T21" fmla="*/ 0 h 271"/>
                <a:gd name="T22" fmla="*/ 0 w 61"/>
                <a:gd name="T23" fmla="*/ 0 h 271"/>
                <a:gd name="T24" fmla="*/ 0 w 61"/>
                <a:gd name="T25" fmla="*/ 0 h 271"/>
                <a:gd name="T26" fmla="*/ 0 w 61"/>
                <a:gd name="T27" fmla="*/ 0 h 271"/>
                <a:gd name="T28" fmla="*/ 0 w 61"/>
                <a:gd name="T29" fmla="*/ 0 h 271"/>
                <a:gd name="T30" fmla="*/ 0 w 61"/>
                <a:gd name="T31" fmla="*/ 0 h 271"/>
                <a:gd name="T32" fmla="*/ 0 w 61"/>
                <a:gd name="T33" fmla="*/ 0 h 271"/>
                <a:gd name="T34" fmla="*/ 0 w 61"/>
                <a:gd name="T35" fmla="*/ 0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1"/>
                <a:gd name="T56" fmla="*/ 61 w 61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1">
                  <a:moveTo>
                    <a:pt x="57" y="261"/>
                  </a:moveTo>
                  <a:lnTo>
                    <a:pt x="27" y="271"/>
                  </a:lnTo>
                  <a:lnTo>
                    <a:pt x="28" y="224"/>
                  </a:lnTo>
                  <a:lnTo>
                    <a:pt x="26" y="205"/>
                  </a:lnTo>
                  <a:lnTo>
                    <a:pt x="20" y="184"/>
                  </a:lnTo>
                  <a:lnTo>
                    <a:pt x="11" y="164"/>
                  </a:lnTo>
                  <a:lnTo>
                    <a:pt x="0" y="146"/>
                  </a:lnTo>
                  <a:lnTo>
                    <a:pt x="14" y="121"/>
                  </a:lnTo>
                  <a:lnTo>
                    <a:pt x="28" y="94"/>
                  </a:lnTo>
                  <a:lnTo>
                    <a:pt x="41" y="62"/>
                  </a:lnTo>
                  <a:lnTo>
                    <a:pt x="49" y="35"/>
                  </a:lnTo>
                  <a:lnTo>
                    <a:pt x="57" y="0"/>
                  </a:lnTo>
                  <a:lnTo>
                    <a:pt x="61" y="43"/>
                  </a:lnTo>
                  <a:lnTo>
                    <a:pt x="60" y="96"/>
                  </a:lnTo>
                  <a:lnTo>
                    <a:pt x="58" y="146"/>
                  </a:lnTo>
                  <a:lnTo>
                    <a:pt x="60" y="186"/>
                  </a:lnTo>
                  <a:lnTo>
                    <a:pt x="58" y="220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64" name="Freeform 609"/>
            <p:cNvSpPr>
              <a:spLocks/>
            </p:cNvSpPr>
            <p:nvPr/>
          </p:nvSpPr>
          <p:spPr bwMode="auto">
            <a:xfrm>
              <a:off x="537" y="3239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7" y="558"/>
                  </a:moveTo>
                  <a:lnTo>
                    <a:pt x="120" y="534"/>
                  </a:lnTo>
                  <a:lnTo>
                    <a:pt x="128" y="511"/>
                  </a:lnTo>
                  <a:lnTo>
                    <a:pt x="132" y="481"/>
                  </a:lnTo>
                  <a:lnTo>
                    <a:pt x="128" y="438"/>
                  </a:lnTo>
                  <a:lnTo>
                    <a:pt x="126" y="391"/>
                  </a:lnTo>
                  <a:lnTo>
                    <a:pt x="124" y="332"/>
                  </a:lnTo>
                  <a:lnTo>
                    <a:pt x="126" y="271"/>
                  </a:lnTo>
                  <a:lnTo>
                    <a:pt x="131" y="215"/>
                  </a:lnTo>
                  <a:lnTo>
                    <a:pt x="133" y="177"/>
                  </a:lnTo>
                  <a:lnTo>
                    <a:pt x="131" y="161"/>
                  </a:lnTo>
                  <a:lnTo>
                    <a:pt x="120" y="135"/>
                  </a:lnTo>
                  <a:lnTo>
                    <a:pt x="111" y="104"/>
                  </a:lnTo>
                  <a:lnTo>
                    <a:pt x="107" y="65"/>
                  </a:lnTo>
                  <a:lnTo>
                    <a:pt x="107" y="32"/>
                  </a:lnTo>
                  <a:lnTo>
                    <a:pt x="114" y="8"/>
                  </a:lnTo>
                  <a:lnTo>
                    <a:pt x="28" y="0"/>
                  </a:lnTo>
                  <a:lnTo>
                    <a:pt x="19" y="26"/>
                  </a:lnTo>
                  <a:lnTo>
                    <a:pt x="10" y="51"/>
                  </a:lnTo>
                  <a:lnTo>
                    <a:pt x="0" y="78"/>
                  </a:lnTo>
                  <a:lnTo>
                    <a:pt x="0" y="88"/>
                  </a:lnTo>
                  <a:lnTo>
                    <a:pt x="12" y="112"/>
                  </a:lnTo>
                  <a:lnTo>
                    <a:pt x="28" y="138"/>
                  </a:lnTo>
                  <a:lnTo>
                    <a:pt x="42" y="169"/>
                  </a:lnTo>
                  <a:lnTo>
                    <a:pt x="50" y="199"/>
                  </a:lnTo>
                  <a:lnTo>
                    <a:pt x="53" y="241"/>
                  </a:lnTo>
                  <a:lnTo>
                    <a:pt x="53" y="283"/>
                  </a:lnTo>
                  <a:lnTo>
                    <a:pt x="54" y="341"/>
                  </a:lnTo>
                  <a:lnTo>
                    <a:pt x="58" y="391"/>
                  </a:lnTo>
                  <a:lnTo>
                    <a:pt x="68" y="448"/>
                  </a:lnTo>
                  <a:lnTo>
                    <a:pt x="87" y="511"/>
                  </a:lnTo>
                  <a:lnTo>
                    <a:pt x="97" y="538"/>
                  </a:lnTo>
                  <a:lnTo>
                    <a:pt x="107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65" name="Freeform 610"/>
            <p:cNvSpPr>
              <a:spLocks/>
            </p:cNvSpPr>
            <p:nvPr/>
          </p:nvSpPr>
          <p:spPr bwMode="auto">
            <a:xfrm>
              <a:off x="796" y="3112"/>
              <a:ext cx="72" cy="200"/>
            </a:xfrm>
            <a:custGeom>
              <a:avLst/>
              <a:gdLst>
                <a:gd name="T0" fmla="*/ 0 w 696"/>
                <a:gd name="T1" fmla="*/ 0 h 1990"/>
                <a:gd name="T2" fmla="*/ 0 w 696"/>
                <a:gd name="T3" fmla="*/ 0 h 1990"/>
                <a:gd name="T4" fmla="*/ 0 w 696"/>
                <a:gd name="T5" fmla="*/ 0 h 1990"/>
                <a:gd name="T6" fmla="*/ 0 w 696"/>
                <a:gd name="T7" fmla="*/ 0 h 1990"/>
                <a:gd name="T8" fmla="*/ 0 w 696"/>
                <a:gd name="T9" fmla="*/ 0 h 1990"/>
                <a:gd name="T10" fmla="*/ 0 w 696"/>
                <a:gd name="T11" fmla="*/ 0 h 1990"/>
                <a:gd name="T12" fmla="*/ 0 w 696"/>
                <a:gd name="T13" fmla="*/ 0 h 1990"/>
                <a:gd name="T14" fmla="*/ 0 w 696"/>
                <a:gd name="T15" fmla="*/ 0 h 1990"/>
                <a:gd name="T16" fmla="*/ 0 w 696"/>
                <a:gd name="T17" fmla="*/ 0 h 1990"/>
                <a:gd name="T18" fmla="*/ 0 w 696"/>
                <a:gd name="T19" fmla="*/ 0 h 1990"/>
                <a:gd name="T20" fmla="*/ 0 w 696"/>
                <a:gd name="T21" fmla="*/ 0 h 1990"/>
                <a:gd name="T22" fmla="*/ 0 w 696"/>
                <a:gd name="T23" fmla="*/ 0 h 1990"/>
                <a:gd name="T24" fmla="*/ 0 w 696"/>
                <a:gd name="T25" fmla="*/ 0 h 1990"/>
                <a:gd name="T26" fmla="*/ 0 w 696"/>
                <a:gd name="T27" fmla="*/ 0 h 1990"/>
                <a:gd name="T28" fmla="*/ 0 w 696"/>
                <a:gd name="T29" fmla="*/ 0 h 1990"/>
                <a:gd name="T30" fmla="*/ 0 w 696"/>
                <a:gd name="T31" fmla="*/ 0 h 1990"/>
                <a:gd name="T32" fmla="*/ 0 w 696"/>
                <a:gd name="T33" fmla="*/ 0 h 1990"/>
                <a:gd name="T34" fmla="*/ 0 w 696"/>
                <a:gd name="T35" fmla="*/ 0 h 1990"/>
                <a:gd name="T36" fmla="*/ 0 w 696"/>
                <a:gd name="T37" fmla="*/ 0 h 1990"/>
                <a:gd name="T38" fmla="*/ 0 w 696"/>
                <a:gd name="T39" fmla="*/ 0 h 1990"/>
                <a:gd name="T40" fmla="*/ 0 w 696"/>
                <a:gd name="T41" fmla="*/ 0 h 1990"/>
                <a:gd name="T42" fmla="*/ 0 w 696"/>
                <a:gd name="T43" fmla="*/ 0 h 1990"/>
                <a:gd name="T44" fmla="*/ 0 w 696"/>
                <a:gd name="T45" fmla="*/ 0 h 1990"/>
                <a:gd name="T46" fmla="*/ 0 w 696"/>
                <a:gd name="T47" fmla="*/ 0 h 1990"/>
                <a:gd name="T48" fmla="*/ 0 w 696"/>
                <a:gd name="T49" fmla="*/ 0 h 1990"/>
                <a:gd name="T50" fmla="*/ 0 w 696"/>
                <a:gd name="T51" fmla="*/ 0 h 1990"/>
                <a:gd name="T52" fmla="*/ 0 w 696"/>
                <a:gd name="T53" fmla="*/ 0 h 1990"/>
                <a:gd name="T54" fmla="*/ 0 w 696"/>
                <a:gd name="T55" fmla="*/ 0 h 1990"/>
                <a:gd name="T56" fmla="*/ 0 w 696"/>
                <a:gd name="T57" fmla="*/ 0 h 1990"/>
                <a:gd name="T58" fmla="*/ 0 w 696"/>
                <a:gd name="T59" fmla="*/ 0 h 1990"/>
                <a:gd name="T60" fmla="*/ 0 w 696"/>
                <a:gd name="T61" fmla="*/ 0 h 1990"/>
                <a:gd name="T62" fmla="*/ 0 w 696"/>
                <a:gd name="T63" fmla="*/ 0 h 1990"/>
                <a:gd name="T64" fmla="*/ 0 w 696"/>
                <a:gd name="T65" fmla="*/ 0 h 1990"/>
                <a:gd name="T66" fmla="*/ 0 w 696"/>
                <a:gd name="T67" fmla="*/ 0 h 1990"/>
                <a:gd name="T68" fmla="*/ 0 w 696"/>
                <a:gd name="T69" fmla="*/ 0 h 1990"/>
                <a:gd name="T70" fmla="*/ 0 w 696"/>
                <a:gd name="T71" fmla="*/ 0 h 1990"/>
                <a:gd name="T72" fmla="*/ 0 w 696"/>
                <a:gd name="T73" fmla="*/ 0 h 1990"/>
                <a:gd name="T74" fmla="*/ 0 w 696"/>
                <a:gd name="T75" fmla="*/ 0 h 1990"/>
                <a:gd name="T76" fmla="*/ 0 w 696"/>
                <a:gd name="T77" fmla="*/ 0 h 1990"/>
                <a:gd name="T78" fmla="*/ 0 w 696"/>
                <a:gd name="T79" fmla="*/ 0 h 1990"/>
                <a:gd name="T80" fmla="*/ 0 w 696"/>
                <a:gd name="T81" fmla="*/ 0 h 1990"/>
                <a:gd name="T82" fmla="*/ 0 w 696"/>
                <a:gd name="T83" fmla="*/ 0 h 1990"/>
                <a:gd name="T84" fmla="*/ 0 w 696"/>
                <a:gd name="T85" fmla="*/ 0 h 1990"/>
                <a:gd name="T86" fmla="*/ 0 w 696"/>
                <a:gd name="T87" fmla="*/ 0 h 1990"/>
                <a:gd name="T88" fmla="*/ 0 w 696"/>
                <a:gd name="T89" fmla="*/ 0 h 1990"/>
                <a:gd name="T90" fmla="*/ 0 w 696"/>
                <a:gd name="T91" fmla="*/ 0 h 1990"/>
                <a:gd name="T92" fmla="*/ 0 w 696"/>
                <a:gd name="T93" fmla="*/ 0 h 19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1990"/>
                <a:gd name="T143" fmla="*/ 696 w 696"/>
                <a:gd name="T144" fmla="*/ 1990 h 19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1990">
                  <a:moveTo>
                    <a:pt x="364" y="1245"/>
                  </a:moveTo>
                  <a:lnTo>
                    <a:pt x="348" y="1316"/>
                  </a:lnTo>
                  <a:lnTo>
                    <a:pt x="332" y="1385"/>
                  </a:lnTo>
                  <a:lnTo>
                    <a:pt x="319" y="1438"/>
                  </a:lnTo>
                  <a:lnTo>
                    <a:pt x="308" y="1503"/>
                  </a:lnTo>
                  <a:lnTo>
                    <a:pt x="300" y="1580"/>
                  </a:lnTo>
                  <a:lnTo>
                    <a:pt x="292" y="1642"/>
                  </a:lnTo>
                  <a:lnTo>
                    <a:pt x="284" y="1698"/>
                  </a:lnTo>
                  <a:lnTo>
                    <a:pt x="274" y="1751"/>
                  </a:lnTo>
                  <a:lnTo>
                    <a:pt x="263" y="1803"/>
                  </a:lnTo>
                  <a:lnTo>
                    <a:pt x="257" y="1837"/>
                  </a:lnTo>
                  <a:lnTo>
                    <a:pt x="257" y="1864"/>
                  </a:lnTo>
                  <a:lnTo>
                    <a:pt x="258" y="1885"/>
                  </a:lnTo>
                  <a:lnTo>
                    <a:pt x="252" y="1896"/>
                  </a:lnTo>
                  <a:lnTo>
                    <a:pt x="206" y="1905"/>
                  </a:lnTo>
                  <a:lnTo>
                    <a:pt x="197" y="1900"/>
                  </a:lnTo>
                  <a:lnTo>
                    <a:pt x="192" y="1893"/>
                  </a:lnTo>
                  <a:lnTo>
                    <a:pt x="149" y="1907"/>
                  </a:lnTo>
                  <a:lnTo>
                    <a:pt x="93" y="1922"/>
                  </a:lnTo>
                  <a:lnTo>
                    <a:pt x="56" y="1927"/>
                  </a:lnTo>
                  <a:lnTo>
                    <a:pt x="27" y="1924"/>
                  </a:lnTo>
                  <a:lnTo>
                    <a:pt x="10" y="1918"/>
                  </a:lnTo>
                  <a:lnTo>
                    <a:pt x="3" y="1909"/>
                  </a:lnTo>
                  <a:lnTo>
                    <a:pt x="0" y="1898"/>
                  </a:lnTo>
                  <a:lnTo>
                    <a:pt x="5" y="1887"/>
                  </a:lnTo>
                  <a:lnTo>
                    <a:pt x="18" y="1876"/>
                  </a:lnTo>
                  <a:lnTo>
                    <a:pt x="59" y="1858"/>
                  </a:lnTo>
                  <a:lnTo>
                    <a:pt x="95" y="1840"/>
                  </a:lnTo>
                  <a:lnTo>
                    <a:pt x="128" y="1824"/>
                  </a:lnTo>
                  <a:lnTo>
                    <a:pt x="142" y="1810"/>
                  </a:lnTo>
                  <a:lnTo>
                    <a:pt x="143" y="1760"/>
                  </a:lnTo>
                  <a:lnTo>
                    <a:pt x="143" y="1698"/>
                  </a:lnTo>
                  <a:lnTo>
                    <a:pt x="145" y="1635"/>
                  </a:lnTo>
                  <a:lnTo>
                    <a:pt x="145" y="1563"/>
                  </a:lnTo>
                  <a:lnTo>
                    <a:pt x="142" y="1476"/>
                  </a:lnTo>
                  <a:lnTo>
                    <a:pt x="142" y="1385"/>
                  </a:lnTo>
                  <a:lnTo>
                    <a:pt x="147" y="1291"/>
                  </a:lnTo>
                  <a:lnTo>
                    <a:pt x="150" y="1223"/>
                  </a:lnTo>
                  <a:lnTo>
                    <a:pt x="156" y="1154"/>
                  </a:lnTo>
                  <a:lnTo>
                    <a:pt x="156" y="1114"/>
                  </a:lnTo>
                  <a:lnTo>
                    <a:pt x="132" y="1111"/>
                  </a:lnTo>
                  <a:lnTo>
                    <a:pt x="106" y="1102"/>
                  </a:lnTo>
                  <a:lnTo>
                    <a:pt x="86" y="1078"/>
                  </a:lnTo>
                  <a:lnTo>
                    <a:pt x="85" y="1050"/>
                  </a:lnTo>
                  <a:lnTo>
                    <a:pt x="93" y="1013"/>
                  </a:lnTo>
                  <a:lnTo>
                    <a:pt x="107" y="982"/>
                  </a:lnTo>
                  <a:lnTo>
                    <a:pt x="121" y="960"/>
                  </a:lnTo>
                  <a:lnTo>
                    <a:pt x="96" y="951"/>
                  </a:lnTo>
                  <a:lnTo>
                    <a:pt x="89" y="944"/>
                  </a:lnTo>
                  <a:lnTo>
                    <a:pt x="90" y="932"/>
                  </a:lnTo>
                  <a:lnTo>
                    <a:pt x="123" y="854"/>
                  </a:lnTo>
                  <a:lnTo>
                    <a:pt x="133" y="812"/>
                  </a:lnTo>
                  <a:lnTo>
                    <a:pt x="142" y="668"/>
                  </a:lnTo>
                  <a:lnTo>
                    <a:pt x="142" y="563"/>
                  </a:lnTo>
                  <a:lnTo>
                    <a:pt x="147" y="437"/>
                  </a:lnTo>
                  <a:lnTo>
                    <a:pt x="152" y="404"/>
                  </a:lnTo>
                  <a:lnTo>
                    <a:pt x="166" y="380"/>
                  </a:lnTo>
                  <a:lnTo>
                    <a:pt x="190" y="359"/>
                  </a:lnTo>
                  <a:lnTo>
                    <a:pt x="300" y="299"/>
                  </a:lnTo>
                  <a:lnTo>
                    <a:pt x="292" y="271"/>
                  </a:lnTo>
                  <a:lnTo>
                    <a:pt x="274" y="268"/>
                  </a:lnTo>
                  <a:lnTo>
                    <a:pt x="249" y="261"/>
                  </a:lnTo>
                  <a:lnTo>
                    <a:pt x="236" y="247"/>
                  </a:lnTo>
                  <a:lnTo>
                    <a:pt x="219" y="191"/>
                  </a:lnTo>
                  <a:lnTo>
                    <a:pt x="214" y="159"/>
                  </a:lnTo>
                  <a:lnTo>
                    <a:pt x="215" y="131"/>
                  </a:lnTo>
                  <a:lnTo>
                    <a:pt x="211" y="101"/>
                  </a:lnTo>
                  <a:lnTo>
                    <a:pt x="214" y="69"/>
                  </a:lnTo>
                  <a:lnTo>
                    <a:pt x="199" y="84"/>
                  </a:lnTo>
                  <a:lnTo>
                    <a:pt x="192" y="90"/>
                  </a:lnTo>
                  <a:lnTo>
                    <a:pt x="194" y="69"/>
                  </a:lnTo>
                  <a:lnTo>
                    <a:pt x="203" y="47"/>
                  </a:lnTo>
                  <a:lnTo>
                    <a:pt x="218" y="29"/>
                  </a:lnTo>
                  <a:lnTo>
                    <a:pt x="239" y="15"/>
                  </a:lnTo>
                  <a:lnTo>
                    <a:pt x="266" y="3"/>
                  </a:lnTo>
                  <a:lnTo>
                    <a:pt x="304" y="0"/>
                  </a:lnTo>
                  <a:lnTo>
                    <a:pt x="335" y="7"/>
                  </a:lnTo>
                  <a:lnTo>
                    <a:pt x="364" y="20"/>
                  </a:lnTo>
                  <a:lnTo>
                    <a:pt x="386" y="38"/>
                  </a:lnTo>
                  <a:lnTo>
                    <a:pt x="403" y="62"/>
                  </a:lnTo>
                  <a:lnTo>
                    <a:pt x="412" y="94"/>
                  </a:lnTo>
                  <a:lnTo>
                    <a:pt x="417" y="131"/>
                  </a:lnTo>
                  <a:lnTo>
                    <a:pt x="415" y="161"/>
                  </a:lnTo>
                  <a:lnTo>
                    <a:pt x="407" y="201"/>
                  </a:lnTo>
                  <a:lnTo>
                    <a:pt x="408" y="231"/>
                  </a:lnTo>
                  <a:lnTo>
                    <a:pt x="415" y="264"/>
                  </a:lnTo>
                  <a:lnTo>
                    <a:pt x="428" y="281"/>
                  </a:lnTo>
                  <a:lnTo>
                    <a:pt x="562" y="334"/>
                  </a:lnTo>
                  <a:lnTo>
                    <a:pt x="580" y="346"/>
                  </a:lnTo>
                  <a:lnTo>
                    <a:pt x="594" y="365"/>
                  </a:lnTo>
                  <a:lnTo>
                    <a:pt x="636" y="480"/>
                  </a:lnTo>
                  <a:lnTo>
                    <a:pt x="691" y="643"/>
                  </a:lnTo>
                  <a:lnTo>
                    <a:pt x="696" y="677"/>
                  </a:lnTo>
                  <a:lnTo>
                    <a:pt x="695" y="695"/>
                  </a:lnTo>
                  <a:lnTo>
                    <a:pt x="687" y="716"/>
                  </a:lnTo>
                  <a:lnTo>
                    <a:pt x="615" y="828"/>
                  </a:lnTo>
                  <a:lnTo>
                    <a:pt x="605" y="862"/>
                  </a:lnTo>
                  <a:lnTo>
                    <a:pt x="601" y="898"/>
                  </a:lnTo>
                  <a:lnTo>
                    <a:pt x="615" y="1024"/>
                  </a:lnTo>
                  <a:lnTo>
                    <a:pt x="623" y="1078"/>
                  </a:lnTo>
                  <a:lnTo>
                    <a:pt x="623" y="1097"/>
                  </a:lnTo>
                  <a:lnTo>
                    <a:pt x="615" y="1110"/>
                  </a:lnTo>
                  <a:lnTo>
                    <a:pt x="594" y="1116"/>
                  </a:lnTo>
                  <a:lnTo>
                    <a:pt x="571" y="1120"/>
                  </a:lnTo>
                  <a:lnTo>
                    <a:pt x="566" y="1183"/>
                  </a:lnTo>
                  <a:lnTo>
                    <a:pt x="566" y="1253"/>
                  </a:lnTo>
                  <a:lnTo>
                    <a:pt x="568" y="1329"/>
                  </a:lnTo>
                  <a:lnTo>
                    <a:pt x="571" y="1399"/>
                  </a:lnTo>
                  <a:lnTo>
                    <a:pt x="583" y="1476"/>
                  </a:lnTo>
                  <a:lnTo>
                    <a:pt x="585" y="1552"/>
                  </a:lnTo>
                  <a:lnTo>
                    <a:pt x="591" y="1627"/>
                  </a:lnTo>
                  <a:lnTo>
                    <a:pt x="591" y="1686"/>
                  </a:lnTo>
                  <a:lnTo>
                    <a:pt x="587" y="1781"/>
                  </a:lnTo>
                  <a:lnTo>
                    <a:pt x="589" y="1840"/>
                  </a:lnTo>
                  <a:lnTo>
                    <a:pt x="585" y="1893"/>
                  </a:lnTo>
                  <a:lnTo>
                    <a:pt x="584" y="1905"/>
                  </a:lnTo>
                  <a:lnTo>
                    <a:pt x="550" y="1914"/>
                  </a:lnTo>
                  <a:lnTo>
                    <a:pt x="523" y="1928"/>
                  </a:lnTo>
                  <a:lnTo>
                    <a:pt x="498" y="1948"/>
                  </a:lnTo>
                  <a:lnTo>
                    <a:pt x="472" y="1967"/>
                  </a:lnTo>
                  <a:lnTo>
                    <a:pt x="438" y="1980"/>
                  </a:lnTo>
                  <a:lnTo>
                    <a:pt x="403" y="1990"/>
                  </a:lnTo>
                  <a:lnTo>
                    <a:pt x="372" y="1990"/>
                  </a:lnTo>
                  <a:lnTo>
                    <a:pt x="352" y="1984"/>
                  </a:lnTo>
                  <a:lnTo>
                    <a:pt x="339" y="1974"/>
                  </a:lnTo>
                  <a:lnTo>
                    <a:pt x="336" y="1962"/>
                  </a:lnTo>
                  <a:lnTo>
                    <a:pt x="344" y="1945"/>
                  </a:lnTo>
                  <a:lnTo>
                    <a:pt x="362" y="1930"/>
                  </a:lnTo>
                  <a:lnTo>
                    <a:pt x="383" y="1914"/>
                  </a:lnTo>
                  <a:lnTo>
                    <a:pt x="412" y="1890"/>
                  </a:lnTo>
                  <a:lnTo>
                    <a:pt x="435" y="1870"/>
                  </a:lnTo>
                  <a:lnTo>
                    <a:pt x="450" y="1851"/>
                  </a:lnTo>
                  <a:lnTo>
                    <a:pt x="442" y="1754"/>
                  </a:lnTo>
                  <a:lnTo>
                    <a:pt x="442" y="1685"/>
                  </a:lnTo>
                  <a:lnTo>
                    <a:pt x="435" y="1614"/>
                  </a:lnTo>
                  <a:lnTo>
                    <a:pt x="429" y="1552"/>
                  </a:lnTo>
                  <a:lnTo>
                    <a:pt x="416" y="1486"/>
                  </a:lnTo>
                  <a:lnTo>
                    <a:pt x="400" y="1420"/>
                  </a:lnTo>
                  <a:lnTo>
                    <a:pt x="386" y="1357"/>
                  </a:lnTo>
                  <a:lnTo>
                    <a:pt x="375" y="1306"/>
                  </a:lnTo>
                  <a:lnTo>
                    <a:pt x="364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66" name="Freeform 611"/>
            <p:cNvSpPr>
              <a:spLocks/>
            </p:cNvSpPr>
            <p:nvPr/>
          </p:nvSpPr>
          <p:spPr bwMode="auto">
            <a:xfrm>
              <a:off x="522" y="3115"/>
              <a:ext cx="76" cy="186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8" y="811"/>
                  </a:moveTo>
                  <a:lnTo>
                    <a:pt x="639" y="858"/>
                  </a:lnTo>
                  <a:lnTo>
                    <a:pt x="652" y="954"/>
                  </a:lnTo>
                  <a:lnTo>
                    <a:pt x="537" y="1023"/>
                  </a:lnTo>
                  <a:lnTo>
                    <a:pt x="537" y="1066"/>
                  </a:lnTo>
                  <a:lnTo>
                    <a:pt x="544" y="1141"/>
                  </a:lnTo>
                  <a:lnTo>
                    <a:pt x="552" y="1365"/>
                  </a:lnTo>
                  <a:lnTo>
                    <a:pt x="558" y="1463"/>
                  </a:lnTo>
                  <a:lnTo>
                    <a:pt x="566" y="1636"/>
                  </a:lnTo>
                  <a:lnTo>
                    <a:pt x="566" y="1699"/>
                  </a:lnTo>
                  <a:lnTo>
                    <a:pt x="567" y="1719"/>
                  </a:lnTo>
                  <a:lnTo>
                    <a:pt x="574" y="1727"/>
                  </a:lnTo>
                  <a:lnTo>
                    <a:pt x="593" y="1739"/>
                  </a:lnTo>
                  <a:lnTo>
                    <a:pt x="634" y="1760"/>
                  </a:lnTo>
                  <a:lnTo>
                    <a:pt x="682" y="1772"/>
                  </a:lnTo>
                  <a:lnTo>
                    <a:pt x="699" y="1777"/>
                  </a:lnTo>
                  <a:lnTo>
                    <a:pt x="716" y="1785"/>
                  </a:lnTo>
                  <a:lnTo>
                    <a:pt x="726" y="1799"/>
                  </a:lnTo>
                  <a:lnTo>
                    <a:pt x="730" y="1811"/>
                  </a:lnTo>
                  <a:lnTo>
                    <a:pt x="724" y="1815"/>
                  </a:lnTo>
                  <a:lnTo>
                    <a:pt x="627" y="1816"/>
                  </a:lnTo>
                  <a:lnTo>
                    <a:pt x="502" y="1824"/>
                  </a:lnTo>
                  <a:lnTo>
                    <a:pt x="480" y="1824"/>
                  </a:lnTo>
                  <a:lnTo>
                    <a:pt x="465" y="1817"/>
                  </a:lnTo>
                  <a:lnTo>
                    <a:pt x="458" y="1803"/>
                  </a:lnTo>
                  <a:lnTo>
                    <a:pt x="458" y="1782"/>
                  </a:lnTo>
                  <a:lnTo>
                    <a:pt x="465" y="1749"/>
                  </a:lnTo>
                  <a:lnTo>
                    <a:pt x="469" y="1744"/>
                  </a:lnTo>
                  <a:lnTo>
                    <a:pt x="480" y="1740"/>
                  </a:lnTo>
                  <a:lnTo>
                    <a:pt x="465" y="1739"/>
                  </a:lnTo>
                  <a:lnTo>
                    <a:pt x="462" y="1733"/>
                  </a:lnTo>
                  <a:lnTo>
                    <a:pt x="458" y="1706"/>
                  </a:lnTo>
                  <a:lnTo>
                    <a:pt x="445" y="1650"/>
                  </a:lnTo>
                  <a:lnTo>
                    <a:pt x="415" y="1517"/>
                  </a:lnTo>
                  <a:lnTo>
                    <a:pt x="408" y="1455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1" y="1205"/>
                  </a:lnTo>
                  <a:lnTo>
                    <a:pt x="336" y="1267"/>
                  </a:lnTo>
                  <a:lnTo>
                    <a:pt x="312" y="1442"/>
                  </a:lnTo>
                  <a:lnTo>
                    <a:pt x="300" y="1495"/>
                  </a:lnTo>
                  <a:lnTo>
                    <a:pt x="276" y="1690"/>
                  </a:lnTo>
                  <a:lnTo>
                    <a:pt x="276" y="1719"/>
                  </a:lnTo>
                  <a:lnTo>
                    <a:pt x="273" y="1725"/>
                  </a:lnTo>
                  <a:lnTo>
                    <a:pt x="250" y="1734"/>
                  </a:lnTo>
                  <a:lnTo>
                    <a:pt x="256" y="1763"/>
                  </a:lnTo>
                  <a:lnTo>
                    <a:pt x="257" y="1796"/>
                  </a:lnTo>
                  <a:lnTo>
                    <a:pt x="257" y="1817"/>
                  </a:lnTo>
                  <a:lnTo>
                    <a:pt x="249" y="1837"/>
                  </a:lnTo>
                  <a:lnTo>
                    <a:pt x="233" y="1851"/>
                  </a:lnTo>
                  <a:lnTo>
                    <a:pt x="207" y="1859"/>
                  </a:lnTo>
                  <a:lnTo>
                    <a:pt x="179" y="1859"/>
                  </a:lnTo>
                  <a:lnTo>
                    <a:pt x="149" y="1856"/>
                  </a:lnTo>
                  <a:lnTo>
                    <a:pt x="136" y="1846"/>
                  </a:lnTo>
                  <a:lnTo>
                    <a:pt x="129" y="1832"/>
                  </a:lnTo>
                  <a:lnTo>
                    <a:pt x="129" y="1813"/>
                  </a:lnTo>
                  <a:lnTo>
                    <a:pt x="137" y="1789"/>
                  </a:lnTo>
                  <a:lnTo>
                    <a:pt x="156" y="1761"/>
                  </a:lnTo>
                  <a:lnTo>
                    <a:pt x="172" y="1734"/>
                  </a:lnTo>
                  <a:lnTo>
                    <a:pt x="156" y="1734"/>
                  </a:lnTo>
                  <a:lnTo>
                    <a:pt x="150" y="1650"/>
                  </a:lnTo>
                  <a:lnTo>
                    <a:pt x="149" y="1554"/>
                  </a:lnTo>
                  <a:lnTo>
                    <a:pt x="151" y="1489"/>
                  </a:lnTo>
                  <a:lnTo>
                    <a:pt x="162" y="1412"/>
                  </a:lnTo>
                  <a:lnTo>
                    <a:pt x="168" y="1344"/>
                  </a:lnTo>
                  <a:lnTo>
                    <a:pt x="179" y="1288"/>
                  </a:lnTo>
                  <a:lnTo>
                    <a:pt x="0" y="1225"/>
                  </a:lnTo>
                  <a:lnTo>
                    <a:pt x="0" y="1031"/>
                  </a:lnTo>
                  <a:lnTo>
                    <a:pt x="21" y="1017"/>
                  </a:lnTo>
                  <a:lnTo>
                    <a:pt x="104" y="1038"/>
                  </a:lnTo>
                  <a:lnTo>
                    <a:pt x="113" y="995"/>
                  </a:lnTo>
                  <a:lnTo>
                    <a:pt x="116" y="943"/>
                  </a:lnTo>
                  <a:lnTo>
                    <a:pt x="74" y="726"/>
                  </a:lnTo>
                  <a:lnTo>
                    <a:pt x="72" y="669"/>
                  </a:lnTo>
                  <a:lnTo>
                    <a:pt x="78" y="600"/>
                  </a:lnTo>
                  <a:lnTo>
                    <a:pt x="113" y="413"/>
                  </a:lnTo>
                  <a:lnTo>
                    <a:pt x="129" y="362"/>
                  </a:lnTo>
                  <a:lnTo>
                    <a:pt x="143" y="342"/>
                  </a:lnTo>
                  <a:lnTo>
                    <a:pt x="156" y="335"/>
                  </a:lnTo>
                  <a:lnTo>
                    <a:pt x="257" y="300"/>
                  </a:lnTo>
                  <a:lnTo>
                    <a:pt x="301" y="286"/>
                  </a:lnTo>
                  <a:lnTo>
                    <a:pt x="314" y="237"/>
                  </a:lnTo>
                  <a:lnTo>
                    <a:pt x="303" y="202"/>
                  </a:lnTo>
                  <a:lnTo>
                    <a:pt x="296" y="180"/>
                  </a:lnTo>
                  <a:lnTo>
                    <a:pt x="296" y="153"/>
                  </a:lnTo>
                  <a:lnTo>
                    <a:pt x="301" y="119"/>
                  </a:lnTo>
                  <a:lnTo>
                    <a:pt x="314" y="69"/>
                  </a:lnTo>
                  <a:lnTo>
                    <a:pt x="322" y="44"/>
                  </a:lnTo>
                  <a:lnTo>
                    <a:pt x="334" y="27"/>
                  </a:lnTo>
                  <a:lnTo>
                    <a:pt x="351" y="13"/>
                  </a:lnTo>
                  <a:lnTo>
                    <a:pt x="365" y="7"/>
                  </a:lnTo>
                  <a:lnTo>
                    <a:pt x="394" y="0"/>
                  </a:lnTo>
                  <a:lnTo>
                    <a:pt x="415" y="0"/>
                  </a:lnTo>
                  <a:lnTo>
                    <a:pt x="445" y="7"/>
                  </a:lnTo>
                  <a:lnTo>
                    <a:pt x="471" y="17"/>
                  </a:lnTo>
                  <a:lnTo>
                    <a:pt x="493" y="33"/>
                  </a:lnTo>
                  <a:lnTo>
                    <a:pt x="502" y="56"/>
                  </a:lnTo>
                  <a:lnTo>
                    <a:pt x="505" y="86"/>
                  </a:lnTo>
                  <a:lnTo>
                    <a:pt x="501" y="115"/>
                  </a:lnTo>
                  <a:lnTo>
                    <a:pt x="495" y="149"/>
                  </a:lnTo>
                  <a:lnTo>
                    <a:pt x="488" y="175"/>
                  </a:lnTo>
                  <a:lnTo>
                    <a:pt x="472" y="202"/>
                  </a:lnTo>
                  <a:lnTo>
                    <a:pt x="458" y="223"/>
                  </a:lnTo>
                  <a:lnTo>
                    <a:pt x="445" y="244"/>
                  </a:lnTo>
                  <a:lnTo>
                    <a:pt x="445" y="279"/>
                  </a:lnTo>
                  <a:lnTo>
                    <a:pt x="476" y="287"/>
                  </a:lnTo>
                  <a:lnTo>
                    <a:pt x="597" y="356"/>
                  </a:lnTo>
                  <a:lnTo>
                    <a:pt x="615" y="377"/>
                  </a:lnTo>
                  <a:lnTo>
                    <a:pt x="621" y="391"/>
                  </a:lnTo>
                  <a:lnTo>
                    <a:pt x="631" y="588"/>
                  </a:lnTo>
                  <a:lnTo>
                    <a:pt x="621" y="618"/>
                  </a:lnTo>
                  <a:lnTo>
                    <a:pt x="609" y="649"/>
                  </a:lnTo>
                  <a:lnTo>
                    <a:pt x="601" y="682"/>
                  </a:lnTo>
                  <a:lnTo>
                    <a:pt x="604" y="708"/>
                  </a:lnTo>
                  <a:lnTo>
                    <a:pt x="615" y="738"/>
                  </a:lnTo>
                  <a:lnTo>
                    <a:pt x="638" y="769"/>
                  </a:lnTo>
                  <a:lnTo>
                    <a:pt x="638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67" name="Freeform 612"/>
            <p:cNvSpPr>
              <a:spLocks/>
            </p:cNvSpPr>
            <p:nvPr/>
          </p:nvSpPr>
          <p:spPr bwMode="auto">
            <a:xfrm>
              <a:off x="677" y="3116"/>
              <a:ext cx="68" cy="189"/>
            </a:xfrm>
            <a:custGeom>
              <a:avLst/>
              <a:gdLst>
                <a:gd name="T0" fmla="*/ 0 w 652"/>
                <a:gd name="T1" fmla="*/ 0 h 1895"/>
                <a:gd name="T2" fmla="*/ 0 w 652"/>
                <a:gd name="T3" fmla="*/ 0 h 1895"/>
                <a:gd name="T4" fmla="*/ 0 w 652"/>
                <a:gd name="T5" fmla="*/ 0 h 1895"/>
                <a:gd name="T6" fmla="*/ 0 w 652"/>
                <a:gd name="T7" fmla="*/ 0 h 1895"/>
                <a:gd name="T8" fmla="*/ 0 w 652"/>
                <a:gd name="T9" fmla="*/ 0 h 1895"/>
                <a:gd name="T10" fmla="*/ 0 w 652"/>
                <a:gd name="T11" fmla="*/ 0 h 1895"/>
                <a:gd name="T12" fmla="*/ 0 w 652"/>
                <a:gd name="T13" fmla="*/ 0 h 1895"/>
                <a:gd name="T14" fmla="*/ 0 w 652"/>
                <a:gd name="T15" fmla="*/ 0 h 1895"/>
                <a:gd name="T16" fmla="*/ 0 w 652"/>
                <a:gd name="T17" fmla="*/ 0 h 1895"/>
                <a:gd name="T18" fmla="*/ 0 w 652"/>
                <a:gd name="T19" fmla="*/ 0 h 1895"/>
                <a:gd name="T20" fmla="*/ 0 w 652"/>
                <a:gd name="T21" fmla="*/ 0 h 1895"/>
                <a:gd name="T22" fmla="*/ 0 w 652"/>
                <a:gd name="T23" fmla="*/ 0 h 1895"/>
                <a:gd name="T24" fmla="*/ 0 w 652"/>
                <a:gd name="T25" fmla="*/ 0 h 1895"/>
                <a:gd name="T26" fmla="*/ 0 w 652"/>
                <a:gd name="T27" fmla="*/ 0 h 1895"/>
                <a:gd name="T28" fmla="*/ 0 w 652"/>
                <a:gd name="T29" fmla="*/ 0 h 1895"/>
                <a:gd name="T30" fmla="*/ 0 w 652"/>
                <a:gd name="T31" fmla="*/ 0 h 1895"/>
                <a:gd name="T32" fmla="*/ 0 w 652"/>
                <a:gd name="T33" fmla="*/ 0 h 1895"/>
                <a:gd name="T34" fmla="*/ 0 w 652"/>
                <a:gd name="T35" fmla="*/ 0 h 1895"/>
                <a:gd name="T36" fmla="*/ 0 w 652"/>
                <a:gd name="T37" fmla="*/ 0 h 1895"/>
                <a:gd name="T38" fmla="*/ 0 w 652"/>
                <a:gd name="T39" fmla="*/ 0 h 1895"/>
                <a:gd name="T40" fmla="*/ 0 w 652"/>
                <a:gd name="T41" fmla="*/ 0 h 1895"/>
                <a:gd name="T42" fmla="*/ 0 w 652"/>
                <a:gd name="T43" fmla="*/ 0 h 1895"/>
                <a:gd name="T44" fmla="*/ 0 w 652"/>
                <a:gd name="T45" fmla="*/ 0 h 1895"/>
                <a:gd name="T46" fmla="*/ 0 w 652"/>
                <a:gd name="T47" fmla="*/ 0 h 1895"/>
                <a:gd name="T48" fmla="*/ 0 w 652"/>
                <a:gd name="T49" fmla="*/ 0 h 1895"/>
                <a:gd name="T50" fmla="*/ 0 w 652"/>
                <a:gd name="T51" fmla="*/ 0 h 1895"/>
                <a:gd name="T52" fmla="*/ 0 w 652"/>
                <a:gd name="T53" fmla="*/ 0 h 1895"/>
                <a:gd name="T54" fmla="*/ 0 w 652"/>
                <a:gd name="T55" fmla="*/ 0 h 1895"/>
                <a:gd name="T56" fmla="*/ 0 w 652"/>
                <a:gd name="T57" fmla="*/ 0 h 1895"/>
                <a:gd name="T58" fmla="*/ 0 w 652"/>
                <a:gd name="T59" fmla="*/ 0 h 1895"/>
                <a:gd name="T60" fmla="*/ 0 w 652"/>
                <a:gd name="T61" fmla="*/ 0 h 1895"/>
                <a:gd name="T62" fmla="*/ 0 w 652"/>
                <a:gd name="T63" fmla="*/ 0 h 1895"/>
                <a:gd name="T64" fmla="*/ 0 w 652"/>
                <a:gd name="T65" fmla="*/ 0 h 1895"/>
                <a:gd name="T66" fmla="*/ 0 w 652"/>
                <a:gd name="T67" fmla="*/ 0 h 1895"/>
                <a:gd name="T68" fmla="*/ 0 w 652"/>
                <a:gd name="T69" fmla="*/ 0 h 1895"/>
                <a:gd name="T70" fmla="*/ 0 w 652"/>
                <a:gd name="T71" fmla="*/ 0 h 1895"/>
                <a:gd name="T72" fmla="*/ 0 w 652"/>
                <a:gd name="T73" fmla="*/ 0 h 1895"/>
                <a:gd name="T74" fmla="*/ 0 w 652"/>
                <a:gd name="T75" fmla="*/ 0 h 1895"/>
                <a:gd name="T76" fmla="*/ 0 w 652"/>
                <a:gd name="T77" fmla="*/ 0 h 1895"/>
                <a:gd name="T78" fmla="*/ 0 w 652"/>
                <a:gd name="T79" fmla="*/ 0 h 1895"/>
                <a:gd name="T80" fmla="*/ 0 w 652"/>
                <a:gd name="T81" fmla="*/ 0 h 1895"/>
                <a:gd name="T82" fmla="*/ 0 w 652"/>
                <a:gd name="T83" fmla="*/ 0 h 1895"/>
                <a:gd name="T84" fmla="*/ 0 w 652"/>
                <a:gd name="T85" fmla="*/ 0 h 1895"/>
                <a:gd name="T86" fmla="*/ 0 w 652"/>
                <a:gd name="T87" fmla="*/ 0 h 1895"/>
                <a:gd name="T88" fmla="*/ 0 w 652"/>
                <a:gd name="T89" fmla="*/ 0 h 1895"/>
                <a:gd name="T90" fmla="*/ 0 w 652"/>
                <a:gd name="T91" fmla="*/ 0 h 1895"/>
                <a:gd name="T92" fmla="*/ 0 w 652"/>
                <a:gd name="T93" fmla="*/ 0 h 1895"/>
                <a:gd name="T94" fmla="*/ 0 w 652"/>
                <a:gd name="T95" fmla="*/ 0 h 1895"/>
                <a:gd name="T96" fmla="*/ 0 w 652"/>
                <a:gd name="T97" fmla="*/ 0 h 1895"/>
                <a:gd name="T98" fmla="*/ 0 w 652"/>
                <a:gd name="T99" fmla="*/ 0 h 1895"/>
                <a:gd name="T100" fmla="*/ 0 w 652"/>
                <a:gd name="T101" fmla="*/ 0 h 1895"/>
                <a:gd name="T102" fmla="*/ 0 w 652"/>
                <a:gd name="T103" fmla="*/ 0 h 1895"/>
                <a:gd name="T104" fmla="*/ 0 w 652"/>
                <a:gd name="T105" fmla="*/ 0 h 1895"/>
                <a:gd name="T106" fmla="*/ 0 w 652"/>
                <a:gd name="T107" fmla="*/ 0 h 1895"/>
                <a:gd name="T108" fmla="*/ 0 w 652"/>
                <a:gd name="T109" fmla="*/ 0 h 1895"/>
                <a:gd name="T110" fmla="*/ 0 w 652"/>
                <a:gd name="T111" fmla="*/ 0 h 1895"/>
                <a:gd name="T112" fmla="*/ 0 w 652"/>
                <a:gd name="T113" fmla="*/ 0 h 1895"/>
                <a:gd name="T114" fmla="*/ 0 w 652"/>
                <a:gd name="T115" fmla="*/ 0 h 1895"/>
                <a:gd name="T116" fmla="*/ 0 w 652"/>
                <a:gd name="T117" fmla="*/ 0 h 1895"/>
                <a:gd name="T118" fmla="*/ 0 w 652"/>
                <a:gd name="T119" fmla="*/ 0 h 18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2"/>
                <a:gd name="T181" fmla="*/ 0 h 1895"/>
                <a:gd name="T182" fmla="*/ 652 w 652"/>
                <a:gd name="T183" fmla="*/ 1895 h 18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2" h="1895">
                  <a:moveTo>
                    <a:pt x="80" y="945"/>
                  </a:moveTo>
                  <a:lnTo>
                    <a:pt x="76" y="1279"/>
                  </a:lnTo>
                  <a:lnTo>
                    <a:pt x="72" y="1349"/>
                  </a:lnTo>
                  <a:lnTo>
                    <a:pt x="100" y="1356"/>
                  </a:lnTo>
                  <a:lnTo>
                    <a:pt x="130" y="1358"/>
                  </a:lnTo>
                  <a:lnTo>
                    <a:pt x="126" y="1423"/>
                  </a:lnTo>
                  <a:lnTo>
                    <a:pt x="126" y="1490"/>
                  </a:lnTo>
                  <a:lnTo>
                    <a:pt x="132" y="1645"/>
                  </a:lnTo>
                  <a:lnTo>
                    <a:pt x="129" y="1697"/>
                  </a:lnTo>
                  <a:lnTo>
                    <a:pt x="126" y="1719"/>
                  </a:lnTo>
                  <a:lnTo>
                    <a:pt x="120" y="1739"/>
                  </a:lnTo>
                  <a:lnTo>
                    <a:pt x="107" y="1753"/>
                  </a:lnTo>
                  <a:lnTo>
                    <a:pt x="86" y="1766"/>
                  </a:lnTo>
                  <a:lnTo>
                    <a:pt x="63" y="1778"/>
                  </a:lnTo>
                  <a:lnTo>
                    <a:pt x="33" y="1794"/>
                  </a:lnTo>
                  <a:lnTo>
                    <a:pt x="14" y="1804"/>
                  </a:lnTo>
                  <a:lnTo>
                    <a:pt x="4" y="1814"/>
                  </a:lnTo>
                  <a:lnTo>
                    <a:pt x="0" y="1828"/>
                  </a:lnTo>
                  <a:lnTo>
                    <a:pt x="3" y="1838"/>
                  </a:lnTo>
                  <a:lnTo>
                    <a:pt x="16" y="1847"/>
                  </a:lnTo>
                  <a:lnTo>
                    <a:pt x="39" y="1850"/>
                  </a:lnTo>
                  <a:lnTo>
                    <a:pt x="81" y="1846"/>
                  </a:lnTo>
                  <a:lnTo>
                    <a:pt x="120" y="1838"/>
                  </a:lnTo>
                  <a:lnTo>
                    <a:pt x="164" y="1833"/>
                  </a:lnTo>
                  <a:lnTo>
                    <a:pt x="209" y="1829"/>
                  </a:lnTo>
                  <a:lnTo>
                    <a:pt x="232" y="1828"/>
                  </a:lnTo>
                  <a:lnTo>
                    <a:pt x="244" y="1824"/>
                  </a:lnTo>
                  <a:lnTo>
                    <a:pt x="250" y="1774"/>
                  </a:lnTo>
                  <a:lnTo>
                    <a:pt x="259" y="1701"/>
                  </a:lnTo>
                  <a:lnTo>
                    <a:pt x="291" y="1502"/>
                  </a:lnTo>
                  <a:lnTo>
                    <a:pt x="301" y="1447"/>
                  </a:lnTo>
                  <a:lnTo>
                    <a:pt x="317" y="1379"/>
                  </a:lnTo>
                  <a:lnTo>
                    <a:pt x="351" y="1388"/>
                  </a:lnTo>
                  <a:lnTo>
                    <a:pt x="351" y="1439"/>
                  </a:lnTo>
                  <a:lnTo>
                    <a:pt x="361" y="1507"/>
                  </a:lnTo>
                  <a:lnTo>
                    <a:pt x="395" y="1622"/>
                  </a:lnTo>
                  <a:lnTo>
                    <a:pt x="411" y="1739"/>
                  </a:lnTo>
                  <a:lnTo>
                    <a:pt x="416" y="1770"/>
                  </a:lnTo>
                  <a:lnTo>
                    <a:pt x="422" y="1787"/>
                  </a:lnTo>
                  <a:lnTo>
                    <a:pt x="413" y="1822"/>
                  </a:lnTo>
                  <a:lnTo>
                    <a:pt x="409" y="1846"/>
                  </a:lnTo>
                  <a:lnTo>
                    <a:pt x="409" y="1860"/>
                  </a:lnTo>
                  <a:lnTo>
                    <a:pt x="420" y="1878"/>
                  </a:lnTo>
                  <a:lnTo>
                    <a:pt x="434" y="1891"/>
                  </a:lnTo>
                  <a:lnTo>
                    <a:pt x="454" y="1895"/>
                  </a:lnTo>
                  <a:lnTo>
                    <a:pt x="477" y="1893"/>
                  </a:lnTo>
                  <a:lnTo>
                    <a:pt x="502" y="1885"/>
                  </a:lnTo>
                  <a:lnTo>
                    <a:pt x="523" y="1873"/>
                  </a:lnTo>
                  <a:lnTo>
                    <a:pt x="540" y="1857"/>
                  </a:lnTo>
                  <a:lnTo>
                    <a:pt x="549" y="1843"/>
                  </a:lnTo>
                  <a:lnTo>
                    <a:pt x="554" y="1822"/>
                  </a:lnTo>
                  <a:lnTo>
                    <a:pt x="551" y="1798"/>
                  </a:lnTo>
                  <a:lnTo>
                    <a:pt x="545" y="1774"/>
                  </a:lnTo>
                  <a:lnTo>
                    <a:pt x="537" y="1711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6" y="1429"/>
                  </a:lnTo>
                  <a:lnTo>
                    <a:pt x="508" y="1376"/>
                  </a:lnTo>
                  <a:lnTo>
                    <a:pt x="551" y="1370"/>
                  </a:lnTo>
                  <a:lnTo>
                    <a:pt x="550" y="1311"/>
                  </a:lnTo>
                  <a:lnTo>
                    <a:pt x="544" y="945"/>
                  </a:lnTo>
                  <a:lnTo>
                    <a:pt x="541" y="873"/>
                  </a:lnTo>
                  <a:lnTo>
                    <a:pt x="538" y="798"/>
                  </a:lnTo>
                  <a:lnTo>
                    <a:pt x="537" y="756"/>
                  </a:lnTo>
                  <a:lnTo>
                    <a:pt x="557" y="736"/>
                  </a:lnTo>
                  <a:lnTo>
                    <a:pt x="578" y="710"/>
                  </a:lnTo>
                  <a:lnTo>
                    <a:pt x="589" y="688"/>
                  </a:lnTo>
                  <a:lnTo>
                    <a:pt x="594" y="667"/>
                  </a:lnTo>
                  <a:lnTo>
                    <a:pt x="597" y="640"/>
                  </a:lnTo>
                  <a:lnTo>
                    <a:pt x="591" y="594"/>
                  </a:lnTo>
                  <a:lnTo>
                    <a:pt x="584" y="555"/>
                  </a:lnTo>
                  <a:lnTo>
                    <a:pt x="652" y="465"/>
                  </a:lnTo>
                  <a:lnTo>
                    <a:pt x="623" y="430"/>
                  </a:lnTo>
                  <a:lnTo>
                    <a:pt x="567" y="503"/>
                  </a:lnTo>
                  <a:lnTo>
                    <a:pt x="561" y="470"/>
                  </a:lnTo>
                  <a:lnTo>
                    <a:pt x="555" y="429"/>
                  </a:lnTo>
                  <a:lnTo>
                    <a:pt x="554" y="395"/>
                  </a:lnTo>
                  <a:lnTo>
                    <a:pt x="553" y="370"/>
                  </a:lnTo>
                  <a:lnTo>
                    <a:pt x="545" y="349"/>
                  </a:lnTo>
                  <a:lnTo>
                    <a:pt x="529" y="334"/>
                  </a:lnTo>
                  <a:lnTo>
                    <a:pt x="508" y="324"/>
                  </a:lnTo>
                  <a:lnTo>
                    <a:pt x="402" y="291"/>
                  </a:lnTo>
                  <a:lnTo>
                    <a:pt x="379" y="283"/>
                  </a:lnTo>
                  <a:lnTo>
                    <a:pt x="377" y="249"/>
                  </a:lnTo>
                  <a:lnTo>
                    <a:pt x="383" y="223"/>
                  </a:lnTo>
                  <a:lnTo>
                    <a:pt x="398" y="193"/>
                  </a:lnTo>
                  <a:lnTo>
                    <a:pt x="407" y="163"/>
                  </a:lnTo>
                  <a:lnTo>
                    <a:pt x="409" y="125"/>
                  </a:lnTo>
                  <a:lnTo>
                    <a:pt x="404" y="81"/>
                  </a:lnTo>
                  <a:lnTo>
                    <a:pt x="395" y="53"/>
                  </a:lnTo>
                  <a:lnTo>
                    <a:pt x="378" y="29"/>
                  </a:lnTo>
                  <a:lnTo>
                    <a:pt x="360" y="14"/>
                  </a:lnTo>
                  <a:lnTo>
                    <a:pt x="321" y="4"/>
                  </a:lnTo>
                  <a:lnTo>
                    <a:pt x="287" y="0"/>
                  </a:lnTo>
                  <a:lnTo>
                    <a:pt x="254" y="4"/>
                  </a:lnTo>
                  <a:lnTo>
                    <a:pt x="231" y="18"/>
                  </a:lnTo>
                  <a:lnTo>
                    <a:pt x="215" y="34"/>
                  </a:lnTo>
                  <a:lnTo>
                    <a:pt x="196" y="59"/>
                  </a:lnTo>
                  <a:lnTo>
                    <a:pt x="180" y="87"/>
                  </a:lnTo>
                  <a:lnTo>
                    <a:pt x="201" y="103"/>
                  </a:lnTo>
                  <a:lnTo>
                    <a:pt x="198" y="137"/>
                  </a:lnTo>
                  <a:lnTo>
                    <a:pt x="197" y="173"/>
                  </a:lnTo>
                  <a:lnTo>
                    <a:pt x="202" y="207"/>
                  </a:lnTo>
                  <a:lnTo>
                    <a:pt x="210" y="233"/>
                  </a:lnTo>
                  <a:lnTo>
                    <a:pt x="219" y="253"/>
                  </a:lnTo>
                  <a:lnTo>
                    <a:pt x="237" y="283"/>
                  </a:lnTo>
                  <a:lnTo>
                    <a:pt x="237" y="291"/>
                  </a:lnTo>
                  <a:lnTo>
                    <a:pt x="209" y="305"/>
                  </a:lnTo>
                  <a:lnTo>
                    <a:pt x="94" y="353"/>
                  </a:lnTo>
                  <a:lnTo>
                    <a:pt x="73" y="371"/>
                  </a:lnTo>
                  <a:lnTo>
                    <a:pt x="59" y="395"/>
                  </a:lnTo>
                  <a:lnTo>
                    <a:pt x="51" y="424"/>
                  </a:lnTo>
                  <a:lnTo>
                    <a:pt x="44" y="461"/>
                  </a:lnTo>
                  <a:lnTo>
                    <a:pt x="60" y="485"/>
                  </a:lnTo>
                  <a:lnTo>
                    <a:pt x="147" y="590"/>
                  </a:lnTo>
                  <a:lnTo>
                    <a:pt x="158" y="626"/>
                  </a:lnTo>
                  <a:lnTo>
                    <a:pt x="164" y="687"/>
                  </a:lnTo>
                  <a:lnTo>
                    <a:pt x="128" y="786"/>
                  </a:lnTo>
                  <a:lnTo>
                    <a:pt x="87" y="826"/>
                  </a:lnTo>
                  <a:lnTo>
                    <a:pt x="87" y="869"/>
                  </a:lnTo>
                  <a:lnTo>
                    <a:pt x="80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68" name="Freeform 613"/>
            <p:cNvSpPr>
              <a:spLocks/>
            </p:cNvSpPr>
            <p:nvPr/>
          </p:nvSpPr>
          <p:spPr bwMode="auto">
            <a:xfrm>
              <a:off x="584" y="3120"/>
              <a:ext cx="55" cy="179"/>
            </a:xfrm>
            <a:custGeom>
              <a:avLst/>
              <a:gdLst>
                <a:gd name="T0" fmla="*/ 0 w 532"/>
                <a:gd name="T1" fmla="*/ 0 h 1790"/>
                <a:gd name="T2" fmla="*/ 0 w 532"/>
                <a:gd name="T3" fmla="*/ 0 h 1790"/>
                <a:gd name="T4" fmla="*/ 0 w 532"/>
                <a:gd name="T5" fmla="*/ 0 h 1790"/>
                <a:gd name="T6" fmla="*/ 0 w 532"/>
                <a:gd name="T7" fmla="*/ 0 h 1790"/>
                <a:gd name="T8" fmla="*/ 0 w 532"/>
                <a:gd name="T9" fmla="*/ 0 h 1790"/>
                <a:gd name="T10" fmla="*/ 0 w 532"/>
                <a:gd name="T11" fmla="*/ 0 h 1790"/>
                <a:gd name="T12" fmla="*/ 0 w 532"/>
                <a:gd name="T13" fmla="*/ 0 h 1790"/>
                <a:gd name="T14" fmla="*/ 0 w 532"/>
                <a:gd name="T15" fmla="*/ 0 h 1790"/>
                <a:gd name="T16" fmla="*/ 0 w 532"/>
                <a:gd name="T17" fmla="*/ 0 h 1790"/>
                <a:gd name="T18" fmla="*/ 0 w 532"/>
                <a:gd name="T19" fmla="*/ 0 h 1790"/>
                <a:gd name="T20" fmla="*/ 0 w 532"/>
                <a:gd name="T21" fmla="*/ 0 h 1790"/>
                <a:gd name="T22" fmla="*/ 0 w 532"/>
                <a:gd name="T23" fmla="*/ 0 h 1790"/>
                <a:gd name="T24" fmla="*/ 0 w 532"/>
                <a:gd name="T25" fmla="*/ 0 h 1790"/>
                <a:gd name="T26" fmla="*/ 0 w 532"/>
                <a:gd name="T27" fmla="*/ 0 h 1790"/>
                <a:gd name="T28" fmla="*/ 0 w 532"/>
                <a:gd name="T29" fmla="*/ 0 h 1790"/>
                <a:gd name="T30" fmla="*/ 0 w 532"/>
                <a:gd name="T31" fmla="*/ 0 h 1790"/>
                <a:gd name="T32" fmla="*/ 0 w 532"/>
                <a:gd name="T33" fmla="*/ 0 h 1790"/>
                <a:gd name="T34" fmla="*/ 0 w 532"/>
                <a:gd name="T35" fmla="*/ 0 h 1790"/>
                <a:gd name="T36" fmla="*/ 0 w 532"/>
                <a:gd name="T37" fmla="*/ 0 h 1790"/>
                <a:gd name="T38" fmla="*/ 0 w 532"/>
                <a:gd name="T39" fmla="*/ 0 h 1790"/>
                <a:gd name="T40" fmla="*/ 0 w 532"/>
                <a:gd name="T41" fmla="*/ 0 h 1790"/>
                <a:gd name="T42" fmla="*/ 0 w 532"/>
                <a:gd name="T43" fmla="*/ 0 h 1790"/>
                <a:gd name="T44" fmla="*/ 0 w 532"/>
                <a:gd name="T45" fmla="*/ 0 h 1790"/>
                <a:gd name="T46" fmla="*/ 0 w 532"/>
                <a:gd name="T47" fmla="*/ 0 h 1790"/>
                <a:gd name="T48" fmla="*/ 0 w 532"/>
                <a:gd name="T49" fmla="*/ 0 h 1790"/>
                <a:gd name="T50" fmla="*/ 0 w 532"/>
                <a:gd name="T51" fmla="*/ 0 h 1790"/>
                <a:gd name="T52" fmla="*/ 0 w 532"/>
                <a:gd name="T53" fmla="*/ 0 h 1790"/>
                <a:gd name="T54" fmla="*/ 0 w 532"/>
                <a:gd name="T55" fmla="*/ 0 h 1790"/>
                <a:gd name="T56" fmla="*/ 0 w 532"/>
                <a:gd name="T57" fmla="*/ 0 h 1790"/>
                <a:gd name="T58" fmla="*/ 0 w 532"/>
                <a:gd name="T59" fmla="*/ 0 h 1790"/>
                <a:gd name="T60" fmla="*/ 0 w 532"/>
                <a:gd name="T61" fmla="*/ 0 h 1790"/>
                <a:gd name="T62" fmla="*/ 0 w 532"/>
                <a:gd name="T63" fmla="*/ 0 h 1790"/>
                <a:gd name="T64" fmla="*/ 0 w 532"/>
                <a:gd name="T65" fmla="*/ 0 h 1790"/>
                <a:gd name="T66" fmla="*/ 0 w 532"/>
                <a:gd name="T67" fmla="*/ 0 h 1790"/>
                <a:gd name="T68" fmla="*/ 0 w 532"/>
                <a:gd name="T69" fmla="*/ 0 h 1790"/>
                <a:gd name="T70" fmla="*/ 0 w 532"/>
                <a:gd name="T71" fmla="*/ 0 h 1790"/>
                <a:gd name="T72" fmla="*/ 0 w 532"/>
                <a:gd name="T73" fmla="*/ 0 h 1790"/>
                <a:gd name="T74" fmla="*/ 0 w 532"/>
                <a:gd name="T75" fmla="*/ 0 h 1790"/>
                <a:gd name="T76" fmla="*/ 0 w 532"/>
                <a:gd name="T77" fmla="*/ 0 h 1790"/>
                <a:gd name="T78" fmla="*/ 0 w 532"/>
                <a:gd name="T79" fmla="*/ 0 h 1790"/>
                <a:gd name="T80" fmla="*/ 0 w 532"/>
                <a:gd name="T81" fmla="*/ 0 h 1790"/>
                <a:gd name="T82" fmla="*/ 0 w 532"/>
                <a:gd name="T83" fmla="*/ 0 h 1790"/>
                <a:gd name="T84" fmla="*/ 0 w 532"/>
                <a:gd name="T85" fmla="*/ 0 h 1790"/>
                <a:gd name="T86" fmla="*/ 0 w 532"/>
                <a:gd name="T87" fmla="*/ 0 h 1790"/>
                <a:gd name="T88" fmla="*/ 0 w 532"/>
                <a:gd name="T89" fmla="*/ 0 h 1790"/>
                <a:gd name="T90" fmla="*/ 0 w 532"/>
                <a:gd name="T91" fmla="*/ 0 h 1790"/>
                <a:gd name="T92" fmla="*/ 0 w 532"/>
                <a:gd name="T93" fmla="*/ 0 h 1790"/>
                <a:gd name="T94" fmla="*/ 0 w 532"/>
                <a:gd name="T95" fmla="*/ 0 h 1790"/>
                <a:gd name="T96" fmla="*/ 0 w 532"/>
                <a:gd name="T97" fmla="*/ 0 h 1790"/>
                <a:gd name="T98" fmla="*/ 0 w 532"/>
                <a:gd name="T99" fmla="*/ 0 h 1790"/>
                <a:gd name="T100" fmla="*/ 0 w 532"/>
                <a:gd name="T101" fmla="*/ 0 h 1790"/>
                <a:gd name="T102" fmla="*/ 0 w 532"/>
                <a:gd name="T103" fmla="*/ 0 h 1790"/>
                <a:gd name="T104" fmla="*/ 0 w 532"/>
                <a:gd name="T105" fmla="*/ 0 h 1790"/>
                <a:gd name="T106" fmla="*/ 0 w 532"/>
                <a:gd name="T107" fmla="*/ 0 h 1790"/>
                <a:gd name="T108" fmla="*/ 0 w 532"/>
                <a:gd name="T109" fmla="*/ 0 h 1790"/>
                <a:gd name="T110" fmla="*/ 0 w 532"/>
                <a:gd name="T111" fmla="*/ 0 h 1790"/>
                <a:gd name="T112" fmla="*/ 0 w 532"/>
                <a:gd name="T113" fmla="*/ 0 h 1790"/>
                <a:gd name="T114" fmla="*/ 0 w 532"/>
                <a:gd name="T115" fmla="*/ 0 h 1790"/>
                <a:gd name="T116" fmla="*/ 0 w 532"/>
                <a:gd name="T117" fmla="*/ 0 h 1790"/>
                <a:gd name="T118" fmla="*/ 0 w 532"/>
                <a:gd name="T119" fmla="*/ 0 h 17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90"/>
                <a:gd name="T182" fmla="*/ 532 w 532"/>
                <a:gd name="T183" fmla="*/ 1790 h 17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90">
                  <a:moveTo>
                    <a:pt x="280" y="1450"/>
                  </a:moveTo>
                  <a:lnTo>
                    <a:pt x="283" y="1371"/>
                  </a:lnTo>
                  <a:lnTo>
                    <a:pt x="286" y="1336"/>
                  </a:lnTo>
                  <a:lnTo>
                    <a:pt x="288" y="1304"/>
                  </a:lnTo>
                  <a:lnTo>
                    <a:pt x="295" y="1245"/>
                  </a:lnTo>
                  <a:lnTo>
                    <a:pt x="303" y="1206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6" y="1142"/>
                  </a:lnTo>
                  <a:lnTo>
                    <a:pt x="329" y="1160"/>
                  </a:lnTo>
                  <a:lnTo>
                    <a:pt x="336" y="1185"/>
                  </a:lnTo>
                  <a:lnTo>
                    <a:pt x="347" y="1203"/>
                  </a:lnTo>
                  <a:lnTo>
                    <a:pt x="352" y="1227"/>
                  </a:lnTo>
                  <a:lnTo>
                    <a:pt x="351" y="1248"/>
                  </a:lnTo>
                  <a:lnTo>
                    <a:pt x="342" y="1270"/>
                  </a:lnTo>
                  <a:lnTo>
                    <a:pt x="327" y="1293"/>
                  </a:lnTo>
                  <a:lnTo>
                    <a:pt x="316" y="1323"/>
                  </a:lnTo>
                  <a:lnTo>
                    <a:pt x="301" y="1358"/>
                  </a:lnTo>
                  <a:lnTo>
                    <a:pt x="289" y="1407"/>
                  </a:lnTo>
                  <a:lnTo>
                    <a:pt x="280" y="1450"/>
                  </a:lnTo>
                  <a:lnTo>
                    <a:pt x="344" y="1616"/>
                  </a:lnTo>
                  <a:lnTo>
                    <a:pt x="338" y="1644"/>
                  </a:lnTo>
                  <a:lnTo>
                    <a:pt x="352" y="1658"/>
                  </a:lnTo>
                  <a:lnTo>
                    <a:pt x="381" y="1672"/>
                  </a:lnTo>
                  <a:lnTo>
                    <a:pt x="445" y="1699"/>
                  </a:lnTo>
                  <a:lnTo>
                    <a:pt x="459" y="1709"/>
                  </a:lnTo>
                  <a:lnTo>
                    <a:pt x="471" y="1723"/>
                  </a:lnTo>
                  <a:lnTo>
                    <a:pt x="473" y="1736"/>
                  </a:lnTo>
                  <a:lnTo>
                    <a:pt x="464" y="1740"/>
                  </a:lnTo>
                  <a:lnTo>
                    <a:pt x="438" y="1742"/>
                  </a:lnTo>
                  <a:lnTo>
                    <a:pt x="415" y="1742"/>
                  </a:lnTo>
                  <a:lnTo>
                    <a:pt x="428" y="1745"/>
                  </a:lnTo>
                  <a:lnTo>
                    <a:pt x="432" y="1751"/>
                  </a:lnTo>
                  <a:lnTo>
                    <a:pt x="432" y="1760"/>
                  </a:lnTo>
                  <a:lnTo>
                    <a:pt x="425" y="1772"/>
                  </a:lnTo>
                  <a:lnTo>
                    <a:pt x="403" y="1781"/>
                  </a:lnTo>
                  <a:lnTo>
                    <a:pt x="364" y="1789"/>
                  </a:lnTo>
                  <a:lnTo>
                    <a:pt x="306" y="1790"/>
                  </a:lnTo>
                  <a:lnTo>
                    <a:pt x="265" y="1785"/>
                  </a:lnTo>
                  <a:lnTo>
                    <a:pt x="226" y="1775"/>
                  </a:lnTo>
                  <a:lnTo>
                    <a:pt x="194" y="1762"/>
                  </a:lnTo>
                  <a:lnTo>
                    <a:pt x="171" y="1749"/>
                  </a:lnTo>
                  <a:lnTo>
                    <a:pt x="167" y="1729"/>
                  </a:lnTo>
                  <a:lnTo>
                    <a:pt x="168" y="1705"/>
                  </a:lnTo>
                  <a:lnTo>
                    <a:pt x="151" y="1575"/>
                  </a:lnTo>
                  <a:lnTo>
                    <a:pt x="146" y="1483"/>
                  </a:lnTo>
                  <a:lnTo>
                    <a:pt x="123" y="1198"/>
                  </a:lnTo>
                  <a:lnTo>
                    <a:pt x="112" y="1025"/>
                  </a:lnTo>
                  <a:lnTo>
                    <a:pt x="113" y="941"/>
                  </a:lnTo>
                  <a:lnTo>
                    <a:pt x="117" y="886"/>
                  </a:lnTo>
                  <a:lnTo>
                    <a:pt x="124" y="841"/>
                  </a:lnTo>
                  <a:lnTo>
                    <a:pt x="129" y="802"/>
                  </a:lnTo>
                  <a:lnTo>
                    <a:pt x="94" y="774"/>
                  </a:lnTo>
                  <a:lnTo>
                    <a:pt x="59" y="744"/>
                  </a:lnTo>
                  <a:lnTo>
                    <a:pt x="37" y="721"/>
                  </a:lnTo>
                  <a:lnTo>
                    <a:pt x="14" y="691"/>
                  </a:lnTo>
                  <a:lnTo>
                    <a:pt x="3" y="661"/>
                  </a:lnTo>
                  <a:lnTo>
                    <a:pt x="0" y="635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3" y="368"/>
                  </a:lnTo>
                  <a:lnTo>
                    <a:pt x="91" y="356"/>
                  </a:lnTo>
                  <a:lnTo>
                    <a:pt x="104" y="345"/>
                  </a:lnTo>
                  <a:lnTo>
                    <a:pt x="129" y="329"/>
                  </a:lnTo>
                  <a:lnTo>
                    <a:pt x="202" y="293"/>
                  </a:lnTo>
                  <a:lnTo>
                    <a:pt x="219" y="272"/>
                  </a:lnTo>
                  <a:lnTo>
                    <a:pt x="232" y="249"/>
                  </a:lnTo>
                  <a:lnTo>
                    <a:pt x="237" y="231"/>
                  </a:lnTo>
                  <a:lnTo>
                    <a:pt x="218" y="210"/>
                  </a:lnTo>
                  <a:lnTo>
                    <a:pt x="200" y="181"/>
                  </a:lnTo>
                  <a:lnTo>
                    <a:pt x="189" y="149"/>
                  </a:lnTo>
                  <a:lnTo>
                    <a:pt x="180" y="120"/>
                  </a:lnTo>
                  <a:lnTo>
                    <a:pt x="175" y="85"/>
                  </a:lnTo>
                  <a:lnTo>
                    <a:pt x="179" y="57"/>
                  </a:lnTo>
                  <a:lnTo>
                    <a:pt x="186" y="37"/>
                  </a:lnTo>
                  <a:lnTo>
                    <a:pt x="203" y="18"/>
                  </a:lnTo>
                  <a:lnTo>
                    <a:pt x="226" y="7"/>
                  </a:lnTo>
                  <a:lnTo>
                    <a:pt x="257" y="0"/>
                  </a:lnTo>
                  <a:lnTo>
                    <a:pt x="280" y="1"/>
                  </a:lnTo>
                  <a:lnTo>
                    <a:pt x="305" y="7"/>
                  </a:lnTo>
                  <a:lnTo>
                    <a:pt x="323" y="13"/>
                  </a:lnTo>
                  <a:lnTo>
                    <a:pt x="338" y="25"/>
                  </a:lnTo>
                  <a:lnTo>
                    <a:pt x="347" y="38"/>
                  </a:lnTo>
                  <a:lnTo>
                    <a:pt x="351" y="50"/>
                  </a:lnTo>
                  <a:lnTo>
                    <a:pt x="357" y="77"/>
                  </a:lnTo>
                  <a:lnTo>
                    <a:pt x="362" y="113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9" y="196"/>
                  </a:lnTo>
                  <a:lnTo>
                    <a:pt x="352" y="210"/>
                  </a:lnTo>
                  <a:lnTo>
                    <a:pt x="351" y="237"/>
                  </a:lnTo>
                  <a:lnTo>
                    <a:pt x="352" y="266"/>
                  </a:lnTo>
                  <a:lnTo>
                    <a:pt x="359" y="279"/>
                  </a:lnTo>
                  <a:lnTo>
                    <a:pt x="381" y="293"/>
                  </a:lnTo>
                  <a:lnTo>
                    <a:pt x="454" y="332"/>
                  </a:lnTo>
                  <a:lnTo>
                    <a:pt x="479" y="348"/>
                  </a:lnTo>
                  <a:lnTo>
                    <a:pt x="490" y="377"/>
                  </a:lnTo>
                  <a:lnTo>
                    <a:pt x="510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1" y="605"/>
                  </a:lnTo>
                  <a:lnTo>
                    <a:pt x="532" y="649"/>
                  </a:lnTo>
                  <a:lnTo>
                    <a:pt x="531" y="705"/>
                  </a:lnTo>
                  <a:lnTo>
                    <a:pt x="523" y="765"/>
                  </a:lnTo>
                  <a:lnTo>
                    <a:pt x="516" y="807"/>
                  </a:lnTo>
                  <a:lnTo>
                    <a:pt x="511" y="854"/>
                  </a:lnTo>
                  <a:lnTo>
                    <a:pt x="502" y="894"/>
                  </a:lnTo>
                  <a:lnTo>
                    <a:pt x="488" y="927"/>
                  </a:lnTo>
                  <a:lnTo>
                    <a:pt x="479" y="959"/>
                  </a:lnTo>
                  <a:lnTo>
                    <a:pt x="475" y="1001"/>
                  </a:lnTo>
                  <a:lnTo>
                    <a:pt x="486" y="1186"/>
                  </a:lnTo>
                  <a:lnTo>
                    <a:pt x="490" y="1251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0"/>
                  </a:lnTo>
                  <a:lnTo>
                    <a:pt x="394" y="1568"/>
                  </a:lnTo>
                  <a:lnTo>
                    <a:pt x="381" y="1602"/>
                  </a:lnTo>
                  <a:lnTo>
                    <a:pt x="362" y="1609"/>
                  </a:lnTo>
                  <a:lnTo>
                    <a:pt x="344" y="1616"/>
                  </a:lnTo>
                  <a:lnTo>
                    <a:pt x="280" y="145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69" name="Freeform 614"/>
            <p:cNvSpPr>
              <a:spLocks/>
            </p:cNvSpPr>
            <p:nvPr/>
          </p:nvSpPr>
          <p:spPr bwMode="auto">
            <a:xfrm>
              <a:off x="638" y="3125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w 550"/>
                <a:gd name="T107" fmla="*/ 0 h 1778"/>
                <a:gd name="T108" fmla="*/ 0 w 550"/>
                <a:gd name="T109" fmla="*/ 0 h 1778"/>
                <a:gd name="T110" fmla="*/ 0 w 550"/>
                <a:gd name="T111" fmla="*/ 0 h 1778"/>
                <a:gd name="T112" fmla="*/ 0 w 550"/>
                <a:gd name="T113" fmla="*/ 0 h 1778"/>
                <a:gd name="T114" fmla="*/ 0 w 550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8"/>
                <a:gd name="T176" fmla="*/ 550 w 550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8">
                  <a:moveTo>
                    <a:pt x="185" y="0"/>
                  </a:moveTo>
                  <a:lnTo>
                    <a:pt x="200" y="4"/>
                  </a:lnTo>
                  <a:lnTo>
                    <a:pt x="224" y="10"/>
                  </a:lnTo>
                  <a:lnTo>
                    <a:pt x="234" y="21"/>
                  </a:lnTo>
                  <a:lnTo>
                    <a:pt x="240" y="29"/>
                  </a:lnTo>
                  <a:lnTo>
                    <a:pt x="252" y="48"/>
                  </a:lnTo>
                  <a:lnTo>
                    <a:pt x="265" y="66"/>
                  </a:lnTo>
                  <a:lnTo>
                    <a:pt x="271" y="83"/>
                  </a:lnTo>
                  <a:lnTo>
                    <a:pt x="286" y="126"/>
                  </a:lnTo>
                  <a:lnTo>
                    <a:pt x="291" y="156"/>
                  </a:lnTo>
                  <a:lnTo>
                    <a:pt x="287" y="195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3" y="331"/>
                  </a:lnTo>
                  <a:lnTo>
                    <a:pt x="407" y="341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6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4" y="851"/>
                  </a:lnTo>
                  <a:lnTo>
                    <a:pt x="402" y="889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8"/>
                  </a:lnTo>
                  <a:lnTo>
                    <a:pt x="360" y="1350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39"/>
                  </a:lnTo>
                  <a:lnTo>
                    <a:pt x="258" y="1572"/>
                  </a:lnTo>
                  <a:lnTo>
                    <a:pt x="264" y="1616"/>
                  </a:lnTo>
                  <a:lnTo>
                    <a:pt x="278" y="1633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2" y="1724"/>
                  </a:lnTo>
                  <a:lnTo>
                    <a:pt x="201" y="1745"/>
                  </a:lnTo>
                  <a:lnTo>
                    <a:pt x="183" y="1758"/>
                  </a:lnTo>
                  <a:lnTo>
                    <a:pt x="155" y="1771"/>
                  </a:lnTo>
                  <a:lnTo>
                    <a:pt x="120" y="1778"/>
                  </a:lnTo>
                  <a:lnTo>
                    <a:pt x="80" y="1774"/>
                  </a:lnTo>
                  <a:lnTo>
                    <a:pt x="71" y="1760"/>
                  </a:lnTo>
                  <a:lnTo>
                    <a:pt x="81" y="1743"/>
                  </a:lnTo>
                  <a:lnTo>
                    <a:pt x="62" y="1745"/>
                  </a:lnTo>
                  <a:lnTo>
                    <a:pt x="37" y="1744"/>
                  </a:lnTo>
                  <a:lnTo>
                    <a:pt x="35" y="1730"/>
                  </a:lnTo>
                  <a:lnTo>
                    <a:pt x="46" y="1715"/>
                  </a:lnTo>
                  <a:lnTo>
                    <a:pt x="75" y="1696"/>
                  </a:lnTo>
                  <a:lnTo>
                    <a:pt x="124" y="1659"/>
                  </a:lnTo>
                  <a:lnTo>
                    <a:pt x="150" y="1625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1" y="1348"/>
                  </a:lnTo>
                  <a:lnTo>
                    <a:pt x="101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8" y="988"/>
                  </a:lnTo>
                  <a:lnTo>
                    <a:pt x="8" y="968"/>
                  </a:lnTo>
                  <a:lnTo>
                    <a:pt x="15" y="921"/>
                  </a:lnTo>
                  <a:lnTo>
                    <a:pt x="35" y="859"/>
                  </a:lnTo>
                  <a:lnTo>
                    <a:pt x="58" y="802"/>
                  </a:lnTo>
                  <a:lnTo>
                    <a:pt x="38" y="785"/>
                  </a:lnTo>
                  <a:lnTo>
                    <a:pt x="11" y="761"/>
                  </a:lnTo>
                  <a:lnTo>
                    <a:pt x="0" y="709"/>
                  </a:lnTo>
                  <a:lnTo>
                    <a:pt x="7" y="656"/>
                  </a:lnTo>
                  <a:lnTo>
                    <a:pt x="9" y="594"/>
                  </a:lnTo>
                  <a:lnTo>
                    <a:pt x="7" y="549"/>
                  </a:lnTo>
                  <a:lnTo>
                    <a:pt x="0" y="499"/>
                  </a:lnTo>
                  <a:lnTo>
                    <a:pt x="3" y="440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3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9" y="264"/>
                  </a:lnTo>
                  <a:lnTo>
                    <a:pt x="136" y="261"/>
                  </a:lnTo>
                  <a:lnTo>
                    <a:pt x="123" y="255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7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8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2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3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4" y="588"/>
                  </a:lnTo>
                  <a:lnTo>
                    <a:pt x="381" y="624"/>
                  </a:lnTo>
                  <a:lnTo>
                    <a:pt x="417" y="629"/>
                  </a:lnTo>
                  <a:lnTo>
                    <a:pt x="427" y="601"/>
                  </a:lnTo>
                  <a:lnTo>
                    <a:pt x="427" y="576"/>
                  </a:lnTo>
                  <a:lnTo>
                    <a:pt x="411" y="553"/>
                  </a:lnTo>
                  <a:lnTo>
                    <a:pt x="402" y="534"/>
                  </a:lnTo>
                  <a:lnTo>
                    <a:pt x="393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0" name="Freeform 615"/>
            <p:cNvSpPr>
              <a:spLocks/>
            </p:cNvSpPr>
            <p:nvPr/>
          </p:nvSpPr>
          <p:spPr bwMode="auto">
            <a:xfrm>
              <a:off x="638" y="3125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8"/>
                <a:gd name="T161" fmla="*/ 550 w 550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8">
                  <a:moveTo>
                    <a:pt x="185" y="0"/>
                  </a:moveTo>
                  <a:lnTo>
                    <a:pt x="200" y="4"/>
                  </a:lnTo>
                  <a:lnTo>
                    <a:pt x="224" y="10"/>
                  </a:lnTo>
                  <a:lnTo>
                    <a:pt x="234" y="21"/>
                  </a:lnTo>
                  <a:lnTo>
                    <a:pt x="240" y="29"/>
                  </a:lnTo>
                  <a:lnTo>
                    <a:pt x="252" y="48"/>
                  </a:lnTo>
                  <a:lnTo>
                    <a:pt x="265" y="66"/>
                  </a:lnTo>
                  <a:lnTo>
                    <a:pt x="271" y="83"/>
                  </a:lnTo>
                  <a:lnTo>
                    <a:pt x="286" y="126"/>
                  </a:lnTo>
                  <a:lnTo>
                    <a:pt x="291" y="156"/>
                  </a:lnTo>
                  <a:lnTo>
                    <a:pt x="287" y="195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3" y="331"/>
                  </a:lnTo>
                  <a:lnTo>
                    <a:pt x="407" y="341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6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4" y="851"/>
                  </a:lnTo>
                  <a:lnTo>
                    <a:pt x="402" y="889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8"/>
                  </a:lnTo>
                  <a:lnTo>
                    <a:pt x="360" y="1350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39"/>
                  </a:lnTo>
                  <a:lnTo>
                    <a:pt x="258" y="1572"/>
                  </a:lnTo>
                  <a:lnTo>
                    <a:pt x="264" y="1616"/>
                  </a:lnTo>
                  <a:lnTo>
                    <a:pt x="278" y="1633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2" y="1724"/>
                  </a:lnTo>
                  <a:lnTo>
                    <a:pt x="201" y="1745"/>
                  </a:lnTo>
                  <a:lnTo>
                    <a:pt x="183" y="1758"/>
                  </a:lnTo>
                  <a:lnTo>
                    <a:pt x="155" y="1771"/>
                  </a:lnTo>
                  <a:lnTo>
                    <a:pt x="120" y="1778"/>
                  </a:lnTo>
                  <a:lnTo>
                    <a:pt x="80" y="1774"/>
                  </a:lnTo>
                  <a:lnTo>
                    <a:pt x="71" y="1760"/>
                  </a:lnTo>
                  <a:lnTo>
                    <a:pt x="81" y="1743"/>
                  </a:lnTo>
                  <a:lnTo>
                    <a:pt x="62" y="1745"/>
                  </a:lnTo>
                  <a:lnTo>
                    <a:pt x="37" y="1744"/>
                  </a:lnTo>
                  <a:lnTo>
                    <a:pt x="35" y="1730"/>
                  </a:lnTo>
                  <a:lnTo>
                    <a:pt x="46" y="1715"/>
                  </a:lnTo>
                  <a:lnTo>
                    <a:pt x="75" y="1696"/>
                  </a:lnTo>
                  <a:lnTo>
                    <a:pt x="124" y="1659"/>
                  </a:lnTo>
                  <a:lnTo>
                    <a:pt x="150" y="1625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1" y="1348"/>
                  </a:lnTo>
                  <a:lnTo>
                    <a:pt x="101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8" y="988"/>
                  </a:lnTo>
                  <a:lnTo>
                    <a:pt x="8" y="968"/>
                  </a:lnTo>
                  <a:lnTo>
                    <a:pt x="15" y="921"/>
                  </a:lnTo>
                  <a:lnTo>
                    <a:pt x="35" y="859"/>
                  </a:lnTo>
                  <a:lnTo>
                    <a:pt x="58" y="802"/>
                  </a:lnTo>
                  <a:lnTo>
                    <a:pt x="38" y="785"/>
                  </a:lnTo>
                  <a:lnTo>
                    <a:pt x="11" y="761"/>
                  </a:lnTo>
                  <a:lnTo>
                    <a:pt x="0" y="709"/>
                  </a:lnTo>
                  <a:lnTo>
                    <a:pt x="7" y="656"/>
                  </a:lnTo>
                  <a:lnTo>
                    <a:pt x="9" y="594"/>
                  </a:lnTo>
                  <a:lnTo>
                    <a:pt x="7" y="549"/>
                  </a:lnTo>
                  <a:lnTo>
                    <a:pt x="0" y="499"/>
                  </a:lnTo>
                  <a:lnTo>
                    <a:pt x="3" y="440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3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9" y="264"/>
                  </a:lnTo>
                  <a:lnTo>
                    <a:pt x="136" y="261"/>
                  </a:lnTo>
                  <a:lnTo>
                    <a:pt x="123" y="255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7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8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2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3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1" name="Freeform 616"/>
            <p:cNvSpPr>
              <a:spLocks/>
            </p:cNvSpPr>
            <p:nvPr/>
          </p:nvSpPr>
          <p:spPr bwMode="auto">
            <a:xfrm>
              <a:off x="678" y="3177"/>
              <a:ext cx="4" cy="11"/>
            </a:xfrm>
            <a:custGeom>
              <a:avLst/>
              <a:gdLst>
                <a:gd name="T0" fmla="*/ 0 w 46"/>
                <a:gd name="T1" fmla="*/ 0 h 106"/>
                <a:gd name="T2" fmla="*/ 0 w 46"/>
                <a:gd name="T3" fmla="*/ 0 h 106"/>
                <a:gd name="T4" fmla="*/ 0 w 46"/>
                <a:gd name="T5" fmla="*/ 0 h 106"/>
                <a:gd name="T6" fmla="*/ 0 w 46"/>
                <a:gd name="T7" fmla="*/ 0 h 106"/>
                <a:gd name="T8" fmla="*/ 0 w 46"/>
                <a:gd name="T9" fmla="*/ 0 h 106"/>
                <a:gd name="T10" fmla="*/ 0 w 46"/>
                <a:gd name="T11" fmla="*/ 0 h 106"/>
                <a:gd name="T12" fmla="*/ 0 w 46"/>
                <a:gd name="T13" fmla="*/ 0 h 106"/>
                <a:gd name="T14" fmla="*/ 0 w 46"/>
                <a:gd name="T15" fmla="*/ 0 h 106"/>
                <a:gd name="T16" fmla="*/ 0 w 46"/>
                <a:gd name="T17" fmla="*/ 0 h 106"/>
                <a:gd name="T18" fmla="*/ 0 w 46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06"/>
                <a:gd name="T32" fmla="*/ 46 w 46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06">
                  <a:moveTo>
                    <a:pt x="6" y="0"/>
                  </a:moveTo>
                  <a:lnTo>
                    <a:pt x="3" y="65"/>
                  </a:lnTo>
                  <a:lnTo>
                    <a:pt x="0" y="101"/>
                  </a:lnTo>
                  <a:lnTo>
                    <a:pt x="35" y="106"/>
                  </a:lnTo>
                  <a:lnTo>
                    <a:pt x="46" y="76"/>
                  </a:lnTo>
                  <a:lnTo>
                    <a:pt x="46" y="53"/>
                  </a:lnTo>
                  <a:lnTo>
                    <a:pt x="30" y="30"/>
                  </a:lnTo>
                  <a:lnTo>
                    <a:pt x="21" y="11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2" name="Freeform 617"/>
            <p:cNvSpPr>
              <a:spLocks/>
            </p:cNvSpPr>
            <p:nvPr/>
          </p:nvSpPr>
          <p:spPr bwMode="auto">
            <a:xfrm>
              <a:off x="744" y="3121"/>
              <a:ext cx="54" cy="187"/>
            </a:xfrm>
            <a:custGeom>
              <a:avLst/>
              <a:gdLst>
                <a:gd name="T0" fmla="*/ 0 w 526"/>
                <a:gd name="T1" fmla="*/ 0 h 1866"/>
                <a:gd name="T2" fmla="*/ 0 w 526"/>
                <a:gd name="T3" fmla="*/ 0 h 1866"/>
                <a:gd name="T4" fmla="*/ 0 w 526"/>
                <a:gd name="T5" fmla="*/ 0 h 1866"/>
                <a:gd name="T6" fmla="*/ 0 w 526"/>
                <a:gd name="T7" fmla="*/ 0 h 1866"/>
                <a:gd name="T8" fmla="*/ 0 w 526"/>
                <a:gd name="T9" fmla="*/ 0 h 1866"/>
                <a:gd name="T10" fmla="*/ 0 w 526"/>
                <a:gd name="T11" fmla="*/ 0 h 1866"/>
                <a:gd name="T12" fmla="*/ 0 w 526"/>
                <a:gd name="T13" fmla="*/ 0 h 1866"/>
                <a:gd name="T14" fmla="*/ 0 w 526"/>
                <a:gd name="T15" fmla="*/ 0 h 1866"/>
                <a:gd name="T16" fmla="*/ 0 w 526"/>
                <a:gd name="T17" fmla="*/ 0 h 1866"/>
                <a:gd name="T18" fmla="*/ 0 w 526"/>
                <a:gd name="T19" fmla="*/ 0 h 1866"/>
                <a:gd name="T20" fmla="*/ 0 w 526"/>
                <a:gd name="T21" fmla="*/ 0 h 1866"/>
                <a:gd name="T22" fmla="*/ 0 w 526"/>
                <a:gd name="T23" fmla="*/ 0 h 1866"/>
                <a:gd name="T24" fmla="*/ 0 w 526"/>
                <a:gd name="T25" fmla="*/ 0 h 1866"/>
                <a:gd name="T26" fmla="*/ 0 w 526"/>
                <a:gd name="T27" fmla="*/ 0 h 1866"/>
                <a:gd name="T28" fmla="*/ 0 w 526"/>
                <a:gd name="T29" fmla="*/ 0 h 1866"/>
                <a:gd name="T30" fmla="*/ 0 w 526"/>
                <a:gd name="T31" fmla="*/ 0 h 1866"/>
                <a:gd name="T32" fmla="*/ 0 w 526"/>
                <a:gd name="T33" fmla="*/ 0 h 1866"/>
                <a:gd name="T34" fmla="*/ 0 w 526"/>
                <a:gd name="T35" fmla="*/ 0 h 1866"/>
                <a:gd name="T36" fmla="*/ 0 w 526"/>
                <a:gd name="T37" fmla="*/ 0 h 1866"/>
                <a:gd name="T38" fmla="*/ 0 w 526"/>
                <a:gd name="T39" fmla="*/ 0 h 1866"/>
                <a:gd name="T40" fmla="*/ 0 w 526"/>
                <a:gd name="T41" fmla="*/ 0 h 1866"/>
                <a:gd name="T42" fmla="*/ 0 w 526"/>
                <a:gd name="T43" fmla="*/ 0 h 1866"/>
                <a:gd name="T44" fmla="*/ 0 w 526"/>
                <a:gd name="T45" fmla="*/ 0 h 1866"/>
                <a:gd name="T46" fmla="*/ 0 w 526"/>
                <a:gd name="T47" fmla="*/ 0 h 1866"/>
                <a:gd name="T48" fmla="*/ 0 w 526"/>
                <a:gd name="T49" fmla="*/ 0 h 1866"/>
                <a:gd name="T50" fmla="*/ 0 w 526"/>
                <a:gd name="T51" fmla="*/ 0 h 1866"/>
                <a:gd name="T52" fmla="*/ 0 w 526"/>
                <a:gd name="T53" fmla="*/ 0 h 1866"/>
                <a:gd name="T54" fmla="*/ 0 w 526"/>
                <a:gd name="T55" fmla="*/ 0 h 1866"/>
                <a:gd name="T56" fmla="*/ 0 w 526"/>
                <a:gd name="T57" fmla="*/ 0 h 1866"/>
                <a:gd name="T58" fmla="*/ 0 w 526"/>
                <a:gd name="T59" fmla="*/ 0 h 1866"/>
                <a:gd name="T60" fmla="*/ 0 w 526"/>
                <a:gd name="T61" fmla="*/ 0 h 1866"/>
                <a:gd name="T62" fmla="*/ 0 w 526"/>
                <a:gd name="T63" fmla="*/ 0 h 1866"/>
                <a:gd name="T64" fmla="*/ 0 w 526"/>
                <a:gd name="T65" fmla="*/ 0 h 1866"/>
                <a:gd name="T66" fmla="*/ 0 w 526"/>
                <a:gd name="T67" fmla="*/ 0 h 1866"/>
                <a:gd name="T68" fmla="*/ 0 w 526"/>
                <a:gd name="T69" fmla="*/ 0 h 1866"/>
                <a:gd name="T70" fmla="*/ 0 w 526"/>
                <a:gd name="T71" fmla="*/ 0 h 1866"/>
                <a:gd name="T72" fmla="*/ 0 w 526"/>
                <a:gd name="T73" fmla="*/ 0 h 1866"/>
                <a:gd name="T74" fmla="*/ 0 w 526"/>
                <a:gd name="T75" fmla="*/ 0 h 1866"/>
                <a:gd name="T76" fmla="*/ 0 w 526"/>
                <a:gd name="T77" fmla="*/ 0 h 1866"/>
                <a:gd name="T78" fmla="*/ 0 w 526"/>
                <a:gd name="T79" fmla="*/ 0 h 1866"/>
                <a:gd name="T80" fmla="*/ 0 w 526"/>
                <a:gd name="T81" fmla="*/ 0 h 1866"/>
                <a:gd name="T82" fmla="*/ 0 w 526"/>
                <a:gd name="T83" fmla="*/ 0 h 1866"/>
                <a:gd name="T84" fmla="*/ 0 w 526"/>
                <a:gd name="T85" fmla="*/ 0 h 1866"/>
                <a:gd name="T86" fmla="*/ 0 w 526"/>
                <a:gd name="T87" fmla="*/ 0 h 1866"/>
                <a:gd name="T88" fmla="*/ 0 w 526"/>
                <a:gd name="T89" fmla="*/ 0 h 1866"/>
                <a:gd name="T90" fmla="*/ 0 w 526"/>
                <a:gd name="T91" fmla="*/ 0 h 1866"/>
                <a:gd name="T92" fmla="*/ 0 w 526"/>
                <a:gd name="T93" fmla="*/ 0 h 1866"/>
                <a:gd name="T94" fmla="*/ 0 w 526"/>
                <a:gd name="T95" fmla="*/ 0 h 1866"/>
                <a:gd name="T96" fmla="*/ 0 w 526"/>
                <a:gd name="T97" fmla="*/ 0 h 1866"/>
                <a:gd name="T98" fmla="*/ 0 w 526"/>
                <a:gd name="T99" fmla="*/ 0 h 1866"/>
                <a:gd name="T100" fmla="*/ 0 w 526"/>
                <a:gd name="T101" fmla="*/ 0 h 1866"/>
                <a:gd name="T102" fmla="*/ 0 w 526"/>
                <a:gd name="T103" fmla="*/ 0 h 1866"/>
                <a:gd name="T104" fmla="*/ 0 w 526"/>
                <a:gd name="T105" fmla="*/ 0 h 1866"/>
                <a:gd name="T106" fmla="*/ 0 w 526"/>
                <a:gd name="T107" fmla="*/ 0 h 1866"/>
                <a:gd name="T108" fmla="*/ 0 w 526"/>
                <a:gd name="T109" fmla="*/ 0 h 1866"/>
                <a:gd name="T110" fmla="*/ 0 w 526"/>
                <a:gd name="T111" fmla="*/ 0 h 18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6"/>
                <a:gd name="T169" fmla="*/ 0 h 1866"/>
                <a:gd name="T170" fmla="*/ 526 w 526"/>
                <a:gd name="T171" fmla="*/ 1866 h 18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6" h="1866">
                  <a:moveTo>
                    <a:pt x="279" y="0"/>
                  </a:moveTo>
                  <a:lnTo>
                    <a:pt x="325" y="0"/>
                  </a:lnTo>
                  <a:lnTo>
                    <a:pt x="353" y="10"/>
                  </a:lnTo>
                  <a:lnTo>
                    <a:pt x="380" y="31"/>
                  </a:lnTo>
                  <a:lnTo>
                    <a:pt x="393" y="60"/>
                  </a:lnTo>
                  <a:lnTo>
                    <a:pt x="395" y="86"/>
                  </a:lnTo>
                  <a:lnTo>
                    <a:pt x="390" y="114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6" y="293"/>
                  </a:lnTo>
                  <a:lnTo>
                    <a:pt x="364" y="292"/>
                  </a:lnTo>
                  <a:lnTo>
                    <a:pt x="380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8" y="372"/>
                  </a:lnTo>
                  <a:lnTo>
                    <a:pt x="489" y="402"/>
                  </a:lnTo>
                  <a:lnTo>
                    <a:pt x="485" y="438"/>
                  </a:lnTo>
                  <a:lnTo>
                    <a:pt x="479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8" y="808"/>
                  </a:lnTo>
                  <a:lnTo>
                    <a:pt x="526" y="960"/>
                  </a:lnTo>
                  <a:lnTo>
                    <a:pt x="390" y="994"/>
                  </a:lnTo>
                  <a:lnTo>
                    <a:pt x="374" y="1070"/>
                  </a:lnTo>
                  <a:lnTo>
                    <a:pt x="347" y="1192"/>
                  </a:lnTo>
                  <a:lnTo>
                    <a:pt x="340" y="1241"/>
                  </a:lnTo>
                  <a:lnTo>
                    <a:pt x="348" y="1282"/>
                  </a:lnTo>
                  <a:lnTo>
                    <a:pt x="361" y="1325"/>
                  </a:lnTo>
                  <a:lnTo>
                    <a:pt x="361" y="1359"/>
                  </a:lnTo>
                  <a:lnTo>
                    <a:pt x="355" y="1432"/>
                  </a:lnTo>
                  <a:lnTo>
                    <a:pt x="348" y="1496"/>
                  </a:lnTo>
                  <a:lnTo>
                    <a:pt x="329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21" y="1793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4" y="1849"/>
                  </a:lnTo>
                  <a:lnTo>
                    <a:pt x="223" y="1861"/>
                  </a:lnTo>
                  <a:lnTo>
                    <a:pt x="187" y="1866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7" y="1784"/>
                  </a:lnTo>
                  <a:lnTo>
                    <a:pt x="158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3"/>
                  </a:lnTo>
                  <a:lnTo>
                    <a:pt x="29" y="1823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8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7" y="1624"/>
                  </a:lnTo>
                  <a:lnTo>
                    <a:pt x="86" y="1490"/>
                  </a:lnTo>
                  <a:lnTo>
                    <a:pt x="52" y="1394"/>
                  </a:lnTo>
                  <a:lnTo>
                    <a:pt x="30" y="1321"/>
                  </a:lnTo>
                  <a:lnTo>
                    <a:pt x="13" y="1295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7" y="1190"/>
                  </a:lnTo>
                  <a:lnTo>
                    <a:pt x="22" y="1058"/>
                  </a:lnTo>
                  <a:lnTo>
                    <a:pt x="37" y="992"/>
                  </a:lnTo>
                  <a:lnTo>
                    <a:pt x="59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10" y="692"/>
                  </a:lnTo>
                  <a:lnTo>
                    <a:pt x="81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4"/>
                  </a:lnTo>
                  <a:lnTo>
                    <a:pt x="46" y="611"/>
                  </a:lnTo>
                  <a:lnTo>
                    <a:pt x="77" y="517"/>
                  </a:lnTo>
                  <a:lnTo>
                    <a:pt x="97" y="479"/>
                  </a:lnTo>
                  <a:lnTo>
                    <a:pt x="98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4" y="299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200" y="203"/>
                  </a:lnTo>
                  <a:lnTo>
                    <a:pt x="198" y="185"/>
                  </a:lnTo>
                  <a:lnTo>
                    <a:pt x="196" y="157"/>
                  </a:lnTo>
                  <a:lnTo>
                    <a:pt x="196" y="147"/>
                  </a:lnTo>
                  <a:lnTo>
                    <a:pt x="187" y="134"/>
                  </a:lnTo>
                  <a:lnTo>
                    <a:pt x="177" y="121"/>
                  </a:lnTo>
                  <a:lnTo>
                    <a:pt x="175" y="105"/>
                  </a:lnTo>
                  <a:lnTo>
                    <a:pt x="175" y="83"/>
                  </a:lnTo>
                  <a:lnTo>
                    <a:pt x="181" y="57"/>
                  </a:lnTo>
                  <a:lnTo>
                    <a:pt x="196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  <a:lnTo>
                    <a:pt x="426" y="805"/>
                  </a:lnTo>
                  <a:lnTo>
                    <a:pt x="396" y="817"/>
                  </a:lnTo>
                  <a:lnTo>
                    <a:pt x="398" y="770"/>
                  </a:lnTo>
                  <a:lnTo>
                    <a:pt x="395" y="751"/>
                  </a:lnTo>
                  <a:lnTo>
                    <a:pt x="390" y="730"/>
                  </a:lnTo>
                  <a:lnTo>
                    <a:pt x="381" y="710"/>
                  </a:lnTo>
                  <a:lnTo>
                    <a:pt x="369" y="692"/>
                  </a:lnTo>
                  <a:lnTo>
                    <a:pt x="383" y="667"/>
                  </a:lnTo>
                  <a:lnTo>
                    <a:pt x="398" y="640"/>
                  </a:lnTo>
                  <a:lnTo>
                    <a:pt x="411" y="608"/>
                  </a:lnTo>
                  <a:lnTo>
                    <a:pt x="419" y="580"/>
                  </a:lnTo>
                  <a:lnTo>
                    <a:pt x="426" y="546"/>
                  </a:lnTo>
                  <a:lnTo>
                    <a:pt x="430" y="589"/>
                  </a:lnTo>
                  <a:lnTo>
                    <a:pt x="429" y="642"/>
                  </a:lnTo>
                  <a:lnTo>
                    <a:pt x="428" y="692"/>
                  </a:lnTo>
                  <a:lnTo>
                    <a:pt x="429" y="732"/>
                  </a:lnTo>
                  <a:lnTo>
                    <a:pt x="428" y="766"/>
                  </a:lnTo>
                  <a:lnTo>
                    <a:pt x="426" y="805"/>
                  </a:lnTo>
                  <a:lnTo>
                    <a:pt x="279" y="0"/>
                  </a:lnTo>
                  <a:lnTo>
                    <a:pt x="231" y="1735"/>
                  </a:lnTo>
                  <a:lnTo>
                    <a:pt x="244" y="1713"/>
                  </a:lnTo>
                  <a:lnTo>
                    <a:pt x="252" y="1688"/>
                  </a:lnTo>
                  <a:lnTo>
                    <a:pt x="257" y="1658"/>
                  </a:lnTo>
                  <a:lnTo>
                    <a:pt x="252" y="1616"/>
                  </a:lnTo>
                  <a:lnTo>
                    <a:pt x="250" y="1568"/>
                  </a:lnTo>
                  <a:lnTo>
                    <a:pt x="248" y="1510"/>
                  </a:lnTo>
                  <a:lnTo>
                    <a:pt x="250" y="1448"/>
                  </a:lnTo>
                  <a:lnTo>
                    <a:pt x="254" y="1393"/>
                  </a:lnTo>
                  <a:lnTo>
                    <a:pt x="257" y="1355"/>
                  </a:lnTo>
                  <a:lnTo>
                    <a:pt x="254" y="1338"/>
                  </a:lnTo>
                  <a:lnTo>
                    <a:pt x="245" y="1314"/>
                  </a:lnTo>
                  <a:lnTo>
                    <a:pt x="235" y="1281"/>
                  </a:lnTo>
                  <a:lnTo>
                    <a:pt x="231" y="1243"/>
                  </a:lnTo>
                  <a:lnTo>
                    <a:pt x="232" y="1209"/>
                  </a:lnTo>
                  <a:lnTo>
                    <a:pt x="237" y="1186"/>
                  </a:lnTo>
                  <a:lnTo>
                    <a:pt x="151" y="1178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4" y="1255"/>
                  </a:lnTo>
                  <a:lnTo>
                    <a:pt x="124" y="1267"/>
                  </a:lnTo>
                  <a:lnTo>
                    <a:pt x="136" y="1290"/>
                  </a:lnTo>
                  <a:lnTo>
                    <a:pt x="151" y="1315"/>
                  </a:lnTo>
                  <a:lnTo>
                    <a:pt x="166" y="1346"/>
                  </a:lnTo>
                  <a:lnTo>
                    <a:pt x="174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7" y="1518"/>
                  </a:lnTo>
                  <a:lnTo>
                    <a:pt x="181" y="1569"/>
                  </a:lnTo>
                  <a:lnTo>
                    <a:pt x="192" y="1627"/>
                  </a:lnTo>
                  <a:lnTo>
                    <a:pt x="210" y="1688"/>
                  </a:lnTo>
                  <a:lnTo>
                    <a:pt x="222" y="1715"/>
                  </a:lnTo>
                  <a:lnTo>
                    <a:pt x="231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3" name="Freeform 618"/>
            <p:cNvSpPr>
              <a:spLocks/>
            </p:cNvSpPr>
            <p:nvPr/>
          </p:nvSpPr>
          <p:spPr bwMode="auto">
            <a:xfrm>
              <a:off x="744" y="3121"/>
              <a:ext cx="54" cy="187"/>
            </a:xfrm>
            <a:custGeom>
              <a:avLst/>
              <a:gdLst>
                <a:gd name="T0" fmla="*/ 0 w 526"/>
                <a:gd name="T1" fmla="*/ 0 h 1866"/>
                <a:gd name="T2" fmla="*/ 0 w 526"/>
                <a:gd name="T3" fmla="*/ 0 h 1866"/>
                <a:gd name="T4" fmla="*/ 0 w 526"/>
                <a:gd name="T5" fmla="*/ 0 h 1866"/>
                <a:gd name="T6" fmla="*/ 0 w 526"/>
                <a:gd name="T7" fmla="*/ 0 h 1866"/>
                <a:gd name="T8" fmla="*/ 0 w 526"/>
                <a:gd name="T9" fmla="*/ 0 h 1866"/>
                <a:gd name="T10" fmla="*/ 0 w 526"/>
                <a:gd name="T11" fmla="*/ 0 h 1866"/>
                <a:gd name="T12" fmla="*/ 0 w 526"/>
                <a:gd name="T13" fmla="*/ 0 h 1866"/>
                <a:gd name="T14" fmla="*/ 0 w 526"/>
                <a:gd name="T15" fmla="*/ 0 h 1866"/>
                <a:gd name="T16" fmla="*/ 0 w 526"/>
                <a:gd name="T17" fmla="*/ 0 h 1866"/>
                <a:gd name="T18" fmla="*/ 0 w 526"/>
                <a:gd name="T19" fmla="*/ 0 h 1866"/>
                <a:gd name="T20" fmla="*/ 0 w 526"/>
                <a:gd name="T21" fmla="*/ 0 h 1866"/>
                <a:gd name="T22" fmla="*/ 0 w 526"/>
                <a:gd name="T23" fmla="*/ 0 h 1866"/>
                <a:gd name="T24" fmla="*/ 0 w 526"/>
                <a:gd name="T25" fmla="*/ 0 h 1866"/>
                <a:gd name="T26" fmla="*/ 0 w 526"/>
                <a:gd name="T27" fmla="*/ 0 h 1866"/>
                <a:gd name="T28" fmla="*/ 0 w 526"/>
                <a:gd name="T29" fmla="*/ 0 h 1866"/>
                <a:gd name="T30" fmla="*/ 0 w 526"/>
                <a:gd name="T31" fmla="*/ 0 h 1866"/>
                <a:gd name="T32" fmla="*/ 0 w 526"/>
                <a:gd name="T33" fmla="*/ 0 h 1866"/>
                <a:gd name="T34" fmla="*/ 0 w 526"/>
                <a:gd name="T35" fmla="*/ 0 h 1866"/>
                <a:gd name="T36" fmla="*/ 0 w 526"/>
                <a:gd name="T37" fmla="*/ 0 h 1866"/>
                <a:gd name="T38" fmla="*/ 0 w 526"/>
                <a:gd name="T39" fmla="*/ 0 h 1866"/>
                <a:gd name="T40" fmla="*/ 0 w 526"/>
                <a:gd name="T41" fmla="*/ 0 h 1866"/>
                <a:gd name="T42" fmla="*/ 0 w 526"/>
                <a:gd name="T43" fmla="*/ 0 h 1866"/>
                <a:gd name="T44" fmla="*/ 0 w 526"/>
                <a:gd name="T45" fmla="*/ 0 h 1866"/>
                <a:gd name="T46" fmla="*/ 0 w 526"/>
                <a:gd name="T47" fmla="*/ 0 h 1866"/>
                <a:gd name="T48" fmla="*/ 0 w 526"/>
                <a:gd name="T49" fmla="*/ 0 h 1866"/>
                <a:gd name="T50" fmla="*/ 0 w 526"/>
                <a:gd name="T51" fmla="*/ 0 h 1866"/>
                <a:gd name="T52" fmla="*/ 0 w 526"/>
                <a:gd name="T53" fmla="*/ 0 h 1866"/>
                <a:gd name="T54" fmla="*/ 0 w 526"/>
                <a:gd name="T55" fmla="*/ 0 h 1866"/>
                <a:gd name="T56" fmla="*/ 0 w 526"/>
                <a:gd name="T57" fmla="*/ 0 h 1866"/>
                <a:gd name="T58" fmla="*/ 0 w 526"/>
                <a:gd name="T59" fmla="*/ 0 h 1866"/>
                <a:gd name="T60" fmla="*/ 0 w 526"/>
                <a:gd name="T61" fmla="*/ 0 h 1866"/>
                <a:gd name="T62" fmla="*/ 0 w 526"/>
                <a:gd name="T63" fmla="*/ 0 h 1866"/>
                <a:gd name="T64" fmla="*/ 0 w 526"/>
                <a:gd name="T65" fmla="*/ 0 h 1866"/>
                <a:gd name="T66" fmla="*/ 0 w 526"/>
                <a:gd name="T67" fmla="*/ 0 h 1866"/>
                <a:gd name="T68" fmla="*/ 0 w 526"/>
                <a:gd name="T69" fmla="*/ 0 h 1866"/>
                <a:gd name="T70" fmla="*/ 0 w 526"/>
                <a:gd name="T71" fmla="*/ 0 h 1866"/>
                <a:gd name="T72" fmla="*/ 0 w 526"/>
                <a:gd name="T73" fmla="*/ 0 h 1866"/>
                <a:gd name="T74" fmla="*/ 0 w 526"/>
                <a:gd name="T75" fmla="*/ 0 h 1866"/>
                <a:gd name="T76" fmla="*/ 0 w 526"/>
                <a:gd name="T77" fmla="*/ 0 h 1866"/>
                <a:gd name="T78" fmla="*/ 0 w 526"/>
                <a:gd name="T79" fmla="*/ 0 h 1866"/>
                <a:gd name="T80" fmla="*/ 0 w 526"/>
                <a:gd name="T81" fmla="*/ 0 h 1866"/>
                <a:gd name="T82" fmla="*/ 0 w 526"/>
                <a:gd name="T83" fmla="*/ 0 h 1866"/>
                <a:gd name="T84" fmla="*/ 0 w 526"/>
                <a:gd name="T85" fmla="*/ 0 h 1866"/>
                <a:gd name="T86" fmla="*/ 0 w 526"/>
                <a:gd name="T87" fmla="*/ 0 h 1866"/>
                <a:gd name="T88" fmla="*/ 0 w 526"/>
                <a:gd name="T89" fmla="*/ 0 h 1866"/>
                <a:gd name="T90" fmla="*/ 0 w 526"/>
                <a:gd name="T91" fmla="*/ 0 h 1866"/>
                <a:gd name="T92" fmla="*/ 0 w 526"/>
                <a:gd name="T93" fmla="*/ 0 h 1866"/>
                <a:gd name="T94" fmla="*/ 0 w 526"/>
                <a:gd name="T95" fmla="*/ 0 h 1866"/>
                <a:gd name="T96" fmla="*/ 0 w 526"/>
                <a:gd name="T97" fmla="*/ 0 h 1866"/>
                <a:gd name="T98" fmla="*/ 0 w 526"/>
                <a:gd name="T99" fmla="*/ 0 h 1866"/>
                <a:gd name="T100" fmla="*/ 0 w 526"/>
                <a:gd name="T101" fmla="*/ 0 h 1866"/>
                <a:gd name="T102" fmla="*/ 0 w 526"/>
                <a:gd name="T103" fmla="*/ 0 h 1866"/>
                <a:gd name="T104" fmla="*/ 0 w 526"/>
                <a:gd name="T105" fmla="*/ 0 h 1866"/>
                <a:gd name="T106" fmla="*/ 0 w 526"/>
                <a:gd name="T107" fmla="*/ 0 h 1866"/>
                <a:gd name="T108" fmla="*/ 0 w 526"/>
                <a:gd name="T109" fmla="*/ 0 h 1866"/>
                <a:gd name="T110" fmla="*/ 0 w 526"/>
                <a:gd name="T111" fmla="*/ 0 h 1866"/>
                <a:gd name="T112" fmla="*/ 0 w 526"/>
                <a:gd name="T113" fmla="*/ 0 h 18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6"/>
                <a:gd name="T172" fmla="*/ 0 h 1866"/>
                <a:gd name="T173" fmla="*/ 526 w 526"/>
                <a:gd name="T174" fmla="*/ 1866 h 18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6" h="1866">
                  <a:moveTo>
                    <a:pt x="279" y="0"/>
                  </a:moveTo>
                  <a:lnTo>
                    <a:pt x="325" y="0"/>
                  </a:lnTo>
                  <a:lnTo>
                    <a:pt x="353" y="10"/>
                  </a:lnTo>
                  <a:lnTo>
                    <a:pt x="380" y="31"/>
                  </a:lnTo>
                  <a:lnTo>
                    <a:pt x="393" y="60"/>
                  </a:lnTo>
                  <a:lnTo>
                    <a:pt x="395" y="86"/>
                  </a:lnTo>
                  <a:lnTo>
                    <a:pt x="390" y="114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6" y="293"/>
                  </a:lnTo>
                  <a:lnTo>
                    <a:pt x="364" y="292"/>
                  </a:lnTo>
                  <a:lnTo>
                    <a:pt x="380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8" y="372"/>
                  </a:lnTo>
                  <a:lnTo>
                    <a:pt x="489" y="402"/>
                  </a:lnTo>
                  <a:lnTo>
                    <a:pt x="485" y="438"/>
                  </a:lnTo>
                  <a:lnTo>
                    <a:pt x="479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8" y="808"/>
                  </a:lnTo>
                  <a:lnTo>
                    <a:pt x="526" y="960"/>
                  </a:lnTo>
                  <a:lnTo>
                    <a:pt x="390" y="994"/>
                  </a:lnTo>
                  <a:lnTo>
                    <a:pt x="374" y="1070"/>
                  </a:lnTo>
                  <a:lnTo>
                    <a:pt x="347" y="1192"/>
                  </a:lnTo>
                  <a:lnTo>
                    <a:pt x="340" y="1241"/>
                  </a:lnTo>
                  <a:lnTo>
                    <a:pt x="348" y="1282"/>
                  </a:lnTo>
                  <a:lnTo>
                    <a:pt x="361" y="1325"/>
                  </a:lnTo>
                  <a:lnTo>
                    <a:pt x="361" y="1359"/>
                  </a:lnTo>
                  <a:lnTo>
                    <a:pt x="355" y="1432"/>
                  </a:lnTo>
                  <a:lnTo>
                    <a:pt x="348" y="1496"/>
                  </a:lnTo>
                  <a:lnTo>
                    <a:pt x="329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21" y="1793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4" y="1849"/>
                  </a:lnTo>
                  <a:lnTo>
                    <a:pt x="223" y="1861"/>
                  </a:lnTo>
                  <a:lnTo>
                    <a:pt x="187" y="1866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7" y="1784"/>
                  </a:lnTo>
                  <a:lnTo>
                    <a:pt x="158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3"/>
                  </a:lnTo>
                  <a:lnTo>
                    <a:pt x="29" y="1823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8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7" y="1624"/>
                  </a:lnTo>
                  <a:lnTo>
                    <a:pt x="86" y="1490"/>
                  </a:lnTo>
                  <a:lnTo>
                    <a:pt x="52" y="1394"/>
                  </a:lnTo>
                  <a:lnTo>
                    <a:pt x="30" y="1321"/>
                  </a:lnTo>
                  <a:lnTo>
                    <a:pt x="13" y="1295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7" y="1190"/>
                  </a:lnTo>
                  <a:lnTo>
                    <a:pt x="22" y="1058"/>
                  </a:lnTo>
                  <a:lnTo>
                    <a:pt x="37" y="992"/>
                  </a:lnTo>
                  <a:lnTo>
                    <a:pt x="59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10" y="692"/>
                  </a:lnTo>
                  <a:lnTo>
                    <a:pt x="81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4"/>
                  </a:lnTo>
                  <a:lnTo>
                    <a:pt x="46" y="611"/>
                  </a:lnTo>
                  <a:lnTo>
                    <a:pt x="77" y="517"/>
                  </a:lnTo>
                  <a:lnTo>
                    <a:pt x="97" y="479"/>
                  </a:lnTo>
                  <a:lnTo>
                    <a:pt x="98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4" y="299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200" y="203"/>
                  </a:lnTo>
                  <a:lnTo>
                    <a:pt x="198" y="185"/>
                  </a:lnTo>
                  <a:lnTo>
                    <a:pt x="196" y="157"/>
                  </a:lnTo>
                  <a:lnTo>
                    <a:pt x="196" y="147"/>
                  </a:lnTo>
                  <a:lnTo>
                    <a:pt x="187" y="134"/>
                  </a:lnTo>
                  <a:lnTo>
                    <a:pt x="177" y="121"/>
                  </a:lnTo>
                  <a:lnTo>
                    <a:pt x="175" y="105"/>
                  </a:lnTo>
                  <a:lnTo>
                    <a:pt x="175" y="83"/>
                  </a:lnTo>
                  <a:lnTo>
                    <a:pt x="181" y="57"/>
                  </a:lnTo>
                  <a:lnTo>
                    <a:pt x="196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4" name="Freeform 619"/>
            <p:cNvSpPr>
              <a:spLocks/>
            </p:cNvSpPr>
            <p:nvPr/>
          </p:nvSpPr>
          <p:spPr bwMode="auto">
            <a:xfrm>
              <a:off x="782" y="3176"/>
              <a:ext cx="6" cy="27"/>
            </a:xfrm>
            <a:custGeom>
              <a:avLst/>
              <a:gdLst>
                <a:gd name="T0" fmla="*/ 0 w 61"/>
                <a:gd name="T1" fmla="*/ 0 h 271"/>
                <a:gd name="T2" fmla="*/ 0 w 61"/>
                <a:gd name="T3" fmla="*/ 0 h 271"/>
                <a:gd name="T4" fmla="*/ 0 w 61"/>
                <a:gd name="T5" fmla="*/ 0 h 271"/>
                <a:gd name="T6" fmla="*/ 0 w 61"/>
                <a:gd name="T7" fmla="*/ 0 h 271"/>
                <a:gd name="T8" fmla="*/ 0 w 61"/>
                <a:gd name="T9" fmla="*/ 0 h 271"/>
                <a:gd name="T10" fmla="*/ 0 w 61"/>
                <a:gd name="T11" fmla="*/ 0 h 271"/>
                <a:gd name="T12" fmla="*/ 0 w 61"/>
                <a:gd name="T13" fmla="*/ 0 h 271"/>
                <a:gd name="T14" fmla="*/ 0 w 61"/>
                <a:gd name="T15" fmla="*/ 0 h 271"/>
                <a:gd name="T16" fmla="*/ 0 w 61"/>
                <a:gd name="T17" fmla="*/ 0 h 271"/>
                <a:gd name="T18" fmla="*/ 0 w 61"/>
                <a:gd name="T19" fmla="*/ 0 h 271"/>
                <a:gd name="T20" fmla="*/ 0 w 61"/>
                <a:gd name="T21" fmla="*/ 0 h 271"/>
                <a:gd name="T22" fmla="*/ 0 w 61"/>
                <a:gd name="T23" fmla="*/ 0 h 271"/>
                <a:gd name="T24" fmla="*/ 0 w 61"/>
                <a:gd name="T25" fmla="*/ 0 h 271"/>
                <a:gd name="T26" fmla="*/ 0 w 61"/>
                <a:gd name="T27" fmla="*/ 0 h 271"/>
                <a:gd name="T28" fmla="*/ 0 w 61"/>
                <a:gd name="T29" fmla="*/ 0 h 271"/>
                <a:gd name="T30" fmla="*/ 0 w 61"/>
                <a:gd name="T31" fmla="*/ 0 h 271"/>
                <a:gd name="T32" fmla="*/ 0 w 61"/>
                <a:gd name="T33" fmla="*/ 0 h 271"/>
                <a:gd name="T34" fmla="*/ 0 w 61"/>
                <a:gd name="T35" fmla="*/ 0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1"/>
                <a:gd name="T56" fmla="*/ 61 w 61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1">
                  <a:moveTo>
                    <a:pt x="57" y="261"/>
                  </a:moveTo>
                  <a:lnTo>
                    <a:pt x="27" y="271"/>
                  </a:lnTo>
                  <a:lnTo>
                    <a:pt x="29" y="224"/>
                  </a:lnTo>
                  <a:lnTo>
                    <a:pt x="26" y="205"/>
                  </a:lnTo>
                  <a:lnTo>
                    <a:pt x="21" y="184"/>
                  </a:lnTo>
                  <a:lnTo>
                    <a:pt x="12" y="164"/>
                  </a:lnTo>
                  <a:lnTo>
                    <a:pt x="0" y="146"/>
                  </a:lnTo>
                  <a:lnTo>
                    <a:pt x="14" y="121"/>
                  </a:lnTo>
                  <a:lnTo>
                    <a:pt x="29" y="94"/>
                  </a:lnTo>
                  <a:lnTo>
                    <a:pt x="42" y="62"/>
                  </a:lnTo>
                  <a:lnTo>
                    <a:pt x="50" y="35"/>
                  </a:lnTo>
                  <a:lnTo>
                    <a:pt x="57" y="0"/>
                  </a:lnTo>
                  <a:lnTo>
                    <a:pt x="61" y="43"/>
                  </a:lnTo>
                  <a:lnTo>
                    <a:pt x="60" y="96"/>
                  </a:lnTo>
                  <a:lnTo>
                    <a:pt x="59" y="146"/>
                  </a:lnTo>
                  <a:lnTo>
                    <a:pt x="60" y="186"/>
                  </a:lnTo>
                  <a:lnTo>
                    <a:pt x="59" y="220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5" name="Freeform 620"/>
            <p:cNvSpPr>
              <a:spLocks/>
            </p:cNvSpPr>
            <p:nvPr/>
          </p:nvSpPr>
          <p:spPr bwMode="auto">
            <a:xfrm>
              <a:off x="756" y="3239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7" y="558"/>
                  </a:moveTo>
                  <a:lnTo>
                    <a:pt x="120" y="534"/>
                  </a:lnTo>
                  <a:lnTo>
                    <a:pt x="128" y="511"/>
                  </a:lnTo>
                  <a:lnTo>
                    <a:pt x="132" y="481"/>
                  </a:lnTo>
                  <a:lnTo>
                    <a:pt x="128" y="438"/>
                  </a:lnTo>
                  <a:lnTo>
                    <a:pt x="125" y="391"/>
                  </a:lnTo>
                  <a:lnTo>
                    <a:pt x="124" y="332"/>
                  </a:lnTo>
                  <a:lnTo>
                    <a:pt x="125" y="271"/>
                  </a:lnTo>
                  <a:lnTo>
                    <a:pt x="130" y="215"/>
                  </a:lnTo>
                  <a:lnTo>
                    <a:pt x="133" y="177"/>
                  </a:lnTo>
                  <a:lnTo>
                    <a:pt x="130" y="161"/>
                  </a:lnTo>
                  <a:lnTo>
                    <a:pt x="120" y="135"/>
                  </a:lnTo>
                  <a:lnTo>
                    <a:pt x="111" y="104"/>
                  </a:lnTo>
                  <a:lnTo>
                    <a:pt x="107" y="65"/>
                  </a:lnTo>
                  <a:lnTo>
                    <a:pt x="107" y="32"/>
                  </a:lnTo>
                  <a:lnTo>
                    <a:pt x="113" y="8"/>
                  </a:lnTo>
                  <a:lnTo>
                    <a:pt x="27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8"/>
                  </a:lnTo>
                  <a:lnTo>
                    <a:pt x="0" y="88"/>
                  </a:lnTo>
                  <a:lnTo>
                    <a:pt x="12" y="112"/>
                  </a:lnTo>
                  <a:lnTo>
                    <a:pt x="27" y="138"/>
                  </a:lnTo>
                  <a:lnTo>
                    <a:pt x="42" y="169"/>
                  </a:lnTo>
                  <a:lnTo>
                    <a:pt x="50" y="199"/>
                  </a:lnTo>
                  <a:lnTo>
                    <a:pt x="52" y="241"/>
                  </a:lnTo>
                  <a:lnTo>
                    <a:pt x="52" y="283"/>
                  </a:lnTo>
                  <a:lnTo>
                    <a:pt x="53" y="341"/>
                  </a:lnTo>
                  <a:lnTo>
                    <a:pt x="57" y="391"/>
                  </a:lnTo>
                  <a:lnTo>
                    <a:pt x="68" y="448"/>
                  </a:lnTo>
                  <a:lnTo>
                    <a:pt x="86" y="511"/>
                  </a:lnTo>
                  <a:lnTo>
                    <a:pt x="96" y="538"/>
                  </a:lnTo>
                  <a:lnTo>
                    <a:pt x="107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76" name="Freeform 621"/>
            <p:cNvSpPr>
              <a:spLocks/>
            </p:cNvSpPr>
            <p:nvPr/>
          </p:nvSpPr>
          <p:spPr bwMode="auto">
            <a:xfrm>
              <a:off x="418" y="3177"/>
              <a:ext cx="72" cy="199"/>
            </a:xfrm>
            <a:custGeom>
              <a:avLst/>
              <a:gdLst>
                <a:gd name="T0" fmla="*/ 0 w 696"/>
                <a:gd name="T1" fmla="*/ 0 h 1989"/>
                <a:gd name="T2" fmla="*/ 0 w 696"/>
                <a:gd name="T3" fmla="*/ 0 h 1989"/>
                <a:gd name="T4" fmla="*/ 0 w 696"/>
                <a:gd name="T5" fmla="*/ 0 h 1989"/>
                <a:gd name="T6" fmla="*/ 0 w 696"/>
                <a:gd name="T7" fmla="*/ 0 h 1989"/>
                <a:gd name="T8" fmla="*/ 0 w 696"/>
                <a:gd name="T9" fmla="*/ 0 h 1989"/>
                <a:gd name="T10" fmla="*/ 0 w 696"/>
                <a:gd name="T11" fmla="*/ 0 h 1989"/>
                <a:gd name="T12" fmla="*/ 0 w 696"/>
                <a:gd name="T13" fmla="*/ 0 h 1989"/>
                <a:gd name="T14" fmla="*/ 0 w 696"/>
                <a:gd name="T15" fmla="*/ 0 h 1989"/>
                <a:gd name="T16" fmla="*/ 0 w 696"/>
                <a:gd name="T17" fmla="*/ 0 h 1989"/>
                <a:gd name="T18" fmla="*/ 0 w 696"/>
                <a:gd name="T19" fmla="*/ 0 h 1989"/>
                <a:gd name="T20" fmla="*/ 0 w 696"/>
                <a:gd name="T21" fmla="*/ 0 h 1989"/>
                <a:gd name="T22" fmla="*/ 0 w 696"/>
                <a:gd name="T23" fmla="*/ 0 h 1989"/>
                <a:gd name="T24" fmla="*/ 0 w 696"/>
                <a:gd name="T25" fmla="*/ 0 h 1989"/>
                <a:gd name="T26" fmla="*/ 0 w 696"/>
                <a:gd name="T27" fmla="*/ 0 h 1989"/>
                <a:gd name="T28" fmla="*/ 0 w 696"/>
                <a:gd name="T29" fmla="*/ 0 h 1989"/>
                <a:gd name="T30" fmla="*/ 0 w 696"/>
                <a:gd name="T31" fmla="*/ 0 h 1989"/>
                <a:gd name="T32" fmla="*/ 0 w 696"/>
                <a:gd name="T33" fmla="*/ 0 h 1989"/>
                <a:gd name="T34" fmla="*/ 0 w 696"/>
                <a:gd name="T35" fmla="*/ 0 h 1989"/>
                <a:gd name="T36" fmla="*/ 0 w 696"/>
                <a:gd name="T37" fmla="*/ 0 h 1989"/>
                <a:gd name="T38" fmla="*/ 0 w 696"/>
                <a:gd name="T39" fmla="*/ 0 h 1989"/>
                <a:gd name="T40" fmla="*/ 0 w 696"/>
                <a:gd name="T41" fmla="*/ 0 h 1989"/>
                <a:gd name="T42" fmla="*/ 0 w 696"/>
                <a:gd name="T43" fmla="*/ 0 h 1989"/>
                <a:gd name="T44" fmla="*/ 0 w 696"/>
                <a:gd name="T45" fmla="*/ 0 h 1989"/>
                <a:gd name="T46" fmla="*/ 0 w 696"/>
                <a:gd name="T47" fmla="*/ 0 h 1989"/>
                <a:gd name="T48" fmla="*/ 0 w 696"/>
                <a:gd name="T49" fmla="*/ 0 h 1989"/>
                <a:gd name="T50" fmla="*/ 0 w 696"/>
                <a:gd name="T51" fmla="*/ 0 h 1989"/>
                <a:gd name="T52" fmla="*/ 0 w 696"/>
                <a:gd name="T53" fmla="*/ 0 h 1989"/>
                <a:gd name="T54" fmla="*/ 0 w 696"/>
                <a:gd name="T55" fmla="*/ 0 h 1989"/>
                <a:gd name="T56" fmla="*/ 0 w 696"/>
                <a:gd name="T57" fmla="*/ 0 h 1989"/>
                <a:gd name="T58" fmla="*/ 0 w 696"/>
                <a:gd name="T59" fmla="*/ 0 h 1989"/>
                <a:gd name="T60" fmla="*/ 0 w 696"/>
                <a:gd name="T61" fmla="*/ 0 h 1989"/>
                <a:gd name="T62" fmla="*/ 0 w 696"/>
                <a:gd name="T63" fmla="*/ 0 h 1989"/>
                <a:gd name="T64" fmla="*/ 0 w 696"/>
                <a:gd name="T65" fmla="*/ 0 h 1989"/>
                <a:gd name="T66" fmla="*/ 0 w 696"/>
                <a:gd name="T67" fmla="*/ 0 h 1989"/>
                <a:gd name="T68" fmla="*/ 0 w 696"/>
                <a:gd name="T69" fmla="*/ 0 h 1989"/>
                <a:gd name="T70" fmla="*/ 0 w 696"/>
                <a:gd name="T71" fmla="*/ 0 h 1989"/>
                <a:gd name="T72" fmla="*/ 0 w 696"/>
                <a:gd name="T73" fmla="*/ 0 h 1989"/>
                <a:gd name="T74" fmla="*/ 0 w 696"/>
                <a:gd name="T75" fmla="*/ 0 h 1989"/>
                <a:gd name="T76" fmla="*/ 0 w 696"/>
                <a:gd name="T77" fmla="*/ 0 h 1989"/>
                <a:gd name="T78" fmla="*/ 0 w 696"/>
                <a:gd name="T79" fmla="*/ 0 h 1989"/>
                <a:gd name="T80" fmla="*/ 0 w 696"/>
                <a:gd name="T81" fmla="*/ 0 h 1989"/>
                <a:gd name="T82" fmla="*/ 0 w 696"/>
                <a:gd name="T83" fmla="*/ 0 h 1989"/>
                <a:gd name="T84" fmla="*/ 0 w 696"/>
                <a:gd name="T85" fmla="*/ 0 h 1989"/>
                <a:gd name="T86" fmla="*/ 0 w 696"/>
                <a:gd name="T87" fmla="*/ 0 h 1989"/>
                <a:gd name="T88" fmla="*/ 0 w 696"/>
                <a:gd name="T89" fmla="*/ 0 h 1989"/>
                <a:gd name="T90" fmla="*/ 0 w 696"/>
                <a:gd name="T91" fmla="*/ 0 h 1989"/>
                <a:gd name="T92" fmla="*/ 0 w 696"/>
                <a:gd name="T93" fmla="*/ 0 h 19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1989"/>
                <a:gd name="T143" fmla="*/ 696 w 696"/>
                <a:gd name="T144" fmla="*/ 1989 h 19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1989">
                  <a:moveTo>
                    <a:pt x="364" y="1245"/>
                  </a:moveTo>
                  <a:lnTo>
                    <a:pt x="348" y="1315"/>
                  </a:lnTo>
                  <a:lnTo>
                    <a:pt x="333" y="1384"/>
                  </a:lnTo>
                  <a:lnTo>
                    <a:pt x="320" y="1438"/>
                  </a:lnTo>
                  <a:lnTo>
                    <a:pt x="308" y="1503"/>
                  </a:lnTo>
                  <a:lnTo>
                    <a:pt x="300" y="1580"/>
                  </a:lnTo>
                  <a:lnTo>
                    <a:pt x="292" y="1641"/>
                  </a:lnTo>
                  <a:lnTo>
                    <a:pt x="284" y="1697"/>
                  </a:lnTo>
                  <a:lnTo>
                    <a:pt x="274" y="1750"/>
                  </a:lnTo>
                  <a:lnTo>
                    <a:pt x="264" y="1803"/>
                  </a:lnTo>
                  <a:lnTo>
                    <a:pt x="257" y="1836"/>
                  </a:lnTo>
                  <a:lnTo>
                    <a:pt x="257" y="1864"/>
                  </a:lnTo>
                  <a:lnTo>
                    <a:pt x="258" y="1885"/>
                  </a:lnTo>
                  <a:lnTo>
                    <a:pt x="252" y="1895"/>
                  </a:lnTo>
                  <a:lnTo>
                    <a:pt x="206" y="1904"/>
                  </a:lnTo>
                  <a:lnTo>
                    <a:pt x="197" y="1899"/>
                  </a:lnTo>
                  <a:lnTo>
                    <a:pt x="192" y="1892"/>
                  </a:lnTo>
                  <a:lnTo>
                    <a:pt x="149" y="1907"/>
                  </a:lnTo>
                  <a:lnTo>
                    <a:pt x="93" y="1921"/>
                  </a:lnTo>
                  <a:lnTo>
                    <a:pt x="56" y="1926"/>
                  </a:lnTo>
                  <a:lnTo>
                    <a:pt x="28" y="1924"/>
                  </a:lnTo>
                  <a:lnTo>
                    <a:pt x="11" y="1917"/>
                  </a:lnTo>
                  <a:lnTo>
                    <a:pt x="3" y="1908"/>
                  </a:lnTo>
                  <a:lnTo>
                    <a:pt x="0" y="1898"/>
                  </a:lnTo>
                  <a:lnTo>
                    <a:pt x="5" y="1886"/>
                  </a:lnTo>
                  <a:lnTo>
                    <a:pt x="18" y="1876"/>
                  </a:lnTo>
                  <a:lnTo>
                    <a:pt x="59" y="1857"/>
                  </a:lnTo>
                  <a:lnTo>
                    <a:pt x="95" y="1839"/>
                  </a:lnTo>
                  <a:lnTo>
                    <a:pt x="128" y="1823"/>
                  </a:lnTo>
                  <a:lnTo>
                    <a:pt x="142" y="1809"/>
                  </a:lnTo>
                  <a:lnTo>
                    <a:pt x="144" y="1759"/>
                  </a:lnTo>
                  <a:lnTo>
                    <a:pt x="144" y="1697"/>
                  </a:lnTo>
                  <a:lnTo>
                    <a:pt x="145" y="1634"/>
                  </a:lnTo>
                  <a:lnTo>
                    <a:pt x="145" y="1563"/>
                  </a:lnTo>
                  <a:lnTo>
                    <a:pt x="142" y="1475"/>
                  </a:lnTo>
                  <a:lnTo>
                    <a:pt x="142" y="1384"/>
                  </a:lnTo>
                  <a:lnTo>
                    <a:pt x="148" y="1290"/>
                  </a:lnTo>
                  <a:lnTo>
                    <a:pt x="150" y="1222"/>
                  </a:lnTo>
                  <a:lnTo>
                    <a:pt x="157" y="1153"/>
                  </a:lnTo>
                  <a:lnTo>
                    <a:pt x="157" y="1113"/>
                  </a:lnTo>
                  <a:lnTo>
                    <a:pt x="132" y="1110"/>
                  </a:lnTo>
                  <a:lnTo>
                    <a:pt x="106" y="1101"/>
                  </a:lnTo>
                  <a:lnTo>
                    <a:pt x="86" y="1078"/>
                  </a:lnTo>
                  <a:lnTo>
                    <a:pt x="85" y="1049"/>
                  </a:lnTo>
                  <a:lnTo>
                    <a:pt x="93" y="1013"/>
                  </a:lnTo>
                  <a:lnTo>
                    <a:pt x="107" y="981"/>
                  </a:lnTo>
                  <a:lnTo>
                    <a:pt x="121" y="959"/>
                  </a:lnTo>
                  <a:lnTo>
                    <a:pt x="97" y="950"/>
                  </a:lnTo>
                  <a:lnTo>
                    <a:pt x="89" y="943"/>
                  </a:lnTo>
                  <a:lnTo>
                    <a:pt x="90" y="932"/>
                  </a:lnTo>
                  <a:lnTo>
                    <a:pt x="123" y="854"/>
                  </a:lnTo>
                  <a:lnTo>
                    <a:pt x="133" y="812"/>
                  </a:lnTo>
                  <a:lnTo>
                    <a:pt x="142" y="667"/>
                  </a:lnTo>
                  <a:lnTo>
                    <a:pt x="142" y="563"/>
                  </a:lnTo>
                  <a:lnTo>
                    <a:pt x="148" y="436"/>
                  </a:lnTo>
                  <a:lnTo>
                    <a:pt x="153" y="404"/>
                  </a:lnTo>
                  <a:lnTo>
                    <a:pt x="166" y="379"/>
                  </a:lnTo>
                  <a:lnTo>
                    <a:pt x="191" y="358"/>
                  </a:lnTo>
                  <a:lnTo>
                    <a:pt x="300" y="298"/>
                  </a:lnTo>
                  <a:lnTo>
                    <a:pt x="292" y="271"/>
                  </a:lnTo>
                  <a:lnTo>
                    <a:pt x="274" y="267"/>
                  </a:lnTo>
                  <a:lnTo>
                    <a:pt x="249" y="260"/>
                  </a:lnTo>
                  <a:lnTo>
                    <a:pt x="236" y="246"/>
                  </a:lnTo>
                  <a:lnTo>
                    <a:pt x="219" y="190"/>
                  </a:lnTo>
                  <a:lnTo>
                    <a:pt x="214" y="159"/>
                  </a:lnTo>
                  <a:lnTo>
                    <a:pt x="215" y="130"/>
                  </a:lnTo>
                  <a:lnTo>
                    <a:pt x="211" y="100"/>
                  </a:lnTo>
                  <a:lnTo>
                    <a:pt x="214" y="69"/>
                  </a:lnTo>
                  <a:lnTo>
                    <a:pt x="200" y="83"/>
                  </a:lnTo>
                  <a:lnTo>
                    <a:pt x="192" y="90"/>
                  </a:lnTo>
                  <a:lnTo>
                    <a:pt x="194" y="69"/>
                  </a:lnTo>
                  <a:lnTo>
                    <a:pt x="204" y="47"/>
                  </a:lnTo>
                  <a:lnTo>
                    <a:pt x="218" y="28"/>
                  </a:lnTo>
                  <a:lnTo>
                    <a:pt x="239" y="14"/>
                  </a:lnTo>
                  <a:lnTo>
                    <a:pt x="266" y="2"/>
                  </a:lnTo>
                  <a:lnTo>
                    <a:pt x="304" y="0"/>
                  </a:lnTo>
                  <a:lnTo>
                    <a:pt x="335" y="6"/>
                  </a:lnTo>
                  <a:lnTo>
                    <a:pt x="364" y="19"/>
                  </a:lnTo>
                  <a:lnTo>
                    <a:pt x="386" y="37"/>
                  </a:lnTo>
                  <a:lnTo>
                    <a:pt x="403" y="61"/>
                  </a:lnTo>
                  <a:lnTo>
                    <a:pt x="412" y="94"/>
                  </a:lnTo>
                  <a:lnTo>
                    <a:pt x="417" y="130"/>
                  </a:lnTo>
                  <a:lnTo>
                    <a:pt x="415" y="160"/>
                  </a:lnTo>
                  <a:lnTo>
                    <a:pt x="407" y="200"/>
                  </a:lnTo>
                  <a:lnTo>
                    <a:pt x="408" y="230"/>
                  </a:lnTo>
                  <a:lnTo>
                    <a:pt x="415" y="263"/>
                  </a:lnTo>
                  <a:lnTo>
                    <a:pt x="428" y="280"/>
                  </a:lnTo>
                  <a:lnTo>
                    <a:pt x="562" y="333"/>
                  </a:lnTo>
                  <a:lnTo>
                    <a:pt x="580" y="345"/>
                  </a:lnTo>
                  <a:lnTo>
                    <a:pt x="595" y="365"/>
                  </a:lnTo>
                  <a:lnTo>
                    <a:pt x="636" y="479"/>
                  </a:lnTo>
                  <a:lnTo>
                    <a:pt x="691" y="642"/>
                  </a:lnTo>
                  <a:lnTo>
                    <a:pt x="696" y="676"/>
                  </a:lnTo>
                  <a:lnTo>
                    <a:pt x="695" y="694"/>
                  </a:lnTo>
                  <a:lnTo>
                    <a:pt x="687" y="715"/>
                  </a:lnTo>
                  <a:lnTo>
                    <a:pt x="616" y="827"/>
                  </a:lnTo>
                  <a:lnTo>
                    <a:pt x="605" y="861"/>
                  </a:lnTo>
                  <a:lnTo>
                    <a:pt x="601" y="898"/>
                  </a:lnTo>
                  <a:lnTo>
                    <a:pt x="616" y="1023"/>
                  </a:lnTo>
                  <a:lnTo>
                    <a:pt x="623" y="1078"/>
                  </a:lnTo>
                  <a:lnTo>
                    <a:pt x="623" y="1096"/>
                  </a:lnTo>
                  <a:lnTo>
                    <a:pt x="616" y="1109"/>
                  </a:lnTo>
                  <a:lnTo>
                    <a:pt x="595" y="1116"/>
                  </a:lnTo>
                  <a:lnTo>
                    <a:pt x="571" y="1119"/>
                  </a:lnTo>
                  <a:lnTo>
                    <a:pt x="566" y="1182"/>
                  </a:lnTo>
                  <a:lnTo>
                    <a:pt x="566" y="1252"/>
                  </a:lnTo>
                  <a:lnTo>
                    <a:pt x="569" y="1328"/>
                  </a:lnTo>
                  <a:lnTo>
                    <a:pt x="571" y="1398"/>
                  </a:lnTo>
                  <a:lnTo>
                    <a:pt x="583" y="1475"/>
                  </a:lnTo>
                  <a:lnTo>
                    <a:pt x="586" y="1551"/>
                  </a:lnTo>
                  <a:lnTo>
                    <a:pt x="591" y="1627"/>
                  </a:lnTo>
                  <a:lnTo>
                    <a:pt x="591" y="1685"/>
                  </a:lnTo>
                  <a:lnTo>
                    <a:pt x="587" y="1780"/>
                  </a:lnTo>
                  <a:lnTo>
                    <a:pt x="589" y="1839"/>
                  </a:lnTo>
                  <a:lnTo>
                    <a:pt x="586" y="1892"/>
                  </a:lnTo>
                  <a:lnTo>
                    <a:pt x="584" y="1904"/>
                  </a:lnTo>
                  <a:lnTo>
                    <a:pt x="550" y="1913"/>
                  </a:lnTo>
                  <a:lnTo>
                    <a:pt x="523" y="1928"/>
                  </a:lnTo>
                  <a:lnTo>
                    <a:pt x="498" y="1947"/>
                  </a:lnTo>
                  <a:lnTo>
                    <a:pt x="472" y="1967"/>
                  </a:lnTo>
                  <a:lnTo>
                    <a:pt x="438" y="1980"/>
                  </a:lnTo>
                  <a:lnTo>
                    <a:pt x="403" y="1989"/>
                  </a:lnTo>
                  <a:lnTo>
                    <a:pt x="372" y="1989"/>
                  </a:lnTo>
                  <a:lnTo>
                    <a:pt x="352" y="1984"/>
                  </a:lnTo>
                  <a:lnTo>
                    <a:pt x="339" y="1973"/>
                  </a:lnTo>
                  <a:lnTo>
                    <a:pt x="337" y="1962"/>
                  </a:lnTo>
                  <a:lnTo>
                    <a:pt x="344" y="1945"/>
                  </a:lnTo>
                  <a:lnTo>
                    <a:pt x="363" y="1929"/>
                  </a:lnTo>
                  <a:lnTo>
                    <a:pt x="383" y="1913"/>
                  </a:lnTo>
                  <a:lnTo>
                    <a:pt x="412" y="1890"/>
                  </a:lnTo>
                  <a:lnTo>
                    <a:pt x="436" y="1869"/>
                  </a:lnTo>
                  <a:lnTo>
                    <a:pt x="450" y="1851"/>
                  </a:lnTo>
                  <a:lnTo>
                    <a:pt x="442" y="1753"/>
                  </a:lnTo>
                  <a:lnTo>
                    <a:pt x="442" y="1684"/>
                  </a:lnTo>
                  <a:lnTo>
                    <a:pt x="436" y="1613"/>
                  </a:lnTo>
                  <a:lnTo>
                    <a:pt x="429" y="1551"/>
                  </a:lnTo>
                  <a:lnTo>
                    <a:pt x="416" y="1486"/>
                  </a:lnTo>
                  <a:lnTo>
                    <a:pt x="400" y="1419"/>
                  </a:lnTo>
                  <a:lnTo>
                    <a:pt x="386" y="1357"/>
                  </a:lnTo>
                  <a:lnTo>
                    <a:pt x="376" y="1306"/>
                  </a:lnTo>
                  <a:lnTo>
                    <a:pt x="364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77" name="Freeform 622"/>
            <p:cNvSpPr>
              <a:spLocks/>
            </p:cNvSpPr>
            <p:nvPr/>
          </p:nvSpPr>
          <p:spPr bwMode="auto">
            <a:xfrm>
              <a:off x="144" y="3179"/>
              <a:ext cx="76" cy="186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8" y="811"/>
                  </a:moveTo>
                  <a:lnTo>
                    <a:pt x="639" y="858"/>
                  </a:lnTo>
                  <a:lnTo>
                    <a:pt x="652" y="955"/>
                  </a:lnTo>
                  <a:lnTo>
                    <a:pt x="537" y="1024"/>
                  </a:lnTo>
                  <a:lnTo>
                    <a:pt x="537" y="1067"/>
                  </a:lnTo>
                  <a:lnTo>
                    <a:pt x="544" y="1141"/>
                  </a:lnTo>
                  <a:lnTo>
                    <a:pt x="552" y="1365"/>
                  </a:lnTo>
                  <a:lnTo>
                    <a:pt x="558" y="1463"/>
                  </a:lnTo>
                  <a:lnTo>
                    <a:pt x="566" y="1636"/>
                  </a:lnTo>
                  <a:lnTo>
                    <a:pt x="566" y="1699"/>
                  </a:lnTo>
                  <a:lnTo>
                    <a:pt x="567" y="1720"/>
                  </a:lnTo>
                  <a:lnTo>
                    <a:pt x="574" y="1728"/>
                  </a:lnTo>
                  <a:lnTo>
                    <a:pt x="593" y="1739"/>
                  </a:lnTo>
                  <a:lnTo>
                    <a:pt x="634" y="1760"/>
                  </a:lnTo>
                  <a:lnTo>
                    <a:pt x="682" y="1772"/>
                  </a:lnTo>
                  <a:lnTo>
                    <a:pt x="699" y="1777"/>
                  </a:lnTo>
                  <a:lnTo>
                    <a:pt x="716" y="1785"/>
                  </a:lnTo>
                  <a:lnTo>
                    <a:pt x="726" y="1799"/>
                  </a:lnTo>
                  <a:lnTo>
                    <a:pt x="730" y="1811"/>
                  </a:lnTo>
                  <a:lnTo>
                    <a:pt x="724" y="1815"/>
                  </a:lnTo>
                  <a:lnTo>
                    <a:pt x="627" y="1816"/>
                  </a:lnTo>
                  <a:lnTo>
                    <a:pt x="502" y="1824"/>
                  </a:lnTo>
                  <a:lnTo>
                    <a:pt x="480" y="1824"/>
                  </a:lnTo>
                  <a:lnTo>
                    <a:pt x="466" y="1818"/>
                  </a:lnTo>
                  <a:lnTo>
                    <a:pt x="458" y="1803"/>
                  </a:lnTo>
                  <a:lnTo>
                    <a:pt x="458" y="1782"/>
                  </a:lnTo>
                  <a:lnTo>
                    <a:pt x="466" y="1750"/>
                  </a:lnTo>
                  <a:lnTo>
                    <a:pt x="470" y="1745"/>
                  </a:lnTo>
                  <a:lnTo>
                    <a:pt x="480" y="1741"/>
                  </a:lnTo>
                  <a:lnTo>
                    <a:pt x="466" y="1739"/>
                  </a:lnTo>
                  <a:lnTo>
                    <a:pt x="462" y="1733"/>
                  </a:lnTo>
                  <a:lnTo>
                    <a:pt x="458" y="1707"/>
                  </a:lnTo>
                  <a:lnTo>
                    <a:pt x="445" y="1651"/>
                  </a:lnTo>
                  <a:lnTo>
                    <a:pt x="415" y="1518"/>
                  </a:lnTo>
                  <a:lnTo>
                    <a:pt x="408" y="1455"/>
                  </a:lnTo>
                  <a:lnTo>
                    <a:pt x="393" y="1254"/>
                  </a:lnTo>
                  <a:lnTo>
                    <a:pt x="384" y="1204"/>
                  </a:lnTo>
                  <a:lnTo>
                    <a:pt x="365" y="1142"/>
                  </a:lnTo>
                  <a:lnTo>
                    <a:pt x="351" y="1205"/>
                  </a:lnTo>
                  <a:lnTo>
                    <a:pt x="337" y="1268"/>
                  </a:lnTo>
                  <a:lnTo>
                    <a:pt x="312" y="1442"/>
                  </a:lnTo>
                  <a:lnTo>
                    <a:pt x="300" y="1496"/>
                  </a:lnTo>
                  <a:lnTo>
                    <a:pt x="277" y="1690"/>
                  </a:lnTo>
                  <a:lnTo>
                    <a:pt x="277" y="1720"/>
                  </a:lnTo>
                  <a:lnTo>
                    <a:pt x="273" y="1725"/>
                  </a:lnTo>
                  <a:lnTo>
                    <a:pt x="251" y="1734"/>
                  </a:lnTo>
                  <a:lnTo>
                    <a:pt x="256" y="1763"/>
                  </a:lnTo>
                  <a:lnTo>
                    <a:pt x="257" y="1797"/>
                  </a:lnTo>
                  <a:lnTo>
                    <a:pt x="257" y="1818"/>
                  </a:lnTo>
                  <a:lnTo>
                    <a:pt x="249" y="1837"/>
                  </a:lnTo>
                  <a:lnTo>
                    <a:pt x="234" y="1852"/>
                  </a:lnTo>
                  <a:lnTo>
                    <a:pt x="208" y="1859"/>
                  </a:lnTo>
                  <a:lnTo>
                    <a:pt x="179" y="1859"/>
                  </a:lnTo>
                  <a:lnTo>
                    <a:pt x="149" y="1857"/>
                  </a:lnTo>
                  <a:lnTo>
                    <a:pt x="136" y="1846"/>
                  </a:lnTo>
                  <a:lnTo>
                    <a:pt x="129" y="1832"/>
                  </a:lnTo>
                  <a:lnTo>
                    <a:pt x="129" y="1814"/>
                  </a:lnTo>
                  <a:lnTo>
                    <a:pt x="137" y="1789"/>
                  </a:lnTo>
                  <a:lnTo>
                    <a:pt x="157" y="1762"/>
                  </a:lnTo>
                  <a:lnTo>
                    <a:pt x="172" y="1734"/>
                  </a:lnTo>
                  <a:lnTo>
                    <a:pt x="157" y="1734"/>
                  </a:lnTo>
                  <a:lnTo>
                    <a:pt x="150" y="1651"/>
                  </a:lnTo>
                  <a:lnTo>
                    <a:pt x="149" y="1554"/>
                  </a:lnTo>
                  <a:lnTo>
                    <a:pt x="152" y="1489"/>
                  </a:lnTo>
                  <a:lnTo>
                    <a:pt x="162" y="1412"/>
                  </a:lnTo>
                  <a:lnTo>
                    <a:pt x="168" y="1344"/>
                  </a:lnTo>
                  <a:lnTo>
                    <a:pt x="179" y="1288"/>
                  </a:lnTo>
                  <a:lnTo>
                    <a:pt x="0" y="1226"/>
                  </a:lnTo>
                  <a:lnTo>
                    <a:pt x="0" y="1032"/>
                  </a:lnTo>
                  <a:lnTo>
                    <a:pt x="21" y="1017"/>
                  </a:lnTo>
                  <a:lnTo>
                    <a:pt x="105" y="1038"/>
                  </a:lnTo>
                  <a:lnTo>
                    <a:pt x="114" y="995"/>
                  </a:lnTo>
                  <a:lnTo>
                    <a:pt x="116" y="943"/>
                  </a:lnTo>
                  <a:lnTo>
                    <a:pt x="75" y="727"/>
                  </a:lnTo>
                  <a:lnTo>
                    <a:pt x="72" y="669"/>
                  </a:lnTo>
                  <a:lnTo>
                    <a:pt x="79" y="600"/>
                  </a:lnTo>
                  <a:lnTo>
                    <a:pt x="114" y="414"/>
                  </a:lnTo>
                  <a:lnTo>
                    <a:pt x="129" y="363"/>
                  </a:lnTo>
                  <a:lnTo>
                    <a:pt x="144" y="342"/>
                  </a:lnTo>
                  <a:lnTo>
                    <a:pt x="157" y="335"/>
                  </a:lnTo>
                  <a:lnTo>
                    <a:pt x="257" y="300"/>
                  </a:lnTo>
                  <a:lnTo>
                    <a:pt x="301" y="286"/>
                  </a:lnTo>
                  <a:lnTo>
                    <a:pt x="314" y="238"/>
                  </a:lnTo>
                  <a:lnTo>
                    <a:pt x="303" y="202"/>
                  </a:lnTo>
                  <a:lnTo>
                    <a:pt x="296" y="180"/>
                  </a:lnTo>
                  <a:lnTo>
                    <a:pt x="296" y="153"/>
                  </a:lnTo>
                  <a:lnTo>
                    <a:pt x="301" y="119"/>
                  </a:lnTo>
                  <a:lnTo>
                    <a:pt x="314" y="70"/>
                  </a:lnTo>
                  <a:lnTo>
                    <a:pt x="322" y="45"/>
                  </a:lnTo>
                  <a:lnTo>
                    <a:pt x="334" y="28"/>
                  </a:lnTo>
                  <a:lnTo>
                    <a:pt x="351" y="13"/>
                  </a:lnTo>
                  <a:lnTo>
                    <a:pt x="365" y="7"/>
                  </a:lnTo>
                  <a:lnTo>
                    <a:pt x="394" y="0"/>
                  </a:lnTo>
                  <a:lnTo>
                    <a:pt x="415" y="0"/>
                  </a:lnTo>
                  <a:lnTo>
                    <a:pt x="445" y="7"/>
                  </a:lnTo>
                  <a:lnTo>
                    <a:pt x="471" y="17"/>
                  </a:lnTo>
                  <a:lnTo>
                    <a:pt x="493" y="33"/>
                  </a:lnTo>
                  <a:lnTo>
                    <a:pt x="502" y="56"/>
                  </a:lnTo>
                  <a:lnTo>
                    <a:pt x="505" y="86"/>
                  </a:lnTo>
                  <a:lnTo>
                    <a:pt x="501" y="115"/>
                  </a:lnTo>
                  <a:lnTo>
                    <a:pt x="496" y="149"/>
                  </a:lnTo>
                  <a:lnTo>
                    <a:pt x="488" y="175"/>
                  </a:lnTo>
                  <a:lnTo>
                    <a:pt x="472" y="202"/>
                  </a:lnTo>
                  <a:lnTo>
                    <a:pt x="458" y="223"/>
                  </a:lnTo>
                  <a:lnTo>
                    <a:pt x="445" y="244"/>
                  </a:lnTo>
                  <a:lnTo>
                    <a:pt x="445" y="279"/>
                  </a:lnTo>
                  <a:lnTo>
                    <a:pt x="476" y="287"/>
                  </a:lnTo>
                  <a:lnTo>
                    <a:pt x="597" y="356"/>
                  </a:lnTo>
                  <a:lnTo>
                    <a:pt x="616" y="377"/>
                  </a:lnTo>
                  <a:lnTo>
                    <a:pt x="621" y="392"/>
                  </a:lnTo>
                  <a:lnTo>
                    <a:pt x="631" y="588"/>
                  </a:lnTo>
                  <a:lnTo>
                    <a:pt x="621" y="618"/>
                  </a:lnTo>
                  <a:lnTo>
                    <a:pt x="609" y="650"/>
                  </a:lnTo>
                  <a:lnTo>
                    <a:pt x="601" y="682"/>
                  </a:lnTo>
                  <a:lnTo>
                    <a:pt x="604" y="708"/>
                  </a:lnTo>
                  <a:lnTo>
                    <a:pt x="616" y="738"/>
                  </a:lnTo>
                  <a:lnTo>
                    <a:pt x="638" y="770"/>
                  </a:lnTo>
                  <a:lnTo>
                    <a:pt x="638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78" name="Freeform 623"/>
            <p:cNvSpPr>
              <a:spLocks/>
            </p:cNvSpPr>
            <p:nvPr/>
          </p:nvSpPr>
          <p:spPr bwMode="auto">
            <a:xfrm>
              <a:off x="299" y="3180"/>
              <a:ext cx="68" cy="190"/>
            </a:xfrm>
            <a:custGeom>
              <a:avLst/>
              <a:gdLst>
                <a:gd name="T0" fmla="*/ 0 w 652"/>
                <a:gd name="T1" fmla="*/ 0 h 1896"/>
                <a:gd name="T2" fmla="*/ 0 w 652"/>
                <a:gd name="T3" fmla="*/ 0 h 1896"/>
                <a:gd name="T4" fmla="*/ 0 w 652"/>
                <a:gd name="T5" fmla="*/ 0 h 1896"/>
                <a:gd name="T6" fmla="*/ 0 w 652"/>
                <a:gd name="T7" fmla="*/ 0 h 1896"/>
                <a:gd name="T8" fmla="*/ 0 w 652"/>
                <a:gd name="T9" fmla="*/ 0 h 1896"/>
                <a:gd name="T10" fmla="*/ 0 w 652"/>
                <a:gd name="T11" fmla="*/ 0 h 1896"/>
                <a:gd name="T12" fmla="*/ 0 w 652"/>
                <a:gd name="T13" fmla="*/ 0 h 1896"/>
                <a:gd name="T14" fmla="*/ 0 w 652"/>
                <a:gd name="T15" fmla="*/ 0 h 1896"/>
                <a:gd name="T16" fmla="*/ 0 w 652"/>
                <a:gd name="T17" fmla="*/ 0 h 1896"/>
                <a:gd name="T18" fmla="*/ 0 w 652"/>
                <a:gd name="T19" fmla="*/ 0 h 1896"/>
                <a:gd name="T20" fmla="*/ 0 w 652"/>
                <a:gd name="T21" fmla="*/ 0 h 1896"/>
                <a:gd name="T22" fmla="*/ 0 w 652"/>
                <a:gd name="T23" fmla="*/ 0 h 1896"/>
                <a:gd name="T24" fmla="*/ 0 w 652"/>
                <a:gd name="T25" fmla="*/ 0 h 1896"/>
                <a:gd name="T26" fmla="*/ 0 w 652"/>
                <a:gd name="T27" fmla="*/ 0 h 1896"/>
                <a:gd name="T28" fmla="*/ 0 w 652"/>
                <a:gd name="T29" fmla="*/ 0 h 1896"/>
                <a:gd name="T30" fmla="*/ 0 w 652"/>
                <a:gd name="T31" fmla="*/ 0 h 1896"/>
                <a:gd name="T32" fmla="*/ 0 w 652"/>
                <a:gd name="T33" fmla="*/ 0 h 1896"/>
                <a:gd name="T34" fmla="*/ 0 w 652"/>
                <a:gd name="T35" fmla="*/ 0 h 1896"/>
                <a:gd name="T36" fmla="*/ 0 w 652"/>
                <a:gd name="T37" fmla="*/ 0 h 1896"/>
                <a:gd name="T38" fmla="*/ 0 w 652"/>
                <a:gd name="T39" fmla="*/ 0 h 1896"/>
                <a:gd name="T40" fmla="*/ 0 w 652"/>
                <a:gd name="T41" fmla="*/ 0 h 1896"/>
                <a:gd name="T42" fmla="*/ 0 w 652"/>
                <a:gd name="T43" fmla="*/ 0 h 1896"/>
                <a:gd name="T44" fmla="*/ 0 w 652"/>
                <a:gd name="T45" fmla="*/ 0 h 1896"/>
                <a:gd name="T46" fmla="*/ 0 w 652"/>
                <a:gd name="T47" fmla="*/ 0 h 1896"/>
                <a:gd name="T48" fmla="*/ 0 w 652"/>
                <a:gd name="T49" fmla="*/ 0 h 1896"/>
                <a:gd name="T50" fmla="*/ 0 w 652"/>
                <a:gd name="T51" fmla="*/ 0 h 1896"/>
                <a:gd name="T52" fmla="*/ 0 w 652"/>
                <a:gd name="T53" fmla="*/ 0 h 1896"/>
                <a:gd name="T54" fmla="*/ 0 w 652"/>
                <a:gd name="T55" fmla="*/ 0 h 1896"/>
                <a:gd name="T56" fmla="*/ 0 w 652"/>
                <a:gd name="T57" fmla="*/ 0 h 1896"/>
                <a:gd name="T58" fmla="*/ 0 w 652"/>
                <a:gd name="T59" fmla="*/ 0 h 1896"/>
                <a:gd name="T60" fmla="*/ 0 w 652"/>
                <a:gd name="T61" fmla="*/ 0 h 1896"/>
                <a:gd name="T62" fmla="*/ 0 w 652"/>
                <a:gd name="T63" fmla="*/ 0 h 1896"/>
                <a:gd name="T64" fmla="*/ 0 w 652"/>
                <a:gd name="T65" fmla="*/ 0 h 1896"/>
                <a:gd name="T66" fmla="*/ 0 w 652"/>
                <a:gd name="T67" fmla="*/ 0 h 1896"/>
                <a:gd name="T68" fmla="*/ 0 w 652"/>
                <a:gd name="T69" fmla="*/ 0 h 1896"/>
                <a:gd name="T70" fmla="*/ 0 w 652"/>
                <a:gd name="T71" fmla="*/ 0 h 1896"/>
                <a:gd name="T72" fmla="*/ 0 w 652"/>
                <a:gd name="T73" fmla="*/ 0 h 1896"/>
                <a:gd name="T74" fmla="*/ 0 w 652"/>
                <a:gd name="T75" fmla="*/ 0 h 1896"/>
                <a:gd name="T76" fmla="*/ 0 w 652"/>
                <a:gd name="T77" fmla="*/ 0 h 1896"/>
                <a:gd name="T78" fmla="*/ 0 w 652"/>
                <a:gd name="T79" fmla="*/ 0 h 1896"/>
                <a:gd name="T80" fmla="*/ 0 w 652"/>
                <a:gd name="T81" fmla="*/ 0 h 1896"/>
                <a:gd name="T82" fmla="*/ 0 w 652"/>
                <a:gd name="T83" fmla="*/ 0 h 1896"/>
                <a:gd name="T84" fmla="*/ 0 w 652"/>
                <a:gd name="T85" fmla="*/ 0 h 1896"/>
                <a:gd name="T86" fmla="*/ 0 w 652"/>
                <a:gd name="T87" fmla="*/ 0 h 1896"/>
                <a:gd name="T88" fmla="*/ 0 w 652"/>
                <a:gd name="T89" fmla="*/ 0 h 1896"/>
                <a:gd name="T90" fmla="*/ 0 w 652"/>
                <a:gd name="T91" fmla="*/ 0 h 1896"/>
                <a:gd name="T92" fmla="*/ 0 w 652"/>
                <a:gd name="T93" fmla="*/ 0 h 1896"/>
                <a:gd name="T94" fmla="*/ 0 w 652"/>
                <a:gd name="T95" fmla="*/ 0 h 1896"/>
                <a:gd name="T96" fmla="*/ 0 w 652"/>
                <a:gd name="T97" fmla="*/ 0 h 1896"/>
                <a:gd name="T98" fmla="*/ 0 w 652"/>
                <a:gd name="T99" fmla="*/ 0 h 1896"/>
                <a:gd name="T100" fmla="*/ 0 w 652"/>
                <a:gd name="T101" fmla="*/ 0 h 1896"/>
                <a:gd name="T102" fmla="*/ 0 w 652"/>
                <a:gd name="T103" fmla="*/ 0 h 1896"/>
                <a:gd name="T104" fmla="*/ 0 w 652"/>
                <a:gd name="T105" fmla="*/ 0 h 1896"/>
                <a:gd name="T106" fmla="*/ 0 w 652"/>
                <a:gd name="T107" fmla="*/ 0 h 1896"/>
                <a:gd name="T108" fmla="*/ 0 w 652"/>
                <a:gd name="T109" fmla="*/ 0 h 1896"/>
                <a:gd name="T110" fmla="*/ 0 w 652"/>
                <a:gd name="T111" fmla="*/ 0 h 1896"/>
                <a:gd name="T112" fmla="*/ 0 w 652"/>
                <a:gd name="T113" fmla="*/ 0 h 1896"/>
                <a:gd name="T114" fmla="*/ 0 w 652"/>
                <a:gd name="T115" fmla="*/ 0 h 1896"/>
                <a:gd name="T116" fmla="*/ 0 w 652"/>
                <a:gd name="T117" fmla="*/ 0 h 1896"/>
                <a:gd name="T118" fmla="*/ 0 w 652"/>
                <a:gd name="T119" fmla="*/ 0 h 18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2"/>
                <a:gd name="T181" fmla="*/ 0 h 1896"/>
                <a:gd name="T182" fmla="*/ 652 w 652"/>
                <a:gd name="T183" fmla="*/ 1896 h 18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2" h="1896">
                  <a:moveTo>
                    <a:pt x="80" y="945"/>
                  </a:moveTo>
                  <a:lnTo>
                    <a:pt x="76" y="1279"/>
                  </a:lnTo>
                  <a:lnTo>
                    <a:pt x="72" y="1349"/>
                  </a:lnTo>
                  <a:lnTo>
                    <a:pt x="101" y="1356"/>
                  </a:lnTo>
                  <a:lnTo>
                    <a:pt x="131" y="1359"/>
                  </a:lnTo>
                  <a:lnTo>
                    <a:pt x="127" y="1424"/>
                  </a:lnTo>
                  <a:lnTo>
                    <a:pt x="127" y="1490"/>
                  </a:lnTo>
                  <a:lnTo>
                    <a:pt x="132" y="1645"/>
                  </a:lnTo>
                  <a:lnTo>
                    <a:pt x="129" y="1698"/>
                  </a:lnTo>
                  <a:lnTo>
                    <a:pt x="127" y="1720"/>
                  </a:lnTo>
                  <a:lnTo>
                    <a:pt x="120" y="1739"/>
                  </a:lnTo>
                  <a:lnTo>
                    <a:pt x="107" y="1754"/>
                  </a:lnTo>
                  <a:lnTo>
                    <a:pt x="86" y="1767"/>
                  </a:lnTo>
                  <a:lnTo>
                    <a:pt x="63" y="1778"/>
                  </a:lnTo>
                  <a:lnTo>
                    <a:pt x="33" y="1794"/>
                  </a:lnTo>
                  <a:lnTo>
                    <a:pt x="15" y="1804"/>
                  </a:lnTo>
                  <a:lnTo>
                    <a:pt x="4" y="1815"/>
                  </a:lnTo>
                  <a:lnTo>
                    <a:pt x="0" y="1828"/>
                  </a:lnTo>
                  <a:lnTo>
                    <a:pt x="3" y="1838"/>
                  </a:lnTo>
                  <a:lnTo>
                    <a:pt x="16" y="1847"/>
                  </a:lnTo>
                  <a:lnTo>
                    <a:pt x="39" y="1850"/>
                  </a:lnTo>
                  <a:lnTo>
                    <a:pt x="81" y="1846"/>
                  </a:lnTo>
                  <a:lnTo>
                    <a:pt x="120" y="1838"/>
                  </a:lnTo>
                  <a:lnTo>
                    <a:pt x="165" y="1833"/>
                  </a:lnTo>
                  <a:lnTo>
                    <a:pt x="209" y="1829"/>
                  </a:lnTo>
                  <a:lnTo>
                    <a:pt x="232" y="1828"/>
                  </a:lnTo>
                  <a:lnTo>
                    <a:pt x="244" y="1824"/>
                  </a:lnTo>
                  <a:lnTo>
                    <a:pt x="251" y="1774"/>
                  </a:lnTo>
                  <a:lnTo>
                    <a:pt x="260" y="1701"/>
                  </a:lnTo>
                  <a:lnTo>
                    <a:pt x="291" y="1502"/>
                  </a:lnTo>
                  <a:lnTo>
                    <a:pt x="301" y="1447"/>
                  </a:lnTo>
                  <a:lnTo>
                    <a:pt x="317" y="1379"/>
                  </a:lnTo>
                  <a:lnTo>
                    <a:pt x="351" y="1389"/>
                  </a:lnTo>
                  <a:lnTo>
                    <a:pt x="351" y="1439"/>
                  </a:lnTo>
                  <a:lnTo>
                    <a:pt x="361" y="1507"/>
                  </a:lnTo>
                  <a:lnTo>
                    <a:pt x="395" y="1622"/>
                  </a:lnTo>
                  <a:lnTo>
                    <a:pt x="411" y="1739"/>
                  </a:lnTo>
                  <a:lnTo>
                    <a:pt x="416" y="1771"/>
                  </a:lnTo>
                  <a:lnTo>
                    <a:pt x="423" y="1787"/>
                  </a:lnTo>
                  <a:lnTo>
                    <a:pt x="414" y="1823"/>
                  </a:lnTo>
                  <a:lnTo>
                    <a:pt x="410" y="1846"/>
                  </a:lnTo>
                  <a:lnTo>
                    <a:pt x="410" y="1860"/>
                  </a:lnTo>
                  <a:lnTo>
                    <a:pt x="420" y="1879"/>
                  </a:lnTo>
                  <a:lnTo>
                    <a:pt x="434" y="1892"/>
                  </a:lnTo>
                  <a:lnTo>
                    <a:pt x="454" y="1896"/>
                  </a:lnTo>
                  <a:lnTo>
                    <a:pt x="477" y="1893"/>
                  </a:lnTo>
                  <a:lnTo>
                    <a:pt x="502" y="1885"/>
                  </a:lnTo>
                  <a:lnTo>
                    <a:pt x="523" y="1873"/>
                  </a:lnTo>
                  <a:lnTo>
                    <a:pt x="540" y="1858"/>
                  </a:lnTo>
                  <a:lnTo>
                    <a:pt x="549" y="1844"/>
                  </a:lnTo>
                  <a:lnTo>
                    <a:pt x="554" y="1823"/>
                  </a:lnTo>
                  <a:lnTo>
                    <a:pt x="552" y="1798"/>
                  </a:lnTo>
                  <a:lnTo>
                    <a:pt x="545" y="1774"/>
                  </a:lnTo>
                  <a:lnTo>
                    <a:pt x="537" y="1712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7" y="1429"/>
                  </a:lnTo>
                  <a:lnTo>
                    <a:pt x="509" y="1377"/>
                  </a:lnTo>
                  <a:lnTo>
                    <a:pt x="552" y="1370"/>
                  </a:lnTo>
                  <a:lnTo>
                    <a:pt x="550" y="1312"/>
                  </a:lnTo>
                  <a:lnTo>
                    <a:pt x="544" y="945"/>
                  </a:lnTo>
                  <a:lnTo>
                    <a:pt x="541" y="874"/>
                  </a:lnTo>
                  <a:lnTo>
                    <a:pt x="539" y="798"/>
                  </a:lnTo>
                  <a:lnTo>
                    <a:pt x="537" y="756"/>
                  </a:lnTo>
                  <a:lnTo>
                    <a:pt x="557" y="737"/>
                  </a:lnTo>
                  <a:lnTo>
                    <a:pt x="578" y="711"/>
                  </a:lnTo>
                  <a:lnTo>
                    <a:pt x="590" y="689"/>
                  </a:lnTo>
                  <a:lnTo>
                    <a:pt x="595" y="668"/>
                  </a:lnTo>
                  <a:lnTo>
                    <a:pt x="597" y="640"/>
                  </a:lnTo>
                  <a:lnTo>
                    <a:pt x="591" y="595"/>
                  </a:lnTo>
                  <a:lnTo>
                    <a:pt x="584" y="556"/>
                  </a:lnTo>
                  <a:lnTo>
                    <a:pt x="652" y="466"/>
                  </a:lnTo>
                  <a:lnTo>
                    <a:pt x="623" y="430"/>
                  </a:lnTo>
                  <a:lnTo>
                    <a:pt x="567" y="503"/>
                  </a:lnTo>
                  <a:lnTo>
                    <a:pt x="561" y="471"/>
                  </a:lnTo>
                  <a:lnTo>
                    <a:pt x="556" y="429"/>
                  </a:lnTo>
                  <a:lnTo>
                    <a:pt x="554" y="395"/>
                  </a:lnTo>
                  <a:lnTo>
                    <a:pt x="553" y="370"/>
                  </a:lnTo>
                  <a:lnTo>
                    <a:pt x="545" y="350"/>
                  </a:lnTo>
                  <a:lnTo>
                    <a:pt x="530" y="334"/>
                  </a:lnTo>
                  <a:lnTo>
                    <a:pt x="509" y="325"/>
                  </a:lnTo>
                  <a:lnTo>
                    <a:pt x="402" y="291"/>
                  </a:lnTo>
                  <a:lnTo>
                    <a:pt x="380" y="283"/>
                  </a:lnTo>
                  <a:lnTo>
                    <a:pt x="377" y="249"/>
                  </a:lnTo>
                  <a:lnTo>
                    <a:pt x="384" y="223"/>
                  </a:lnTo>
                  <a:lnTo>
                    <a:pt x="398" y="193"/>
                  </a:lnTo>
                  <a:lnTo>
                    <a:pt x="407" y="163"/>
                  </a:lnTo>
                  <a:lnTo>
                    <a:pt x="410" y="125"/>
                  </a:lnTo>
                  <a:lnTo>
                    <a:pt x="404" y="81"/>
                  </a:lnTo>
                  <a:lnTo>
                    <a:pt x="395" y="54"/>
                  </a:lnTo>
                  <a:lnTo>
                    <a:pt x="378" y="29"/>
                  </a:lnTo>
                  <a:lnTo>
                    <a:pt x="360" y="15"/>
                  </a:lnTo>
                  <a:lnTo>
                    <a:pt x="321" y="4"/>
                  </a:lnTo>
                  <a:lnTo>
                    <a:pt x="287" y="0"/>
                  </a:lnTo>
                  <a:lnTo>
                    <a:pt x="254" y="4"/>
                  </a:lnTo>
                  <a:lnTo>
                    <a:pt x="231" y="19"/>
                  </a:lnTo>
                  <a:lnTo>
                    <a:pt x="215" y="34"/>
                  </a:lnTo>
                  <a:lnTo>
                    <a:pt x="196" y="59"/>
                  </a:lnTo>
                  <a:lnTo>
                    <a:pt x="180" y="88"/>
                  </a:lnTo>
                  <a:lnTo>
                    <a:pt x="201" y="103"/>
                  </a:lnTo>
                  <a:lnTo>
                    <a:pt x="198" y="137"/>
                  </a:lnTo>
                  <a:lnTo>
                    <a:pt x="197" y="174"/>
                  </a:lnTo>
                  <a:lnTo>
                    <a:pt x="202" y="208"/>
                  </a:lnTo>
                  <a:lnTo>
                    <a:pt x="210" y="234"/>
                  </a:lnTo>
                  <a:lnTo>
                    <a:pt x="219" y="253"/>
                  </a:lnTo>
                  <a:lnTo>
                    <a:pt x="238" y="283"/>
                  </a:lnTo>
                  <a:lnTo>
                    <a:pt x="238" y="291"/>
                  </a:lnTo>
                  <a:lnTo>
                    <a:pt x="209" y="305"/>
                  </a:lnTo>
                  <a:lnTo>
                    <a:pt x="94" y="354"/>
                  </a:lnTo>
                  <a:lnTo>
                    <a:pt x="73" y="372"/>
                  </a:lnTo>
                  <a:lnTo>
                    <a:pt x="59" y="395"/>
                  </a:lnTo>
                  <a:lnTo>
                    <a:pt x="51" y="424"/>
                  </a:lnTo>
                  <a:lnTo>
                    <a:pt x="45" y="462"/>
                  </a:lnTo>
                  <a:lnTo>
                    <a:pt x="60" y="485"/>
                  </a:lnTo>
                  <a:lnTo>
                    <a:pt x="148" y="591"/>
                  </a:lnTo>
                  <a:lnTo>
                    <a:pt x="158" y="626"/>
                  </a:lnTo>
                  <a:lnTo>
                    <a:pt x="165" y="687"/>
                  </a:lnTo>
                  <a:lnTo>
                    <a:pt x="128" y="786"/>
                  </a:lnTo>
                  <a:lnTo>
                    <a:pt x="88" y="827"/>
                  </a:lnTo>
                  <a:lnTo>
                    <a:pt x="88" y="870"/>
                  </a:lnTo>
                  <a:lnTo>
                    <a:pt x="80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79" name="Freeform 624"/>
            <p:cNvSpPr>
              <a:spLocks/>
            </p:cNvSpPr>
            <p:nvPr/>
          </p:nvSpPr>
          <p:spPr bwMode="auto">
            <a:xfrm>
              <a:off x="206" y="3184"/>
              <a:ext cx="55" cy="179"/>
            </a:xfrm>
            <a:custGeom>
              <a:avLst/>
              <a:gdLst>
                <a:gd name="T0" fmla="*/ 0 w 532"/>
                <a:gd name="T1" fmla="*/ 0 h 1790"/>
                <a:gd name="T2" fmla="*/ 0 w 532"/>
                <a:gd name="T3" fmla="*/ 0 h 1790"/>
                <a:gd name="T4" fmla="*/ 0 w 532"/>
                <a:gd name="T5" fmla="*/ 0 h 1790"/>
                <a:gd name="T6" fmla="*/ 0 w 532"/>
                <a:gd name="T7" fmla="*/ 0 h 1790"/>
                <a:gd name="T8" fmla="*/ 0 w 532"/>
                <a:gd name="T9" fmla="*/ 0 h 1790"/>
                <a:gd name="T10" fmla="*/ 0 w 532"/>
                <a:gd name="T11" fmla="*/ 0 h 1790"/>
                <a:gd name="T12" fmla="*/ 0 w 532"/>
                <a:gd name="T13" fmla="*/ 0 h 1790"/>
                <a:gd name="T14" fmla="*/ 0 w 532"/>
                <a:gd name="T15" fmla="*/ 0 h 1790"/>
                <a:gd name="T16" fmla="*/ 0 w 532"/>
                <a:gd name="T17" fmla="*/ 0 h 1790"/>
                <a:gd name="T18" fmla="*/ 0 w 532"/>
                <a:gd name="T19" fmla="*/ 0 h 1790"/>
                <a:gd name="T20" fmla="*/ 0 w 532"/>
                <a:gd name="T21" fmla="*/ 0 h 1790"/>
                <a:gd name="T22" fmla="*/ 0 w 532"/>
                <a:gd name="T23" fmla="*/ 0 h 1790"/>
                <a:gd name="T24" fmla="*/ 0 w 532"/>
                <a:gd name="T25" fmla="*/ 0 h 1790"/>
                <a:gd name="T26" fmla="*/ 0 w 532"/>
                <a:gd name="T27" fmla="*/ 0 h 1790"/>
                <a:gd name="T28" fmla="*/ 0 w 532"/>
                <a:gd name="T29" fmla="*/ 0 h 1790"/>
                <a:gd name="T30" fmla="*/ 0 w 532"/>
                <a:gd name="T31" fmla="*/ 0 h 1790"/>
                <a:gd name="T32" fmla="*/ 0 w 532"/>
                <a:gd name="T33" fmla="*/ 0 h 1790"/>
                <a:gd name="T34" fmla="*/ 0 w 532"/>
                <a:gd name="T35" fmla="*/ 0 h 1790"/>
                <a:gd name="T36" fmla="*/ 0 w 532"/>
                <a:gd name="T37" fmla="*/ 0 h 1790"/>
                <a:gd name="T38" fmla="*/ 0 w 532"/>
                <a:gd name="T39" fmla="*/ 0 h 1790"/>
                <a:gd name="T40" fmla="*/ 0 w 532"/>
                <a:gd name="T41" fmla="*/ 0 h 1790"/>
                <a:gd name="T42" fmla="*/ 0 w 532"/>
                <a:gd name="T43" fmla="*/ 0 h 1790"/>
                <a:gd name="T44" fmla="*/ 0 w 532"/>
                <a:gd name="T45" fmla="*/ 0 h 1790"/>
                <a:gd name="T46" fmla="*/ 0 w 532"/>
                <a:gd name="T47" fmla="*/ 0 h 1790"/>
                <a:gd name="T48" fmla="*/ 0 w 532"/>
                <a:gd name="T49" fmla="*/ 0 h 1790"/>
                <a:gd name="T50" fmla="*/ 0 w 532"/>
                <a:gd name="T51" fmla="*/ 0 h 1790"/>
                <a:gd name="T52" fmla="*/ 0 w 532"/>
                <a:gd name="T53" fmla="*/ 0 h 1790"/>
                <a:gd name="T54" fmla="*/ 0 w 532"/>
                <a:gd name="T55" fmla="*/ 0 h 1790"/>
                <a:gd name="T56" fmla="*/ 0 w 532"/>
                <a:gd name="T57" fmla="*/ 0 h 1790"/>
                <a:gd name="T58" fmla="*/ 0 w 532"/>
                <a:gd name="T59" fmla="*/ 0 h 1790"/>
                <a:gd name="T60" fmla="*/ 0 w 532"/>
                <a:gd name="T61" fmla="*/ 0 h 1790"/>
                <a:gd name="T62" fmla="*/ 0 w 532"/>
                <a:gd name="T63" fmla="*/ 0 h 1790"/>
                <a:gd name="T64" fmla="*/ 0 w 532"/>
                <a:gd name="T65" fmla="*/ 0 h 1790"/>
                <a:gd name="T66" fmla="*/ 0 w 532"/>
                <a:gd name="T67" fmla="*/ 0 h 1790"/>
                <a:gd name="T68" fmla="*/ 0 w 532"/>
                <a:gd name="T69" fmla="*/ 0 h 1790"/>
                <a:gd name="T70" fmla="*/ 0 w 532"/>
                <a:gd name="T71" fmla="*/ 0 h 1790"/>
                <a:gd name="T72" fmla="*/ 0 w 532"/>
                <a:gd name="T73" fmla="*/ 0 h 1790"/>
                <a:gd name="T74" fmla="*/ 0 w 532"/>
                <a:gd name="T75" fmla="*/ 0 h 1790"/>
                <a:gd name="T76" fmla="*/ 0 w 532"/>
                <a:gd name="T77" fmla="*/ 0 h 1790"/>
                <a:gd name="T78" fmla="*/ 0 w 532"/>
                <a:gd name="T79" fmla="*/ 0 h 1790"/>
                <a:gd name="T80" fmla="*/ 0 w 532"/>
                <a:gd name="T81" fmla="*/ 0 h 1790"/>
                <a:gd name="T82" fmla="*/ 0 w 532"/>
                <a:gd name="T83" fmla="*/ 0 h 1790"/>
                <a:gd name="T84" fmla="*/ 0 w 532"/>
                <a:gd name="T85" fmla="*/ 0 h 1790"/>
                <a:gd name="T86" fmla="*/ 0 w 532"/>
                <a:gd name="T87" fmla="*/ 0 h 1790"/>
                <a:gd name="T88" fmla="*/ 0 w 532"/>
                <a:gd name="T89" fmla="*/ 0 h 1790"/>
                <a:gd name="T90" fmla="*/ 0 w 532"/>
                <a:gd name="T91" fmla="*/ 0 h 1790"/>
                <a:gd name="T92" fmla="*/ 0 w 532"/>
                <a:gd name="T93" fmla="*/ 0 h 1790"/>
                <a:gd name="T94" fmla="*/ 0 w 532"/>
                <a:gd name="T95" fmla="*/ 0 h 1790"/>
                <a:gd name="T96" fmla="*/ 0 w 532"/>
                <a:gd name="T97" fmla="*/ 0 h 1790"/>
                <a:gd name="T98" fmla="*/ 0 w 532"/>
                <a:gd name="T99" fmla="*/ 0 h 1790"/>
                <a:gd name="T100" fmla="*/ 0 w 532"/>
                <a:gd name="T101" fmla="*/ 0 h 1790"/>
                <a:gd name="T102" fmla="*/ 0 w 532"/>
                <a:gd name="T103" fmla="*/ 0 h 1790"/>
                <a:gd name="T104" fmla="*/ 0 w 532"/>
                <a:gd name="T105" fmla="*/ 0 h 1790"/>
                <a:gd name="T106" fmla="*/ 0 w 532"/>
                <a:gd name="T107" fmla="*/ 0 h 1790"/>
                <a:gd name="T108" fmla="*/ 0 w 532"/>
                <a:gd name="T109" fmla="*/ 0 h 1790"/>
                <a:gd name="T110" fmla="*/ 0 w 532"/>
                <a:gd name="T111" fmla="*/ 0 h 1790"/>
                <a:gd name="T112" fmla="*/ 0 w 532"/>
                <a:gd name="T113" fmla="*/ 0 h 1790"/>
                <a:gd name="T114" fmla="*/ 0 w 532"/>
                <a:gd name="T115" fmla="*/ 0 h 1790"/>
                <a:gd name="T116" fmla="*/ 0 w 532"/>
                <a:gd name="T117" fmla="*/ 0 h 1790"/>
                <a:gd name="T118" fmla="*/ 0 w 532"/>
                <a:gd name="T119" fmla="*/ 0 h 17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90"/>
                <a:gd name="T182" fmla="*/ 532 w 532"/>
                <a:gd name="T183" fmla="*/ 1790 h 17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90">
                  <a:moveTo>
                    <a:pt x="281" y="1450"/>
                  </a:moveTo>
                  <a:lnTo>
                    <a:pt x="283" y="1372"/>
                  </a:lnTo>
                  <a:lnTo>
                    <a:pt x="286" y="1337"/>
                  </a:lnTo>
                  <a:lnTo>
                    <a:pt x="288" y="1304"/>
                  </a:lnTo>
                  <a:lnTo>
                    <a:pt x="295" y="1245"/>
                  </a:lnTo>
                  <a:lnTo>
                    <a:pt x="303" y="1206"/>
                  </a:lnTo>
                  <a:lnTo>
                    <a:pt x="314" y="1157"/>
                  </a:lnTo>
                  <a:lnTo>
                    <a:pt x="324" y="1108"/>
                  </a:lnTo>
                  <a:lnTo>
                    <a:pt x="326" y="1142"/>
                  </a:lnTo>
                  <a:lnTo>
                    <a:pt x="329" y="1161"/>
                  </a:lnTo>
                  <a:lnTo>
                    <a:pt x="337" y="1185"/>
                  </a:lnTo>
                  <a:lnTo>
                    <a:pt x="347" y="1204"/>
                  </a:lnTo>
                  <a:lnTo>
                    <a:pt x="352" y="1227"/>
                  </a:lnTo>
                  <a:lnTo>
                    <a:pt x="351" y="1248"/>
                  </a:lnTo>
                  <a:lnTo>
                    <a:pt x="342" y="1270"/>
                  </a:lnTo>
                  <a:lnTo>
                    <a:pt x="328" y="1294"/>
                  </a:lnTo>
                  <a:lnTo>
                    <a:pt x="316" y="1323"/>
                  </a:lnTo>
                  <a:lnTo>
                    <a:pt x="301" y="1359"/>
                  </a:lnTo>
                  <a:lnTo>
                    <a:pt x="290" y="1407"/>
                  </a:lnTo>
                  <a:lnTo>
                    <a:pt x="281" y="1450"/>
                  </a:lnTo>
                  <a:lnTo>
                    <a:pt x="344" y="1617"/>
                  </a:lnTo>
                  <a:lnTo>
                    <a:pt x="338" y="1644"/>
                  </a:lnTo>
                  <a:lnTo>
                    <a:pt x="352" y="1659"/>
                  </a:lnTo>
                  <a:lnTo>
                    <a:pt x="381" y="1673"/>
                  </a:lnTo>
                  <a:lnTo>
                    <a:pt x="445" y="1699"/>
                  </a:lnTo>
                  <a:lnTo>
                    <a:pt x="459" y="1709"/>
                  </a:lnTo>
                  <a:lnTo>
                    <a:pt x="471" y="1724"/>
                  </a:lnTo>
                  <a:lnTo>
                    <a:pt x="474" y="1737"/>
                  </a:lnTo>
                  <a:lnTo>
                    <a:pt x="464" y="1741"/>
                  </a:lnTo>
                  <a:lnTo>
                    <a:pt x="438" y="1742"/>
                  </a:lnTo>
                  <a:lnTo>
                    <a:pt x="415" y="1742"/>
                  </a:lnTo>
                  <a:lnTo>
                    <a:pt x="428" y="1746"/>
                  </a:lnTo>
                  <a:lnTo>
                    <a:pt x="432" y="1751"/>
                  </a:lnTo>
                  <a:lnTo>
                    <a:pt x="432" y="1760"/>
                  </a:lnTo>
                  <a:lnTo>
                    <a:pt x="425" y="1772"/>
                  </a:lnTo>
                  <a:lnTo>
                    <a:pt x="403" y="1781"/>
                  </a:lnTo>
                  <a:lnTo>
                    <a:pt x="364" y="1789"/>
                  </a:lnTo>
                  <a:lnTo>
                    <a:pt x="307" y="1790"/>
                  </a:lnTo>
                  <a:lnTo>
                    <a:pt x="265" y="1785"/>
                  </a:lnTo>
                  <a:lnTo>
                    <a:pt x="226" y="1776"/>
                  </a:lnTo>
                  <a:lnTo>
                    <a:pt x="195" y="1763"/>
                  </a:lnTo>
                  <a:lnTo>
                    <a:pt x="171" y="1750"/>
                  </a:lnTo>
                  <a:lnTo>
                    <a:pt x="167" y="1729"/>
                  </a:lnTo>
                  <a:lnTo>
                    <a:pt x="168" y="1705"/>
                  </a:lnTo>
                  <a:lnTo>
                    <a:pt x="152" y="1575"/>
                  </a:lnTo>
                  <a:lnTo>
                    <a:pt x="146" y="1484"/>
                  </a:lnTo>
                  <a:lnTo>
                    <a:pt x="123" y="1198"/>
                  </a:lnTo>
                  <a:lnTo>
                    <a:pt x="112" y="1025"/>
                  </a:lnTo>
                  <a:lnTo>
                    <a:pt x="114" y="942"/>
                  </a:lnTo>
                  <a:lnTo>
                    <a:pt x="118" y="887"/>
                  </a:lnTo>
                  <a:lnTo>
                    <a:pt x="124" y="841"/>
                  </a:lnTo>
                  <a:lnTo>
                    <a:pt x="129" y="802"/>
                  </a:lnTo>
                  <a:lnTo>
                    <a:pt x="94" y="775"/>
                  </a:lnTo>
                  <a:lnTo>
                    <a:pt x="59" y="745"/>
                  </a:lnTo>
                  <a:lnTo>
                    <a:pt x="37" y="721"/>
                  </a:lnTo>
                  <a:lnTo>
                    <a:pt x="15" y="691"/>
                  </a:lnTo>
                  <a:lnTo>
                    <a:pt x="3" y="661"/>
                  </a:lnTo>
                  <a:lnTo>
                    <a:pt x="0" y="635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4" y="368"/>
                  </a:lnTo>
                  <a:lnTo>
                    <a:pt x="92" y="356"/>
                  </a:lnTo>
                  <a:lnTo>
                    <a:pt x="105" y="346"/>
                  </a:lnTo>
                  <a:lnTo>
                    <a:pt x="129" y="329"/>
                  </a:lnTo>
                  <a:lnTo>
                    <a:pt x="202" y="294"/>
                  </a:lnTo>
                  <a:lnTo>
                    <a:pt x="219" y="273"/>
                  </a:lnTo>
                  <a:lnTo>
                    <a:pt x="232" y="249"/>
                  </a:lnTo>
                  <a:lnTo>
                    <a:pt x="238" y="231"/>
                  </a:lnTo>
                  <a:lnTo>
                    <a:pt x="218" y="210"/>
                  </a:lnTo>
                  <a:lnTo>
                    <a:pt x="200" y="182"/>
                  </a:lnTo>
                  <a:lnTo>
                    <a:pt x="189" y="149"/>
                  </a:lnTo>
                  <a:lnTo>
                    <a:pt x="180" y="120"/>
                  </a:lnTo>
                  <a:lnTo>
                    <a:pt x="175" y="85"/>
                  </a:lnTo>
                  <a:lnTo>
                    <a:pt x="179" y="58"/>
                  </a:lnTo>
                  <a:lnTo>
                    <a:pt x="187" y="37"/>
                  </a:lnTo>
                  <a:lnTo>
                    <a:pt x="204" y="19"/>
                  </a:lnTo>
                  <a:lnTo>
                    <a:pt x="226" y="7"/>
                  </a:lnTo>
                  <a:lnTo>
                    <a:pt x="257" y="0"/>
                  </a:lnTo>
                  <a:lnTo>
                    <a:pt x="281" y="2"/>
                  </a:lnTo>
                  <a:lnTo>
                    <a:pt x="305" y="7"/>
                  </a:lnTo>
                  <a:lnTo>
                    <a:pt x="324" y="13"/>
                  </a:lnTo>
                  <a:lnTo>
                    <a:pt x="338" y="25"/>
                  </a:lnTo>
                  <a:lnTo>
                    <a:pt x="347" y="38"/>
                  </a:lnTo>
                  <a:lnTo>
                    <a:pt x="351" y="50"/>
                  </a:lnTo>
                  <a:lnTo>
                    <a:pt x="358" y="77"/>
                  </a:lnTo>
                  <a:lnTo>
                    <a:pt x="363" y="114"/>
                  </a:lnTo>
                  <a:lnTo>
                    <a:pt x="367" y="146"/>
                  </a:lnTo>
                  <a:lnTo>
                    <a:pt x="367" y="169"/>
                  </a:lnTo>
                  <a:lnTo>
                    <a:pt x="359" y="196"/>
                  </a:lnTo>
                  <a:lnTo>
                    <a:pt x="352" y="210"/>
                  </a:lnTo>
                  <a:lnTo>
                    <a:pt x="351" y="238"/>
                  </a:lnTo>
                  <a:lnTo>
                    <a:pt x="352" y="266"/>
                  </a:lnTo>
                  <a:lnTo>
                    <a:pt x="359" y="279"/>
                  </a:lnTo>
                  <a:lnTo>
                    <a:pt x="381" y="294"/>
                  </a:lnTo>
                  <a:lnTo>
                    <a:pt x="454" y="333"/>
                  </a:lnTo>
                  <a:lnTo>
                    <a:pt x="479" y="348"/>
                  </a:lnTo>
                  <a:lnTo>
                    <a:pt x="490" y="377"/>
                  </a:lnTo>
                  <a:lnTo>
                    <a:pt x="510" y="474"/>
                  </a:lnTo>
                  <a:lnTo>
                    <a:pt x="517" y="517"/>
                  </a:lnTo>
                  <a:lnTo>
                    <a:pt x="524" y="554"/>
                  </a:lnTo>
                  <a:lnTo>
                    <a:pt x="531" y="605"/>
                  </a:lnTo>
                  <a:lnTo>
                    <a:pt x="532" y="650"/>
                  </a:lnTo>
                  <a:lnTo>
                    <a:pt x="531" y="706"/>
                  </a:lnTo>
                  <a:lnTo>
                    <a:pt x="523" y="766"/>
                  </a:lnTo>
                  <a:lnTo>
                    <a:pt x="517" y="807"/>
                  </a:lnTo>
                  <a:lnTo>
                    <a:pt x="511" y="854"/>
                  </a:lnTo>
                  <a:lnTo>
                    <a:pt x="502" y="895"/>
                  </a:lnTo>
                  <a:lnTo>
                    <a:pt x="488" y="927"/>
                  </a:lnTo>
                  <a:lnTo>
                    <a:pt x="479" y="960"/>
                  </a:lnTo>
                  <a:lnTo>
                    <a:pt x="475" y="1002"/>
                  </a:lnTo>
                  <a:lnTo>
                    <a:pt x="487" y="1187"/>
                  </a:lnTo>
                  <a:lnTo>
                    <a:pt x="490" y="1252"/>
                  </a:lnTo>
                  <a:lnTo>
                    <a:pt x="490" y="1277"/>
                  </a:lnTo>
                  <a:lnTo>
                    <a:pt x="481" y="1310"/>
                  </a:lnTo>
                  <a:lnTo>
                    <a:pt x="464" y="1350"/>
                  </a:lnTo>
                  <a:lnTo>
                    <a:pt x="423" y="1471"/>
                  </a:lnTo>
                  <a:lnTo>
                    <a:pt x="394" y="1569"/>
                  </a:lnTo>
                  <a:lnTo>
                    <a:pt x="381" y="1602"/>
                  </a:lnTo>
                  <a:lnTo>
                    <a:pt x="363" y="1609"/>
                  </a:lnTo>
                  <a:lnTo>
                    <a:pt x="344" y="1617"/>
                  </a:lnTo>
                  <a:lnTo>
                    <a:pt x="281" y="145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80" name="Freeform 625"/>
            <p:cNvSpPr>
              <a:spLocks/>
            </p:cNvSpPr>
            <p:nvPr/>
          </p:nvSpPr>
          <p:spPr bwMode="auto">
            <a:xfrm>
              <a:off x="260" y="3189"/>
              <a:ext cx="57" cy="178"/>
            </a:xfrm>
            <a:custGeom>
              <a:avLst/>
              <a:gdLst>
                <a:gd name="T0" fmla="*/ 0 w 551"/>
                <a:gd name="T1" fmla="*/ 0 h 1778"/>
                <a:gd name="T2" fmla="*/ 0 w 551"/>
                <a:gd name="T3" fmla="*/ 0 h 1778"/>
                <a:gd name="T4" fmla="*/ 0 w 551"/>
                <a:gd name="T5" fmla="*/ 0 h 1778"/>
                <a:gd name="T6" fmla="*/ 0 w 551"/>
                <a:gd name="T7" fmla="*/ 0 h 1778"/>
                <a:gd name="T8" fmla="*/ 0 w 551"/>
                <a:gd name="T9" fmla="*/ 0 h 1778"/>
                <a:gd name="T10" fmla="*/ 0 w 551"/>
                <a:gd name="T11" fmla="*/ 0 h 1778"/>
                <a:gd name="T12" fmla="*/ 0 w 551"/>
                <a:gd name="T13" fmla="*/ 0 h 1778"/>
                <a:gd name="T14" fmla="*/ 0 w 551"/>
                <a:gd name="T15" fmla="*/ 0 h 1778"/>
                <a:gd name="T16" fmla="*/ 0 w 551"/>
                <a:gd name="T17" fmla="*/ 0 h 1778"/>
                <a:gd name="T18" fmla="*/ 0 w 551"/>
                <a:gd name="T19" fmla="*/ 0 h 1778"/>
                <a:gd name="T20" fmla="*/ 0 w 551"/>
                <a:gd name="T21" fmla="*/ 0 h 1778"/>
                <a:gd name="T22" fmla="*/ 0 w 551"/>
                <a:gd name="T23" fmla="*/ 0 h 1778"/>
                <a:gd name="T24" fmla="*/ 0 w 551"/>
                <a:gd name="T25" fmla="*/ 0 h 1778"/>
                <a:gd name="T26" fmla="*/ 0 w 551"/>
                <a:gd name="T27" fmla="*/ 0 h 1778"/>
                <a:gd name="T28" fmla="*/ 0 w 551"/>
                <a:gd name="T29" fmla="*/ 0 h 1778"/>
                <a:gd name="T30" fmla="*/ 0 w 551"/>
                <a:gd name="T31" fmla="*/ 0 h 1778"/>
                <a:gd name="T32" fmla="*/ 0 w 551"/>
                <a:gd name="T33" fmla="*/ 0 h 1778"/>
                <a:gd name="T34" fmla="*/ 0 w 551"/>
                <a:gd name="T35" fmla="*/ 0 h 1778"/>
                <a:gd name="T36" fmla="*/ 0 w 551"/>
                <a:gd name="T37" fmla="*/ 0 h 1778"/>
                <a:gd name="T38" fmla="*/ 0 w 551"/>
                <a:gd name="T39" fmla="*/ 0 h 1778"/>
                <a:gd name="T40" fmla="*/ 0 w 551"/>
                <a:gd name="T41" fmla="*/ 0 h 1778"/>
                <a:gd name="T42" fmla="*/ 0 w 551"/>
                <a:gd name="T43" fmla="*/ 0 h 1778"/>
                <a:gd name="T44" fmla="*/ 0 w 551"/>
                <a:gd name="T45" fmla="*/ 0 h 1778"/>
                <a:gd name="T46" fmla="*/ 0 w 551"/>
                <a:gd name="T47" fmla="*/ 0 h 1778"/>
                <a:gd name="T48" fmla="*/ 0 w 551"/>
                <a:gd name="T49" fmla="*/ 0 h 1778"/>
                <a:gd name="T50" fmla="*/ 0 w 551"/>
                <a:gd name="T51" fmla="*/ 0 h 1778"/>
                <a:gd name="T52" fmla="*/ 0 w 551"/>
                <a:gd name="T53" fmla="*/ 0 h 1778"/>
                <a:gd name="T54" fmla="*/ 0 w 551"/>
                <a:gd name="T55" fmla="*/ 0 h 1778"/>
                <a:gd name="T56" fmla="*/ 0 w 551"/>
                <a:gd name="T57" fmla="*/ 0 h 1778"/>
                <a:gd name="T58" fmla="*/ 0 w 551"/>
                <a:gd name="T59" fmla="*/ 0 h 1778"/>
                <a:gd name="T60" fmla="*/ 0 w 551"/>
                <a:gd name="T61" fmla="*/ 0 h 1778"/>
                <a:gd name="T62" fmla="*/ 0 w 551"/>
                <a:gd name="T63" fmla="*/ 0 h 1778"/>
                <a:gd name="T64" fmla="*/ 0 w 551"/>
                <a:gd name="T65" fmla="*/ 0 h 1778"/>
                <a:gd name="T66" fmla="*/ 0 w 551"/>
                <a:gd name="T67" fmla="*/ 0 h 1778"/>
                <a:gd name="T68" fmla="*/ 0 w 551"/>
                <a:gd name="T69" fmla="*/ 0 h 1778"/>
                <a:gd name="T70" fmla="*/ 0 w 551"/>
                <a:gd name="T71" fmla="*/ 0 h 1778"/>
                <a:gd name="T72" fmla="*/ 0 w 551"/>
                <a:gd name="T73" fmla="*/ 0 h 1778"/>
                <a:gd name="T74" fmla="*/ 0 w 551"/>
                <a:gd name="T75" fmla="*/ 0 h 1778"/>
                <a:gd name="T76" fmla="*/ 0 w 551"/>
                <a:gd name="T77" fmla="*/ 0 h 1778"/>
                <a:gd name="T78" fmla="*/ 0 w 551"/>
                <a:gd name="T79" fmla="*/ 0 h 1778"/>
                <a:gd name="T80" fmla="*/ 0 w 551"/>
                <a:gd name="T81" fmla="*/ 0 h 1778"/>
                <a:gd name="T82" fmla="*/ 0 w 551"/>
                <a:gd name="T83" fmla="*/ 0 h 1778"/>
                <a:gd name="T84" fmla="*/ 0 w 551"/>
                <a:gd name="T85" fmla="*/ 0 h 1778"/>
                <a:gd name="T86" fmla="*/ 0 w 551"/>
                <a:gd name="T87" fmla="*/ 0 h 1778"/>
                <a:gd name="T88" fmla="*/ 0 w 551"/>
                <a:gd name="T89" fmla="*/ 0 h 1778"/>
                <a:gd name="T90" fmla="*/ 0 w 551"/>
                <a:gd name="T91" fmla="*/ 0 h 1778"/>
                <a:gd name="T92" fmla="*/ 0 w 551"/>
                <a:gd name="T93" fmla="*/ 0 h 1778"/>
                <a:gd name="T94" fmla="*/ 0 w 551"/>
                <a:gd name="T95" fmla="*/ 0 h 1778"/>
                <a:gd name="T96" fmla="*/ 0 w 551"/>
                <a:gd name="T97" fmla="*/ 0 h 1778"/>
                <a:gd name="T98" fmla="*/ 0 w 551"/>
                <a:gd name="T99" fmla="*/ 0 h 1778"/>
                <a:gd name="T100" fmla="*/ 0 w 551"/>
                <a:gd name="T101" fmla="*/ 0 h 1778"/>
                <a:gd name="T102" fmla="*/ 0 w 551"/>
                <a:gd name="T103" fmla="*/ 0 h 1778"/>
                <a:gd name="T104" fmla="*/ 0 w 551"/>
                <a:gd name="T105" fmla="*/ 0 h 1778"/>
                <a:gd name="T106" fmla="*/ 0 w 551"/>
                <a:gd name="T107" fmla="*/ 0 h 1778"/>
                <a:gd name="T108" fmla="*/ 0 w 551"/>
                <a:gd name="T109" fmla="*/ 0 h 1778"/>
                <a:gd name="T110" fmla="*/ 0 w 551"/>
                <a:gd name="T111" fmla="*/ 0 h 1778"/>
                <a:gd name="T112" fmla="*/ 0 w 551"/>
                <a:gd name="T113" fmla="*/ 0 h 1778"/>
                <a:gd name="T114" fmla="*/ 0 w 551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1"/>
                <a:gd name="T175" fmla="*/ 0 h 1778"/>
                <a:gd name="T176" fmla="*/ 551 w 551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1" h="1778">
                  <a:moveTo>
                    <a:pt x="186" y="0"/>
                  </a:moveTo>
                  <a:lnTo>
                    <a:pt x="200" y="4"/>
                  </a:lnTo>
                  <a:lnTo>
                    <a:pt x="225" y="11"/>
                  </a:lnTo>
                  <a:lnTo>
                    <a:pt x="234" y="21"/>
                  </a:lnTo>
                  <a:lnTo>
                    <a:pt x="240" y="29"/>
                  </a:lnTo>
                  <a:lnTo>
                    <a:pt x="252" y="48"/>
                  </a:lnTo>
                  <a:lnTo>
                    <a:pt x="265" y="67"/>
                  </a:lnTo>
                  <a:lnTo>
                    <a:pt x="272" y="84"/>
                  </a:lnTo>
                  <a:lnTo>
                    <a:pt x="286" y="127"/>
                  </a:lnTo>
                  <a:lnTo>
                    <a:pt x="291" y="157"/>
                  </a:lnTo>
                  <a:lnTo>
                    <a:pt x="287" y="196"/>
                  </a:lnTo>
                  <a:lnTo>
                    <a:pt x="276" y="224"/>
                  </a:lnTo>
                  <a:lnTo>
                    <a:pt x="266" y="249"/>
                  </a:lnTo>
                  <a:lnTo>
                    <a:pt x="285" y="273"/>
                  </a:lnTo>
                  <a:lnTo>
                    <a:pt x="319" y="291"/>
                  </a:lnTo>
                  <a:lnTo>
                    <a:pt x="362" y="316"/>
                  </a:lnTo>
                  <a:lnTo>
                    <a:pt x="393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1" y="565"/>
                  </a:lnTo>
                  <a:lnTo>
                    <a:pt x="547" y="605"/>
                  </a:lnTo>
                  <a:lnTo>
                    <a:pt x="536" y="652"/>
                  </a:lnTo>
                  <a:lnTo>
                    <a:pt x="466" y="771"/>
                  </a:lnTo>
                  <a:lnTo>
                    <a:pt x="433" y="829"/>
                  </a:lnTo>
                  <a:lnTo>
                    <a:pt x="409" y="846"/>
                  </a:lnTo>
                  <a:lnTo>
                    <a:pt x="384" y="851"/>
                  </a:lnTo>
                  <a:lnTo>
                    <a:pt x="402" y="889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6" y="1366"/>
                  </a:lnTo>
                  <a:lnTo>
                    <a:pt x="296" y="1434"/>
                  </a:lnTo>
                  <a:lnTo>
                    <a:pt x="285" y="1484"/>
                  </a:lnTo>
                  <a:lnTo>
                    <a:pt x="266" y="1540"/>
                  </a:lnTo>
                  <a:lnTo>
                    <a:pt x="259" y="1572"/>
                  </a:lnTo>
                  <a:lnTo>
                    <a:pt x="264" y="1617"/>
                  </a:lnTo>
                  <a:lnTo>
                    <a:pt x="278" y="1634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3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2" y="1725"/>
                  </a:lnTo>
                  <a:lnTo>
                    <a:pt x="201" y="1746"/>
                  </a:lnTo>
                  <a:lnTo>
                    <a:pt x="183" y="1759"/>
                  </a:lnTo>
                  <a:lnTo>
                    <a:pt x="156" y="1772"/>
                  </a:lnTo>
                  <a:lnTo>
                    <a:pt x="120" y="1778"/>
                  </a:lnTo>
                  <a:lnTo>
                    <a:pt x="80" y="1774"/>
                  </a:lnTo>
                  <a:lnTo>
                    <a:pt x="71" y="1760"/>
                  </a:lnTo>
                  <a:lnTo>
                    <a:pt x="81" y="1743"/>
                  </a:lnTo>
                  <a:lnTo>
                    <a:pt x="62" y="1746"/>
                  </a:lnTo>
                  <a:lnTo>
                    <a:pt x="37" y="1744"/>
                  </a:lnTo>
                  <a:lnTo>
                    <a:pt x="36" y="1730"/>
                  </a:lnTo>
                  <a:lnTo>
                    <a:pt x="46" y="1716"/>
                  </a:lnTo>
                  <a:lnTo>
                    <a:pt x="75" y="1696"/>
                  </a:lnTo>
                  <a:lnTo>
                    <a:pt x="124" y="1660"/>
                  </a:lnTo>
                  <a:lnTo>
                    <a:pt x="150" y="1626"/>
                  </a:lnTo>
                  <a:lnTo>
                    <a:pt x="160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1" y="1348"/>
                  </a:lnTo>
                  <a:lnTo>
                    <a:pt x="101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8" y="988"/>
                  </a:lnTo>
                  <a:lnTo>
                    <a:pt x="8" y="969"/>
                  </a:lnTo>
                  <a:lnTo>
                    <a:pt x="15" y="922"/>
                  </a:lnTo>
                  <a:lnTo>
                    <a:pt x="36" y="859"/>
                  </a:lnTo>
                  <a:lnTo>
                    <a:pt x="58" y="802"/>
                  </a:lnTo>
                  <a:lnTo>
                    <a:pt x="38" y="785"/>
                  </a:lnTo>
                  <a:lnTo>
                    <a:pt x="11" y="761"/>
                  </a:lnTo>
                  <a:lnTo>
                    <a:pt x="0" y="709"/>
                  </a:lnTo>
                  <a:lnTo>
                    <a:pt x="7" y="656"/>
                  </a:lnTo>
                  <a:lnTo>
                    <a:pt x="10" y="595"/>
                  </a:lnTo>
                  <a:lnTo>
                    <a:pt x="7" y="549"/>
                  </a:lnTo>
                  <a:lnTo>
                    <a:pt x="0" y="499"/>
                  </a:lnTo>
                  <a:lnTo>
                    <a:pt x="3" y="441"/>
                  </a:lnTo>
                  <a:lnTo>
                    <a:pt x="12" y="403"/>
                  </a:lnTo>
                  <a:lnTo>
                    <a:pt x="23" y="377"/>
                  </a:lnTo>
                  <a:lnTo>
                    <a:pt x="34" y="357"/>
                  </a:lnTo>
                  <a:lnTo>
                    <a:pt x="47" y="346"/>
                  </a:lnTo>
                  <a:lnTo>
                    <a:pt x="93" y="320"/>
                  </a:lnTo>
                  <a:lnTo>
                    <a:pt x="137" y="294"/>
                  </a:lnTo>
                  <a:lnTo>
                    <a:pt x="160" y="271"/>
                  </a:lnTo>
                  <a:lnTo>
                    <a:pt x="158" y="266"/>
                  </a:lnTo>
                  <a:lnTo>
                    <a:pt x="149" y="265"/>
                  </a:lnTo>
                  <a:lnTo>
                    <a:pt x="136" y="261"/>
                  </a:lnTo>
                  <a:lnTo>
                    <a:pt x="123" y="256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7" y="247"/>
                  </a:lnTo>
                  <a:lnTo>
                    <a:pt x="79" y="258"/>
                  </a:lnTo>
                  <a:lnTo>
                    <a:pt x="79" y="223"/>
                  </a:lnTo>
                  <a:lnTo>
                    <a:pt x="73" y="200"/>
                  </a:lnTo>
                  <a:lnTo>
                    <a:pt x="58" y="155"/>
                  </a:lnTo>
                  <a:lnTo>
                    <a:pt x="53" y="120"/>
                  </a:lnTo>
                  <a:lnTo>
                    <a:pt x="55" y="81"/>
                  </a:lnTo>
                  <a:lnTo>
                    <a:pt x="62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2"/>
                  </a:lnTo>
                  <a:lnTo>
                    <a:pt x="186" y="0"/>
                  </a:lnTo>
                  <a:lnTo>
                    <a:pt x="388" y="523"/>
                  </a:lnTo>
                  <a:lnTo>
                    <a:pt x="384" y="588"/>
                  </a:lnTo>
                  <a:lnTo>
                    <a:pt x="381" y="625"/>
                  </a:lnTo>
                  <a:lnTo>
                    <a:pt x="418" y="630"/>
                  </a:lnTo>
                  <a:lnTo>
                    <a:pt x="427" y="601"/>
                  </a:lnTo>
                  <a:lnTo>
                    <a:pt x="427" y="576"/>
                  </a:lnTo>
                  <a:lnTo>
                    <a:pt x="411" y="553"/>
                  </a:lnTo>
                  <a:lnTo>
                    <a:pt x="402" y="535"/>
                  </a:lnTo>
                  <a:lnTo>
                    <a:pt x="393" y="523"/>
                  </a:lnTo>
                  <a:lnTo>
                    <a:pt x="388" y="52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1" name="Freeform 626"/>
            <p:cNvSpPr>
              <a:spLocks/>
            </p:cNvSpPr>
            <p:nvPr/>
          </p:nvSpPr>
          <p:spPr bwMode="auto">
            <a:xfrm>
              <a:off x="260" y="3189"/>
              <a:ext cx="57" cy="178"/>
            </a:xfrm>
            <a:custGeom>
              <a:avLst/>
              <a:gdLst>
                <a:gd name="T0" fmla="*/ 0 w 551"/>
                <a:gd name="T1" fmla="*/ 0 h 1778"/>
                <a:gd name="T2" fmla="*/ 0 w 551"/>
                <a:gd name="T3" fmla="*/ 0 h 1778"/>
                <a:gd name="T4" fmla="*/ 0 w 551"/>
                <a:gd name="T5" fmla="*/ 0 h 1778"/>
                <a:gd name="T6" fmla="*/ 0 w 551"/>
                <a:gd name="T7" fmla="*/ 0 h 1778"/>
                <a:gd name="T8" fmla="*/ 0 w 551"/>
                <a:gd name="T9" fmla="*/ 0 h 1778"/>
                <a:gd name="T10" fmla="*/ 0 w 551"/>
                <a:gd name="T11" fmla="*/ 0 h 1778"/>
                <a:gd name="T12" fmla="*/ 0 w 551"/>
                <a:gd name="T13" fmla="*/ 0 h 1778"/>
                <a:gd name="T14" fmla="*/ 0 w 551"/>
                <a:gd name="T15" fmla="*/ 0 h 1778"/>
                <a:gd name="T16" fmla="*/ 0 w 551"/>
                <a:gd name="T17" fmla="*/ 0 h 1778"/>
                <a:gd name="T18" fmla="*/ 0 w 551"/>
                <a:gd name="T19" fmla="*/ 0 h 1778"/>
                <a:gd name="T20" fmla="*/ 0 w 551"/>
                <a:gd name="T21" fmla="*/ 0 h 1778"/>
                <a:gd name="T22" fmla="*/ 0 w 551"/>
                <a:gd name="T23" fmla="*/ 0 h 1778"/>
                <a:gd name="T24" fmla="*/ 0 w 551"/>
                <a:gd name="T25" fmla="*/ 0 h 1778"/>
                <a:gd name="T26" fmla="*/ 0 w 551"/>
                <a:gd name="T27" fmla="*/ 0 h 1778"/>
                <a:gd name="T28" fmla="*/ 0 w 551"/>
                <a:gd name="T29" fmla="*/ 0 h 1778"/>
                <a:gd name="T30" fmla="*/ 0 w 551"/>
                <a:gd name="T31" fmla="*/ 0 h 1778"/>
                <a:gd name="T32" fmla="*/ 0 w 551"/>
                <a:gd name="T33" fmla="*/ 0 h 1778"/>
                <a:gd name="T34" fmla="*/ 0 w 551"/>
                <a:gd name="T35" fmla="*/ 0 h 1778"/>
                <a:gd name="T36" fmla="*/ 0 w 551"/>
                <a:gd name="T37" fmla="*/ 0 h 1778"/>
                <a:gd name="T38" fmla="*/ 0 w 551"/>
                <a:gd name="T39" fmla="*/ 0 h 1778"/>
                <a:gd name="T40" fmla="*/ 0 w 551"/>
                <a:gd name="T41" fmla="*/ 0 h 1778"/>
                <a:gd name="T42" fmla="*/ 0 w 551"/>
                <a:gd name="T43" fmla="*/ 0 h 1778"/>
                <a:gd name="T44" fmla="*/ 0 w 551"/>
                <a:gd name="T45" fmla="*/ 0 h 1778"/>
                <a:gd name="T46" fmla="*/ 0 w 551"/>
                <a:gd name="T47" fmla="*/ 0 h 1778"/>
                <a:gd name="T48" fmla="*/ 0 w 551"/>
                <a:gd name="T49" fmla="*/ 0 h 1778"/>
                <a:gd name="T50" fmla="*/ 0 w 551"/>
                <a:gd name="T51" fmla="*/ 0 h 1778"/>
                <a:gd name="T52" fmla="*/ 0 w 551"/>
                <a:gd name="T53" fmla="*/ 0 h 1778"/>
                <a:gd name="T54" fmla="*/ 0 w 551"/>
                <a:gd name="T55" fmla="*/ 0 h 1778"/>
                <a:gd name="T56" fmla="*/ 0 w 551"/>
                <a:gd name="T57" fmla="*/ 0 h 1778"/>
                <a:gd name="T58" fmla="*/ 0 w 551"/>
                <a:gd name="T59" fmla="*/ 0 h 1778"/>
                <a:gd name="T60" fmla="*/ 0 w 551"/>
                <a:gd name="T61" fmla="*/ 0 h 1778"/>
                <a:gd name="T62" fmla="*/ 0 w 551"/>
                <a:gd name="T63" fmla="*/ 0 h 1778"/>
                <a:gd name="T64" fmla="*/ 0 w 551"/>
                <a:gd name="T65" fmla="*/ 0 h 1778"/>
                <a:gd name="T66" fmla="*/ 0 w 551"/>
                <a:gd name="T67" fmla="*/ 0 h 1778"/>
                <a:gd name="T68" fmla="*/ 0 w 551"/>
                <a:gd name="T69" fmla="*/ 0 h 1778"/>
                <a:gd name="T70" fmla="*/ 0 w 551"/>
                <a:gd name="T71" fmla="*/ 0 h 1778"/>
                <a:gd name="T72" fmla="*/ 0 w 551"/>
                <a:gd name="T73" fmla="*/ 0 h 1778"/>
                <a:gd name="T74" fmla="*/ 0 w 551"/>
                <a:gd name="T75" fmla="*/ 0 h 1778"/>
                <a:gd name="T76" fmla="*/ 0 w 551"/>
                <a:gd name="T77" fmla="*/ 0 h 1778"/>
                <a:gd name="T78" fmla="*/ 0 w 551"/>
                <a:gd name="T79" fmla="*/ 0 h 1778"/>
                <a:gd name="T80" fmla="*/ 0 w 551"/>
                <a:gd name="T81" fmla="*/ 0 h 1778"/>
                <a:gd name="T82" fmla="*/ 0 w 551"/>
                <a:gd name="T83" fmla="*/ 0 h 1778"/>
                <a:gd name="T84" fmla="*/ 0 w 551"/>
                <a:gd name="T85" fmla="*/ 0 h 1778"/>
                <a:gd name="T86" fmla="*/ 0 w 551"/>
                <a:gd name="T87" fmla="*/ 0 h 1778"/>
                <a:gd name="T88" fmla="*/ 0 w 551"/>
                <a:gd name="T89" fmla="*/ 0 h 1778"/>
                <a:gd name="T90" fmla="*/ 0 w 551"/>
                <a:gd name="T91" fmla="*/ 0 h 1778"/>
                <a:gd name="T92" fmla="*/ 0 w 551"/>
                <a:gd name="T93" fmla="*/ 0 h 1778"/>
                <a:gd name="T94" fmla="*/ 0 w 551"/>
                <a:gd name="T95" fmla="*/ 0 h 1778"/>
                <a:gd name="T96" fmla="*/ 0 w 551"/>
                <a:gd name="T97" fmla="*/ 0 h 1778"/>
                <a:gd name="T98" fmla="*/ 0 w 551"/>
                <a:gd name="T99" fmla="*/ 0 h 1778"/>
                <a:gd name="T100" fmla="*/ 0 w 551"/>
                <a:gd name="T101" fmla="*/ 0 h 1778"/>
                <a:gd name="T102" fmla="*/ 0 w 551"/>
                <a:gd name="T103" fmla="*/ 0 h 1778"/>
                <a:gd name="T104" fmla="*/ 0 w 551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1"/>
                <a:gd name="T160" fmla="*/ 0 h 1778"/>
                <a:gd name="T161" fmla="*/ 551 w 551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1" h="1778">
                  <a:moveTo>
                    <a:pt x="186" y="0"/>
                  </a:moveTo>
                  <a:lnTo>
                    <a:pt x="200" y="4"/>
                  </a:lnTo>
                  <a:lnTo>
                    <a:pt x="225" y="11"/>
                  </a:lnTo>
                  <a:lnTo>
                    <a:pt x="234" y="21"/>
                  </a:lnTo>
                  <a:lnTo>
                    <a:pt x="240" y="29"/>
                  </a:lnTo>
                  <a:lnTo>
                    <a:pt x="252" y="48"/>
                  </a:lnTo>
                  <a:lnTo>
                    <a:pt x="265" y="67"/>
                  </a:lnTo>
                  <a:lnTo>
                    <a:pt x="272" y="84"/>
                  </a:lnTo>
                  <a:lnTo>
                    <a:pt x="286" y="127"/>
                  </a:lnTo>
                  <a:lnTo>
                    <a:pt x="291" y="157"/>
                  </a:lnTo>
                  <a:lnTo>
                    <a:pt x="287" y="196"/>
                  </a:lnTo>
                  <a:lnTo>
                    <a:pt x="276" y="224"/>
                  </a:lnTo>
                  <a:lnTo>
                    <a:pt x="266" y="249"/>
                  </a:lnTo>
                  <a:lnTo>
                    <a:pt x="285" y="273"/>
                  </a:lnTo>
                  <a:lnTo>
                    <a:pt x="319" y="291"/>
                  </a:lnTo>
                  <a:lnTo>
                    <a:pt x="362" y="316"/>
                  </a:lnTo>
                  <a:lnTo>
                    <a:pt x="393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1" y="565"/>
                  </a:lnTo>
                  <a:lnTo>
                    <a:pt x="547" y="605"/>
                  </a:lnTo>
                  <a:lnTo>
                    <a:pt x="536" y="652"/>
                  </a:lnTo>
                  <a:lnTo>
                    <a:pt x="466" y="771"/>
                  </a:lnTo>
                  <a:lnTo>
                    <a:pt x="433" y="829"/>
                  </a:lnTo>
                  <a:lnTo>
                    <a:pt x="409" y="846"/>
                  </a:lnTo>
                  <a:lnTo>
                    <a:pt x="384" y="851"/>
                  </a:lnTo>
                  <a:lnTo>
                    <a:pt x="402" y="889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6" y="1366"/>
                  </a:lnTo>
                  <a:lnTo>
                    <a:pt x="296" y="1434"/>
                  </a:lnTo>
                  <a:lnTo>
                    <a:pt x="285" y="1484"/>
                  </a:lnTo>
                  <a:lnTo>
                    <a:pt x="266" y="1540"/>
                  </a:lnTo>
                  <a:lnTo>
                    <a:pt x="259" y="1572"/>
                  </a:lnTo>
                  <a:lnTo>
                    <a:pt x="264" y="1617"/>
                  </a:lnTo>
                  <a:lnTo>
                    <a:pt x="278" y="1634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3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2" y="1725"/>
                  </a:lnTo>
                  <a:lnTo>
                    <a:pt x="201" y="1746"/>
                  </a:lnTo>
                  <a:lnTo>
                    <a:pt x="183" y="1759"/>
                  </a:lnTo>
                  <a:lnTo>
                    <a:pt x="156" y="1772"/>
                  </a:lnTo>
                  <a:lnTo>
                    <a:pt x="120" y="1778"/>
                  </a:lnTo>
                  <a:lnTo>
                    <a:pt x="80" y="1774"/>
                  </a:lnTo>
                  <a:lnTo>
                    <a:pt x="71" y="1760"/>
                  </a:lnTo>
                  <a:lnTo>
                    <a:pt x="81" y="1743"/>
                  </a:lnTo>
                  <a:lnTo>
                    <a:pt x="62" y="1746"/>
                  </a:lnTo>
                  <a:lnTo>
                    <a:pt x="37" y="1744"/>
                  </a:lnTo>
                  <a:lnTo>
                    <a:pt x="36" y="1730"/>
                  </a:lnTo>
                  <a:lnTo>
                    <a:pt x="46" y="1716"/>
                  </a:lnTo>
                  <a:lnTo>
                    <a:pt x="75" y="1696"/>
                  </a:lnTo>
                  <a:lnTo>
                    <a:pt x="124" y="1660"/>
                  </a:lnTo>
                  <a:lnTo>
                    <a:pt x="150" y="1626"/>
                  </a:lnTo>
                  <a:lnTo>
                    <a:pt x="160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1" y="1348"/>
                  </a:lnTo>
                  <a:lnTo>
                    <a:pt x="101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8" y="988"/>
                  </a:lnTo>
                  <a:lnTo>
                    <a:pt x="8" y="969"/>
                  </a:lnTo>
                  <a:lnTo>
                    <a:pt x="15" y="922"/>
                  </a:lnTo>
                  <a:lnTo>
                    <a:pt x="36" y="859"/>
                  </a:lnTo>
                  <a:lnTo>
                    <a:pt x="58" y="802"/>
                  </a:lnTo>
                  <a:lnTo>
                    <a:pt x="38" y="785"/>
                  </a:lnTo>
                  <a:lnTo>
                    <a:pt x="11" y="761"/>
                  </a:lnTo>
                  <a:lnTo>
                    <a:pt x="0" y="709"/>
                  </a:lnTo>
                  <a:lnTo>
                    <a:pt x="7" y="656"/>
                  </a:lnTo>
                  <a:lnTo>
                    <a:pt x="10" y="595"/>
                  </a:lnTo>
                  <a:lnTo>
                    <a:pt x="7" y="549"/>
                  </a:lnTo>
                  <a:lnTo>
                    <a:pt x="0" y="499"/>
                  </a:lnTo>
                  <a:lnTo>
                    <a:pt x="3" y="441"/>
                  </a:lnTo>
                  <a:lnTo>
                    <a:pt x="12" y="403"/>
                  </a:lnTo>
                  <a:lnTo>
                    <a:pt x="23" y="377"/>
                  </a:lnTo>
                  <a:lnTo>
                    <a:pt x="34" y="357"/>
                  </a:lnTo>
                  <a:lnTo>
                    <a:pt x="47" y="346"/>
                  </a:lnTo>
                  <a:lnTo>
                    <a:pt x="93" y="320"/>
                  </a:lnTo>
                  <a:lnTo>
                    <a:pt x="137" y="294"/>
                  </a:lnTo>
                  <a:lnTo>
                    <a:pt x="160" y="271"/>
                  </a:lnTo>
                  <a:lnTo>
                    <a:pt x="158" y="266"/>
                  </a:lnTo>
                  <a:lnTo>
                    <a:pt x="149" y="265"/>
                  </a:lnTo>
                  <a:lnTo>
                    <a:pt x="136" y="261"/>
                  </a:lnTo>
                  <a:lnTo>
                    <a:pt x="123" y="256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7" y="247"/>
                  </a:lnTo>
                  <a:lnTo>
                    <a:pt x="79" y="258"/>
                  </a:lnTo>
                  <a:lnTo>
                    <a:pt x="79" y="223"/>
                  </a:lnTo>
                  <a:lnTo>
                    <a:pt x="73" y="200"/>
                  </a:lnTo>
                  <a:lnTo>
                    <a:pt x="58" y="155"/>
                  </a:lnTo>
                  <a:lnTo>
                    <a:pt x="53" y="120"/>
                  </a:lnTo>
                  <a:lnTo>
                    <a:pt x="55" y="81"/>
                  </a:lnTo>
                  <a:lnTo>
                    <a:pt x="62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2"/>
                  </a:lnTo>
                  <a:lnTo>
                    <a:pt x="1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2" name="Freeform 627"/>
            <p:cNvSpPr>
              <a:spLocks/>
            </p:cNvSpPr>
            <p:nvPr/>
          </p:nvSpPr>
          <p:spPr bwMode="auto">
            <a:xfrm>
              <a:off x="300" y="3241"/>
              <a:ext cx="4" cy="11"/>
            </a:xfrm>
            <a:custGeom>
              <a:avLst/>
              <a:gdLst>
                <a:gd name="T0" fmla="*/ 0 w 46"/>
                <a:gd name="T1" fmla="*/ 0 h 107"/>
                <a:gd name="T2" fmla="*/ 0 w 46"/>
                <a:gd name="T3" fmla="*/ 0 h 107"/>
                <a:gd name="T4" fmla="*/ 0 w 46"/>
                <a:gd name="T5" fmla="*/ 0 h 107"/>
                <a:gd name="T6" fmla="*/ 0 w 46"/>
                <a:gd name="T7" fmla="*/ 0 h 107"/>
                <a:gd name="T8" fmla="*/ 0 w 46"/>
                <a:gd name="T9" fmla="*/ 0 h 107"/>
                <a:gd name="T10" fmla="*/ 0 w 46"/>
                <a:gd name="T11" fmla="*/ 0 h 107"/>
                <a:gd name="T12" fmla="*/ 0 w 46"/>
                <a:gd name="T13" fmla="*/ 0 h 107"/>
                <a:gd name="T14" fmla="*/ 0 w 46"/>
                <a:gd name="T15" fmla="*/ 0 h 107"/>
                <a:gd name="T16" fmla="*/ 0 w 46"/>
                <a:gd name="T17" fmla="*/ 0 h 107"/>
                <a:gd name="T18" fmla="*/ 0 w 46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07"/>
                <a:gd name="T32" fmla="*/ 46 w 46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07">
                  <a:moveTo>
                    <a:pt x="7" y="0"/>
                  </a:moveTo>
                  <a:lnTo>
                    <a:pt x="3" y="65"/>
                  </a:lnTo>
                  <a:lnTo>
                    <a:pt x="0" y="102"/>
                  </a:lnTo>
                  <a:lnTo>
                    <a:pt x="35" y="107"/>
                  </a:lnTo>
                  <a:lnTo>
                    <a:pt x="46" y="77"/>
                  </a:lnTo>
                  <a:lnTo>
                    <a:pt x="46" y="53"/>
                  </a:lnTo>
                  <a:lnTo>
                    <a:pt x="30" y="30"/>
                  </a:lnTo>
                  <a:lnTo>
                    <a:pt x="21" y="12"/>
                  </a:lnTo>
                  <a:lnTo>
                    <a:pt x="12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3" name="Freeform 628"/>
            <p:cNvSpPr>
              <a:spLocks/>
            </p:cNvSpPr>
            <p:nvPr/>
          </p:nvSpPr>
          <p:spPr bwMode="auto">
            <a:xfrm>
              <a:off x="366" y="3185"/>
              <a:ext cx="54" cy="187"/>
            </a:xfrm>
            <a:custGeom>
              <a:avLst/>
              <a:gdLst>
                <a:gd name="T0" fmla="*/ 0 w 526"/>
                <a:gd name="T1" fmla="*/ 0 h 1867"/>
                <a:gd name="T2" fmla="*/ 0 w 526"/>
                <a:gd name="T3" fmla="*/ 0 h 1867"/>
                <a:gd name="T4" fmla="*/ 0 w 526"/>
                <a:gd name="T5" fmla="*/ 0 h 1867"/>
                <a:gd name="T6" fmla="*/ 0 w 526"/>
                <a:gd name="T7" fmla="*/ 0 h 1867"/>
                <a:gd name="T8" fmla="*/ 0 w 526"/>
                <a:gd name="T9" fmla="*/ 0 h 1867"/>
                <a:gd name="T10" fmla="*/ 0 w 526"/>
                <a:gd name="T11" fmla="*/ 0 h 1867"/>
                <a:gd name="T12" fmla="*/ 0 w 526"/>
                <a:gd name="T13" fmla="*/ 0 h 1867"/>
                <a:gd name="T14" fmla="*/ 0 w 526"/>
                <a:gd name="T15" fmla="*/ 0 h 1867"/>
                <a:gd name="T16" fmla="*/ 0 w 526"/>
                <a:gd name="T17" fmla="*/ 0 h 1867"/>
                <a:gd name="T18" fmla="*/ 0 w 526"/>
                <a:gd name="T19" fmla="*/ 0 h 1867"/>
                <a:gd name="T20" fmla="*/ 0 w 526"/>
                <a:gd name="T21" fmla="*/ 0 h 1867"/>
                <a:gd name="T22" fmla="*/ 0 w 526"/>
                <a:gd name="T23" fmla="*/ 0 h 1867"/>
                <a:gd name="T24" fmla="*/ 0 w 526"/>
                <a:gd name="T25" fmla="*/ 0 h 1867"/>
                <a:gd name="T26" fmla="*/ 0 w 526"/>
                <a:gd name="T27" fmla="*/ 0 h 1867"/>
                <a:gd name="T28" fmla="*/ 0 w 526"/>
                <a:gd name="T29" fmla="*/ 0 h 1867"/>
                <a:gd name="T30" fmla="*/ 0 w 526"/>
                <a:gd name="T31" fmla="*/ 0 h 1867"/>
                <a:gd name="T32" fmla="*/ 0 w 526"/>
                <a:gd name="T33" fmla="*/ 0 h 1867"/>
                <a:gd name="T34" fmla="*/ 0 w 526"/>
                <a:gd name="T35" fmla="*/ 0 h 1867"/>
                <a:gd name="T36" fmla="*/ 0 w 526"/>
                <a:gd name="T37" fmla="*/ 0 h 1867"/>
                <a:gd name="T38" fmla="*/ 0 w 526"/>
                <a:gd name="T39" fmla="*/ 0 h 1867"/>
                <a:gd name="T40" fmla="*/ 0 w 526"/>
                <a:gd name="T41" fmla="*/ 0 h 1867"/>
                <a:gd name="T42" fmla="*/ 0 w 526"/>
                <a:gd name="T43" fmla="*/ 0 h 1867"/>
                <a:gd name="T44" fmla="*/ 0 w 526"/>
                <a:gd name="T45" fmla="*/ 0 h 1867"/>
                <a:gd name="T46" fmla="*/ 0 w 526"/>
                <a:gd name="T47" fmla="*/ 0 h 1867"/>
                <a:gd name="T48" fmla="*/ 0 w 526"/>
                <a:gd name="T49" fmla="*/ 0 h 1867"/>
                <a:gd name="T50" fmla="*/ 0 w 526"/>
                <a:gd name="T51" fmla="*/ 0 h 1867"/>
                <a:gd name="T52" fmla="*/ 0 w 526"/>
                <a:gd name="T53" fmla="*/ 0 h 1867"/>
                <a:gd name="T54" fmla="*/ 0 w 526"/>
                <a:gd name="T55" fmla="*/ 0 h 1867"/>
                <a:gd name="T56" fmla="*/ 0 w 526"/>
                <a:gd name="T57" fmla="*/ 0 h 1867"/>
                <a:gd name="T58" fmla="*/ 0 w 526"/>
                <a:gd name="T59" fmla="*/ 0 h 1867"/>
                <a:gd name="T60" fmla="*/ 0 w 526"/>
                <a:gd name="T61" fmla="*/ 0 h 1867"/>
                <a:gd name="T62" fmla="*/ 0 w 526"/>
                <a:gd name="T63" fmla="*/ 0 h 1867"/>
                <a:gd name="T64" fmla="*/ 0 w 526"/>
                <a:gd name="T65" fmla="*/ 0 h 1867"/>
                <a:gd name="T66" fmla="*/ 0 w 526"/>
                <a:gd name="T67" fmla="*/ 0 h 1867"/>
                <a:gd name="T68" fmla="*/ 0 w 526"/>
                <a:gd name="T69" fmla="*/ 0 h 1867"/>
                <a:gd name="T70" fmla="*/ 0 w 526"/>
                <a:gd name="T71" fmla="*/ 0 h 1867"/>
                <a:gd name="T72" fmla="*/ 0 w 526"/>
                <a:gd name="T73" fmla="*/ 0 h 1867"/>
                <a:gd name="T74" fmla="*/ 0 w 526"/>
                <a:gd name="T75" fmla="*/ 0 h 1867"/>
                <a:gd name="T76" fmla="*/ 0 w 526"/>
                <a:gd name="T77" fmla="*/ 0 h 1867"/>
                <a:gd name="T78" fmla="*/ 0 w 526"/>
                <a:gd name="T79" fmla="*/ 0 h 1867"/>
                <a:gd name="T80" fmla="*/ 0 w 526"/>
                <a:gd name="T81" fmla="*/ 0 h 1867"/>
                <a:gd name="T82" fmla="*/ 0 w 526"/>
                <a:gd name="T83" fmla="*/ 0 h 1867"/>
                <a:gd name="T84" fmla="*/ 0 w 526"/>
                <a:gd name="T85" fmla="*/ 0 h 1867"/>
                <a:gd name="T86" fmla="*/ 0 w 526"/>
                <a:gd name="T87" fmla="*/ 0 h 1867"/>
                <a:gd name="T88" fmla="*/ 0 w 526"/>
                <a:gd name="T89" fmla="*/ 0 h 1867"/>
                <a:gd name="T90" fmla="*/ 0 w 526"/>
                <a:gd name="T91" fmla="*/ 0 h 1867"/>
                <a:gd name="T92" fmla="*/ 0 w 526"/>
                <a:gd name="T93" fmla="*/ 0 h 1867"/>
                <a:gd name="T94" fmla="*/ 0 w 526"/>
                <a:gd name="T95" fmla="*/ 0 h 1867"/>
                <a:gd name="T96" fmla="*/ 0 w 526"/>
                <a:gd name="T97" fmla="*/ 0 h 1867"/>
                <a:gd name="T98" fmla="*/ 0 w 526"/>
                <a:gd name="T99" fmla="*/ 0 h 1867"/>
                <a:gd name="T100" fmla="*/ 0 w 526"/>
                <a:gd name="T101" fmla="*/ 0 h 1867"/>
                <a:gd name="T102" fmla="*/ 0 w 526"/>
                <a:gd name="T103" fmla="*/ 0 h 1867"/>
                <a:gd name="T104" fmla="*/ 0 w 526"/>
                <a:gd name="T105" fmla="*/ 0 h 1867"/>
                <a:gd name="T106" fmla="*/ 0 w 526"/>
                <a:gd name="T107" fmla="*/ 0 h 1867"/>
                <a:gd name="T108" fmla="*/ 0 w 526"/>
                <a:gd name="T109" fmla="*/ 0 h 1867"/>
                <a:gd name="T110" fmla="*/ 0 w 526"/>
                <a:gd name="T111" fmla="*/ 0 h 18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6"/>
                <a:gd name="T169" fmla="*/ 0 h 1867"/>
                <a:gd name="T170" fmla="*/ 526 w 526"/>
                <a:gd name="T171" fmla="*/ 1867 h 18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6" h="1867">
                  <a:moveTo>
                    <a:pt x="279" y="0"/>
                  </a:moveTo>
                  <a:lnTo>
                    <a:pt x="325" y="0"/>
                  </a:lnTo>
                  <a:lnTo>
                    <a:pt x="354" y="10"/>
                  </a:lnTo>
                  <a:lnTo>
                    <a:pt x="380" y="31"/>
                  </a:lnTo>
                  <a:lnTo>
                    <a:pt x="393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5" y="149"/>
                  </a:lnTo>
                  <a:lnTo>
                    <a:pt x="356" y="183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6" y="293"/>
                  </a:lnTo>
                  <a:lnTo>
                    <a:pt x="364" y="292"/>
                  </a:lnTo>
                  <a:lnTo>
                    <a:pt x="380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8" y="351"/>
                  </a:lnTo>
                  <a:lnTo>
                    <a:pt x="488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9" y="468"/>
                  </a:lnTo>
                  <a:lnTo>
                    <a:pt x="478" y="499"/>
                  </a:lnTo>
                  <a:lnTo>
                    <a:pt x="483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3" y="783"/>
                  </a:lnTo>
                  <a:lnTo>
                    <a:pt x="483" y="820"/>
                  </a:lnTo>
                  <a:lnTo>
                    <a:pt x="518" y="808"/>
                  </a:lnTo>
                  <a:lnTo>
                    <a:pt x="526" y="961"/>
                  </a:lnTo>
                  <a:lnTo>
                    <a:pt x="390" y="995"/>
                  </a:lnTo>
                  <a:lnTo>
                    <a:pt x="375" y="1070"/>
                  </a:lnTo>
                  <a:lnTo>
                    <a:pt x="347" y="1193"/>
                  </a:lnTo>
                  <a:lnTo>
                    <a:pt x="341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60"/>
                  </a:lnTo>
                  <a:lnTo>
                    <a:pt x="355" y="1433"/>
                  </a:lnTo>
                  <a:lnTo>
                    <a:pt x="348" y="1497"/>
                  </a:lnTo>
                  <a:lnTo>
                    <a:pt x="329" y="1598"/>
                  </a:lnTo>
                  <a:lnTo>
                    <a:pt x="318" y="1646"/>
                  </a:lnTo>
                  <a:lnTo>
                    <a:pt x="315" y="1718"/>
                  </a:lnTo>
                  <a:lnTo>
                    <a:pt x="324" y="1786"/>
                  </a:lnTo>
                  <a:lnTo>
                    <a:pt x="320" y="1794"/>
                  </a:lnTo>
                  <a:lnTo>
                    <a:pt x="307" y="1802"/>
                  </a:lnTo>
                  <a:lnTo>
                    <a:pt x="262" y="1835"/>
                  </a:lnTo>
                  <a:lnTo>
                    <a:pt x="244" y="1850"/>
                  </a:lnTo>
                  <a:lnTo>
                    <a:pt x="223" y="1862"/>
                  </a:lnTo>
                  <a:lnTo>
                    <a:pt x="187" y="1867"/>
                  </a:lnTo>
                  <a:lnTo>
                    <a:pt x="146" y="1860"/>
                  </a:lnTo>
                  <a:lnTo>
                    <a:pt x="135" y="1854"/>
                  </a:lnTo>
                  <a:lnTo>
                    <a:pt x="129" y="1845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7" y="1785"/>
                  </a:lnTo>
                  <a:lnTo>
                    <a:pt x="158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9" y="1824"/>
                  </a:lnTo>
                  <a:lnTo>
                    <a:pt x="29" y="1824"/>
                  </a:lnTo>
                  <a:lnTo>
                    <a:pt x="13" y="1815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8" y="1781"/>
                  </a:lnTo>
                  <a:lnTo>
                    <a:pt x="77" y="1756"/>
                  </a:lnTo>
                  <a:lnTo>
                    <a:pt x="105" y="1735"/>
                  </a:lnTo>
                  <a:lnTo>
                    <a:pt x="129" y="1702"/>
                  </a:lnTo>
                  <a:lnTo>
                    <a:pt x="135" y="1679"/>
                  </a:lnTo>
                  <a:lnTo>
                    <a:pt x="133" y="1650"/>
                  </a:lnTo>
                  <a:lnTo>
                    <a:pt x="127" y="1624"/>
                  </a:lnTo>
                  <a:lnTo>
                    <a:pt x="86" y="1490"/>
                  </a:lnTo>
                  <a:lnTo>
                    <a:pt x="53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5"/>
                  </a:lnTo>
                  <a:lnTo>
                    <a:pt x="2" y="1218"/>
                  </a:lnTo>
                  <a:lnTo>
                    <a:pt x="7" y="1190"/>
                  </a:lnTo>
                  <a:lnTo>
                    <a:pt x="23" y="1059"/>
                  </a:lnTo>
                  <a:lnTo>
                    <a:pt x="37" y="992"/>
                  </a:lnTo>
                  <a:lnTo>
                    <a:pt x="59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10" y="692"/>
                  </a:lnTo>
                  <a:lnTo>
                    <a:pt x="81" y="686"/>
                  </a:lnTo>
                  <a:lnTo>
                    <a:pt x="53" y="675"/>
                  </a:lnTo>
                  <a:lnTo>
                    <a:pt x="45" y="660"/>
                  </a:lnTo>
                  <a:lnTo>
                    <a:pt x="43" y="635"/>
                  </a:lnTo>
                  <a:lnTo>
                    <a:pt x="46" y="611"/>
                  </a:lnTo>
                  <a:lnTo>
                    <a:pt x="77" y="518"/>
                  </a:lnTo>
                  <a:lnTo>
                    <a:pt x="97" y="480"/>
                  </a:lnTo>
                  <a:lnTo>
                    <a:pt x="98" y="465"/>
                  </a:lnTo>
                  <a:lnTo>
                    <a:pt x="107" y="398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5" y="300"/>
                  </a:lnTo>
                  <a:lnTo>
                    <a:pt x="234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200" y="203"/>
                  </a:lnTo>
                  <a:lnTo>
                    <a:pt x="199" y="185"/>
                  </a:lnTo>
                  <a:lnTo>
                    <a:pt x="196" y="158"/>
                  </a:lnTo>
                  <a:lnTo>
                    <a:pt x="196" y="147"/>
                  </a:lnTo>
                  <a:lnTo>
                    <a:pt x="187" y="134"/>
                  </a:lnTo>
                  <a:lnTo>
                    <a:pt x="178" y="121"/>
                  </a:lnTo>
                  <a:lnTo>
                    <a:pt x="175" y="106"/>
                  </a:lnTo>
                  <a:lnTo>
                    <a:pt x="175" y="83"/>
                  </a:lnTo>
                  <a:lnTo>
                    <a:pt x="182" y="57"/>
                  </a:lnTo>
                  <a:lnTo>
                    <a:pt x="196" y="34"/>
                  </a:lnTo>
                  <a:lnTo>
                    <a:pt x="215" y="20"/>
                  </a:lnTo>
                  <a:lnTo>
                    <a:pt x="251" y="5"/>
                  </a:lnTo>
                  <a:lnTo>
                    <a:pt x="262" y="3"/>
                  </a:lnTo>
                  <a:lnTo>
                    <a:pt x="279" y="0"/>
                  </a:lnTo>
                  <a:lnTo>
                    <a:pt x="427" y="806"/>
                  </a:lnTo>
                  <a:lnTo>
                    <a:pt x="397" y="817"/>
                  </a:lnTo>
                  <a:lnTo>
                    <a:pt x="398" y="770"/>
                  </a:lnTo>
                  <a:lnTo>
                    <a:pt x="395" y="751"/>
                  </a:lnTo>
                  <a:lnTo>
                    <a:pt x="390" y="730"/>
                  </a:lnTo>
                  <a:lnTo>
                    <a:pt x="381" y="710"/>
                  </a:lnTo>
                  <a:lnTo>
                    <a:pt x="369" y="692"/>
                  </a:lnTo>
                  <a:lnTo>
                    <a:pt x="384" y="667"/>
                  </a:lnTo>
                  <a:lnTo>
                    <a:pt x="398" y="640"/>
                  </a:lnTo>
                  <a:lnTo>
                    <a:pt x="411" y="609"/>
                  </a:lnTo>
                  <a:lnTo>
                    <a:pt x="419" y="580"/>
                  </a:lnTo>
                  <a:lnTo>
                    <a:pt x="427" y="546"/>
                  </a:lnTo>
                  <a:lnTo>
                    <a:pt x="431" y="589"/>
                  </a:lnTo>
                  <a:lnTo>
                    <a:pt x="429" y="643"/>
                  </a:lnTo>
                  <a:lnTo>
                    <a:pt x="428" y="692"/>
                  </a:lnTo>
                  <a:lnTo>
                    <a:pt x="429" y="733"/>
                  </a:lnTo>
                  <a:lnTo>
                    <a:pt x="428" y="767"/>
                  </a:lnTo>
                  <a:lnTo>
                    <a:pt x="427" y="806"/>
                  </a:lnTo>
                  <a:lnTo>
                    <a:pt x="279" y="0"/>
                  </a:lnTo>
                  <a:lnTo>
                    <a:pt x="231" y="1735"/>
                  </a:lnTo>
                  <a:lnTo>
                    <a:pt x="244" y="1713"/>
                  </a:lnTo>
                  <a:lnTo>
                    <a:pt x="252" y="1688"/>
                  </a:lnTo>
                  <a:lnTo>
                    <a:pt x="257" y="1658"/>
                  </a:lnTo>
                  <a:lnTo>
                    <a:pt x="252" y="1616"/>
                  </a:lnTo>
                  <a:lnTo>
                    <a:pt x="251" y="1568"/>
                  </a:lnTo>
                  <a:lnTo>
                    <a:pt x="248" y="1511"/>
                  </a:lnTo>
                  <a:lnTo>
                    <a:pt x="251" y="1448"/>
                  </a:lnTo>
                  <a:lnTo>
                    <a:pt x="255" y="1394"/>
                  </a:lnTo>
                  <a:lnTo>
                    <a:pt x="257" y="1356"/>
                  </a:lnTo>
                  <a:lnTo>
                    <a:pt x="255" y="1339"/>
                  </a:lnTo>
                  <a:lnTo>
                    <a:pt x="245" y="1314"/>
                  </a:lnTo>
                  <a:lnTo>
                    <a:pt x="235" y="1281"/>
                  </a:lnTo>
                  <a:lnTo>
                    <a:pt x="231" y="1244"/>
                  </a:lnTo>
                  <a:lnTo>
                    <a:pt x="232" y="1210"/>
                  </a:lnTo>
                  <a:lnTo>
                    <a:pt x="238" y="1186"/>
                  </a:lnTo>
                  <a:lnTo>
                    <a:pt x="152" y="1178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4" y="1255"/>
                  </a:lnTo>
                  <a:lnTo>
                    <a:pt x="124" y="1267"/>
                  </a:lnTo>
                  <a:lnTo>
                    <a:pt x="136" y="1291"/>
                  </a:lnTo>
                  <a:lnTo>
                    <a:pt x="152" y="1315"/>
                  </a:lnTo>
                  <a:lnTo>
                    <a:pt x="166" y="1347"/>
                  </a:lnTo>
                  <a:lnTo>
                    <a:pt x="174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8" y="1519"/>
                  </a:lnTo>
                  <a:lnTo>
                    <a:pt x="182" y="1570"/>
                  </a:lnTo>
                  <a:lnTo>
                    <a:pt x="192" y="1627"/>
                  </a:lnTo>
                  <a:lnTo>
                    <a:pt x="210" y="1688"/>
                  </a:lnTo>
                  <a:lnTo>
                    <a:pt x="222" y="1716"/>
                  </a:lnTo>
                  <a:lnTo>
                    <a:pt x="231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4" name="Freeform 629"/>
            <p:cNvSpPr>
              <a:spLocks/>
            </p:cNvSpPr>
            <p:nvPr/>
          </p:nvSpPr>
          <p:spPr bwMode="auto">
            <a:xfrm>
              <a:off x="366" y="3185"/>
              <a:ext cx="54" cy="187"/>
            </a:xfrm>
            <a:custGeom>
              <a:avLst/>
              <a:gdLst>
                <a:gd name="T0" fmla="*/ 0 w 526"/>
                <a:gd name="T1" fmla="*/ 0 h 1867"/>
                <a:gd name="T2" fmla="*/ 0 w 526"/>
                <a:gd name="T3" fmla="*/ 0 h 1867"/>
                <a:gd name="T4" fmla="*/ 0 w 526"/>
                <a:gd name="T5" fmla="*/ 0 h 1867"/>
                <a:gd name="T6" fmla="*/ 0 w 526"/>
                <a:gd name="T7" fmla="*/ 0 h 1867"/>
                <a:gd name="T8" fmla="*/ 0 w 526"/>
                <a:gd name="T9" fmla="*/ 0 h 1867"/>
                <a:gd name="T10" fmla="*/ 0 w 526"/>
                <a:gd name="T11" fmla="*/ 0 h 1867"/>
                <a:gd name="T12" fmla="*/ 0 w 526"/>
                <a:gd name="T13" fmla="*/ 0 h 1867"/>
                <a:gd name="T14" fmla="*/ 0 w 526"/>
                <a:gd name="T15" fmla="*/ 0 h 1867"/>
                <a:gd name="T16" fmla="*/ 0 w 526"/>
                <a:gd name="T17" fmla="*/ 0 h 1867"/>
                <a:gd name="T18" fmla="*/ 0 w 526"/>
                <a:gd name="T19" fmla="*/ 0 h 1867"/>
                <a:gd name="T20" fmla="*/ 0 w 526"/>
                <a:gd name="T21" fmla="*/ 0 h 1867"/>
                <a:gd name="T22" fmla="*/ 0 w 526"/>
                <a:gd name="T23" fmla="*/ 0 h 1867"/>
                <a:gd name="T24" fmla="*/ 0 w 526"/>
                <a:gd name="T25" fmla="*/ 0 h 1867"/>
                <a:gd name="T26" fmla="*/ 0 w 526"/>
                <a:gd name="T27" fmla="*/ 0 h 1867"/>
                <a:gd name="T28" fmla="*/ 0 w 526"/>
                <a:gd name="T29" fmla="*/ 0 h 1867"/>
                <a:gd name="T30" fmla="*/ 0 w 526"/>
                <a:gd name="T31" fmla="*/ 0 h 1867"/>
                <a:gd name="T32" fmla="*/ 0 w 526"/>
                <a:gd name="T33" fmla="*/ 0 h 1867"/>
                <a:gd name="T34" fmla="*/ 0 w 526"/>
                <a:gd name="T35" fmla="*/ 0 h 1867"/>
                <a:gd name="T36" fmla="*/ 0 w 526"/>
                <a:gd name="T37" fmla="*/ 0 h 1867"/>
                <a:gd name="T38" fmla="*/ 0 w 526"/>
                <a:gd name="T39" fmla="*/ 0 h 1867"/>
                <a:gd name="T40" fmla="*/ 0 w 526"/>
                <a:gd name="T41" fmla="*/ 0 h 1867"/>
                <a:gd name="T42" fmla="*/ 0 w 526"/>
                <a:gd name="T43" fmla="*/ 0 h 1867"/>
                <a:gd name="T44" fmla="*/ 0 w 526"/>
                <a:gd name="T45" fmla="*/ 0 h 1867"/>
                <a:gd name="T46" fmla="*/ 0 w 526"/>
                <a:gd name="T47" fmla="*/ 0 h 1867"/>
                <a:gd name="T48" fmla="*/ 0 w 526"/>
                <a:gd name="T49" fmla="*/ 0 h 1867"/>
                <a:gd name="T50" fmla="*/ 0 w 526"/>
                <a:gd name="T51" fmla="*/ 0 h 1867"/>
                <a:gd name="T52" fmla="*/ 0 w 526"/>
                <a:gd name="T53" fmla="*/ 0 h 1867"/>
                <a:gd name="T54" fmla="*/ 0 w 526"/>
                <a:gd name="T55" fmla="*/ 0 h 1867"/>
                <a:gd name="T56" fmla="*/ 0 w 526"/>
                <a:gd name="T57" fmla="*/ 0 h 1867"/>
                <a:gd name="T58" fmla="*/ 0 w 526"/>
                <a:gd name="T59" fmla="*/ 0 h 1867"/>
                <a:gd name="T60" fmla="*/ 0 w 526"/>
                <a:gd name="T61" fmla="*/ 0 h 1867"/>
                <a:gd name="T62" fmla="*/ 0 w 526"/>
                <a:gd name="T63" fmla="*/ 0 h 1867"/>
                <a:gd name="T64" fmla="*/ 0 w 526"/>
                <a:gd name="T65" fmla="*/ 0 h 1867"/>
                <a:gd name="T66" fmla="*/ 0 w 526"/>
                <a:gd name="T67" fmla="*/ 0 h 1867"/>
                <a:gd name="T68" fmla="*/ 0 w 526"/>
                <a:gd name="T69" fmla="*/ 0 h 1867"/>
                <a:gd name="T70" fmla="*/ 0 w 526"/>
                <a:gd name="T71" fmla="*/ 0 h 1867"/>
                <a:gd name="T72" fmla="*/ 0 w 526"/>
                <a:gd name="T73" fmla="*/ 0 h 1867"/>
                <a:gd name="T74" fmla="*/ 0 w 526"/>
                <a:gd name="T75" fmla="*/ 0 h 1867"/>
                <a:gd name="T76" fmla="*/ 0 w 526"/>
                <a:gd name="T77" fmla="*/ 0 h 1867"/>
                <a:gd name="T78" fmla="*/ 0 w 526"/>
                <a:gd name="T79" fmla="*/ 0 h 1867"/>
                <a:gd name="T80" fmla="*/ 0 w 526"/>
                <a:gd name="T81" fmla="*/ 0 h 1867"/>
                <a:gd name="T82" fmla="*/ 0 w 526"/>
                <a:gd name="T83" fmla="*/ 0 h 1867"/>
                <a:gd name="T84" fmla="*/ 0 w 526"/>
                <a:gd name="T85" fmla="*/ 0 h 1867"/>
                <a:gd name="T86" fmla="*/ 0 w 526"/>
                <a:gd name="T87" fmla="*/ 0 h 1867"/>
                <a:gd name="T88" fmla="*/ 0 w 526"/>
                <a:gd name="T89" fmla="*/ 0 h 1867"/>
                <a:gd name="T90" fmla="*/ 0 w 526"/>
                <a:gd name="T91" fmla="*/ 0 h 1867"/>
                <a:gd name="T92" fmla="*/ 0 w 526"/>
                <a:gd name="T93" fmla="*/ 0 h 1867"/>
                <a:gd name="T94" fmla="*/ 0 w 526"/>
                <a:gd name="T95" fmla="*/ 0 h 1867"/>
                <a:gd name="T96" fmla="*/ 0 w 526"/>
                <a:gd name="T97" fmla="*/ 0 h 1867"/>
                <a:gd name="T98" fmla="*/ 0 w 526"/>
                <a:gd name="T99" fmla="*/ 0 h 1867"/>
                <a:gd name="T100" fmla="*/ 0 w 526"/>
                <a:gd name="T101" fmla="*/ 0 h 1867"/>
                <a:gd name="T102" fmla="*/ 0 w 526"/>
                <a:gd name="T103" fmla="*/ 0 h 1867"/>
                <a:gd name="T104" fmla="*/ 0 w 526"/>
                <a:gd name="T105" fmla="*/ 0 h 1867"/>
                <a:gd name="T106" fmla="*/ 0 w 526"/>
                <a:gd name="T107" fmla="*/ 0 h 1867"/>
                <a:gd name="T108" fmla="*/ 0 w 526"/>
                <a:gd name="T109" fmla="*/ 0 h 1867"/>
                <a:gd name="T110" fmla="*/ 0 w 526"/>
                <a:gd name="T111" fmla="*/ 0 h 1867"/>
                <a:gd name="T112" fmla="*/ 0 w 526"/>
                <a:gd name="T113" fmla="*/ 0 h 18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6"/>
                <a:gd name="T172" fmla="*/ 0 h 1867"/>
                <a:gd name="T173" fmla="*/ 526 w 526"/>
                <a:gd name="T174" fmla="*/ 1867 h 18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6" h="1867">
                  <a:moveTo>
                    <a:pt x="279" y="0"/>
                  </a:moveTo>
                  <a:lnTo>
                    <a:pt x="325" y="0"/>
                  </a:lnTo>
                  <a:lnTo>
                    <a:pt x="354" y="10"/>
                  </a:lnTo>
                  <a:lnTo>
                    <a:pt x="380" y="31"/>
                  </a:lnTo>
                  <a:lnTo>
                    <a:pt x="393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5" y="149"/>
                  </a:lnTo>
                  <a:lnTo>
                    <a:pt x="356" y="183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6" y="293"/>
                  </a:lnTo>
                  <a:lnTo>
                    <a:pt x="364" y="292"/>
                  </a:lnTo>
                  <a:lnTo>
                    <a:pt x="380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8" y="351"/>
                  </a:lnTo>
                  <a:lnTo>
                    <a:pt x="488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9" y="468"/>
                  </a:lnTo>
                  <a:lnTo>
                    <a:pt x="478" y="499"/>
                  </a:lnTo>
                  <a:lnTo>
                    <a:pt x="483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3" y="783"/>
                  </a:lnTo>
                  <a:lnTo>
                    <a:pt x="483" y="820"/>
                  </a:lnTo>
                  <a:lnTo>
                    <a:pt x="518" y="808"/>
                  </a:lnTo>
                  <a:lnTo>
                    <a:pt x="526" y="961"/>
                  </a:lnTo>
                  <a:lnTo>
                    <a:pt x="390" y="995"/>
                  </a:lnTo>
                  <a:lnTo>
                    <a:pt x="375" y="1070"/>
                  </a:lnTo>
                  <a:lnTo>
                    <a:pt x="347" y="1193"/>
                  </a:lnTo>
                  <a:lnTo>
                    <a:pt x="341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60"/>
                  </a:lnTo>
                  <a:lnTo>
                    <a:pt x="355" y="1433"/>
                  </a:lnTo>
                  <a:lnTo>
                    <a:pt x="348" y="1497"/>
                  </a:lnTo>
                  <a:lnTo>
                    <a:pt x="329" y="1598"/>
                  </a:lnTo>
                  <a:lnTo>
                    <a:pt x="318" y="1646"/>
                  </a:lnTo>
                  <a:lnTo>
                    <a:pt x="315" y="1718"/>
                  </a:lnTo>
                  <a:lnTo>
                    <a:pt x="324" y="1786"/>
                  </a:lnTo>
                  <a:lnTo>
                    <a:pt x="320" y="1794"/>
                  </a:lnTo>
                  <a:lnTo>
                    <a:pt x="307" y="1802"/>
                  </a:lnTo>
                  <a:lnTo>
                    <a:pt x="262" y="1835"/>
                  </a:lnTo>
                  <a:lnTo>
                    <a:pt x="244" y="1850"/>
                  </a:lnTo>
                  <a:lnTo>
                    <a:pt x="223" y="1862"/>
                  </a:lnTo>
                  <a:lnTo>
                    <a:pt x="187" y="1867"/>
                  </a:lnTo>
                  <a:lnTo>
                    <a:pt x="146" y="1860"/>
                  </a:lnTo>
                  <a:lnTo>
                    <a:pt x="135" y="1854"/>
                  </a:lnTo>
                  <a:lnTo>
                    <a:pt x="129" y="1845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7" y="1785"/>
                  </a:lnTo>
                  <a:lnTo>
                    <a:pt x="158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9" y="1824"/>
                  </a:lnTo>
                  <a:lnTo>
                    <a:pt x="29" y="1824"/>
                  </a:lnTo>
                  <a:lnTo>
                    <a:pt x="13" y="1815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8" y="1781"/>
                  </a:lnTo>
                  <a:lnTo>
                    <a:pt x="77" y="1756"/>
                  </a:lnTo>
                  <a:lnTo>
                    <a:pt x="105" y="1735"/>
                  </a:lnTo>
                  <a:lnTo>
                    <a:pt x="129" y="1702"/>
                  </a:lnTo>
                  <a:lnTo>
                    <a:pt x="135" y="1679"/>
                  </a:lnTo>
                  <a:lnTo>
                    <a:pt x="133" y="1650"/>
                  </a:lnTo>
                  <a:lnTo>
                    <a:pt x="127" y="1624"/>
                  </a:lnTo>
                  <a:lnTo>
                    <a:pt x="86" y="1490"/>
                  </a:lnTo>
                  <a:lnTo>
                    <a:pt x="53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5"/>
                  </a:lnTo>
                  <a:lnTo>
                    <a:pt x="2" y="1218"/>
                  </a:lnTo>
                  <a:lnTo>
                    <a:pt x="7" y="1190"/>
                  </a:lnTo>
                  <a:lnTo>
                    <a:pt x="23" y="1059"/>
                  </a:lnTo>
                  <a:lnTo>
                    <a:pt x="37" y="992"/>
                  </a:lnTo>
                  <a:lnTo>
                    <a:pt x="59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10" y="692"/>
                  </a:lnTo>
                  <a:lnTo>
                    <a:pt x="81" y="686"/>
                  </a:lnTo>
                  <a:lnTo>
                    <a:pt x="53" y="675"/>
                  </a:lnTo>
                  <a:lnTo>
                    <a:pt x="45" y="660"/>
                  </a:lnTo>
                  <a:lnTo>
                    <a:pt x="43" y="635"/>
                  </a:lnTo>
                  <a:lnTo>
                    <a:pt x="46" y="611"/>
                  </a:lnTo>
                  <a:lnTo>
                    <a:pt x="77" y="518"/>
                  </a:lnTo>
                  <a:lnTo>
                    <a:pt x="97" y="480"/>
                  </a:lnTo>
                  <a:lnTo>
                    <a:pt x="98" y="465"/>
                  </a:lnTo>
                  <a:lnTo>
                    <a:pt x="107" y="398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5" y="300"/>
                  </a:lnTo>
                  <a:lnTo>
                    <a:pt x="234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200" y="203"/>
                  </a:lnTo>
                  <a:lnTo>
                    <a:pt x="199" y="185"/>
                  </a:lnTo>
                  <a:lnTo>
                    <a:pt x="196" y="158"/>
                  </a:lnTo>
                  <a:lnTo>
                    <a:pt x="196" y="147"/>
                  </a:lnTo>
                  <a:lnTo>
                    <a:pt x="187" y="134"/>
                  </a:lnTo>
                  <a:lnTo>
                    <a:pt x="178" y="121"/>
                  </a:lnTo>
                  <a:lnTo>
                    <a:pt x="175" y="106"/>
                  </a:lnTo>
                  <a:lnTo>
                    <a:pt x="175" y="83"/>
                  </a:lnTo>
                  <a:lnTo>
                    <a:pt x="182" y="57"/>
                  </a:lnTo>
                  <a:lnTo>
                    <a:pt x="196" y="34"/>
                  </a:lnTo>
                  <a:lnTo>
                    <a:pt x="215" y="20"/>
                  </a:lnTo>
                  <a:lnTo>
                    <a:pt x="251" y="5"/>
                  </a:lnTo>
                  <a:lnTo>
                    <a:pt x="262" y="3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5" name="Freeform 630"/>
            <p:cNvSpPr>
              <a:spLocks/>
            </p:cNvSpPr>
            <p:nvPr/>
          </p:nvSpPr>
          <p:spPr bwMode="auto">
            <a:xfrm>
              <a:off x="404" y="3240"/>
              <a:ext cx="6" cy="27"/>
            </a:xfrm>
            <a:custGeom>
              <a:avLst/>
              <a:gdLst>
                <a:gd name="T0" fmla="*/ 0 w 62"/>
                <a:gd name="T1" fmla="*/ 0 h 271"/>
                <a:gd name="T2" fmla="*/ 0 w 62"/>
                <a:gd name="T3" fmla="*/ 0 h 271"/>
                <a:gd name="T4" fmla="*/ 0 w 62"/>
                <a:gd name="T5" fmla="*/ 0 h 271"/>
                <a:gd name="T6" fmla="*/ 0 w 62"/>
                <a:gd name="T7" fmla="*/ 0 h 271"/>
                <a:gd name="T8" fmla="*/ 0 w 62"/>
                <a:gd name="T9" fmla="*/ 0 h 271"/>
                <a:gd name="T10" fmla="*/ 0 w 62"/>
                <a:gd name="T11" fmla="*/ 0 h 271"/>
                <a:gd name="T12" fmla="*/ 0 w 62"/>
                <a:gd name="T13" fmla="*/ 0 h 271"/>
                <a:gd name="T14" fmla="*/ 0 w 62"/>
                <a:gd name="T15" fmla="*/ 0 h 271"/>
                <a:gd name="T16" fmla="*/ 0 w 62"/>
                <a:gd name="T17" fmla="*/ 0 h 271"/>
                <a:gd name="T18" fmla="*/ 0 w 62"/>
                <a:gd name="T19" fmla="*/ 0 h 271"/>
                <a:gd name="T20" fmla="*/ 0 w 62"/>
                <a:gd name="T21" fmla="*/ 0 h 271"/>
                <a:gd name="T22" fmla="*/ 0 w 62"/>
                <a:gd name="T23" fmla="*/ 0 h 271"/>
                <a:gd name="T24" fmla="*/ 0 w 62"/>
                <a:gd name="T25" fmla="*/ 0 h 271"/>
                <a:gd name="T26" fmla="*/ 0 w 62"/>
                <a:gd name="T27" fmla="*/ 0 h 271"/>
                <a:gd name="T28" fmla="*/ 0 w 62"/>
                <a:gd name="T29" fmla="*/ 0 h 271"/>
                <a:gd name="T30" fmla="*/ 0 w 62"/>
                <a:gd name="T31" fmla="*/ 0 h 271"/>
                <a:gd name="T32" fmla="*/ 0 w 62"/>
                <a:gd name="T33" fmla="*/ 0 h 271"/>
                <a:gd name="T34" fmla="*/ 0 w 62"/>
                <a:gd name="T35" fmla="*/ 0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2"/>
                <a:gd name="T55" fmla="*/ 0 h 271"/>
                <a:gd name="T56" fmla="*/ 62 w 62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2" h="271">
                  <a:moveTo>
                    <a:pt x="58" y="261"/>
                  </a:moveTo>
                  <a:lnTo>
                    <a:pt x="28" y="271"/>
                  </a:lnTo>
                  <a:lnTo>
                    <a:pt x="29" y="224"/>
                  </a:lnTo>
                  <a:lnTo>
                    <a:pt x="26" y="205"/>
                  </a:lnTo>
                  <a:lnTo>
                    <a:pt x="21" y="184"/>
                  </a:lnTo>
                  <a:lnTo>
                    <a:pt x="12" y="164"/>
                  </a:lnTo>
                  <a:lnTo>
                    <a:pt x="0" y="146"/>
                  </a:lnTo>
                  <a:lnTo>
                    <a:pt x="15" y="121"/>
                  </a:lnTo>
                  <a:lnTo>
                    <a:pt x="29" y="94"/>
                  </a:lnTo>
                  <a:lnTo>
                    <a:pt x="42" y="63"/>
                  </a:lnTo>
                  <a:lnTo>
                    <a:pt x="50" y="35"/>
                  </a:lnTo>
                  <a:lnTo>
                    <a:pt x="58" y="0"/>
                  </a:lnTo>
                  <a:lnTo>
                    <a:pt x="62" y="43"/>
                  </a:lnTo>
                  <a:lnTo>
                    <a:pt x="60" y="97"/>
                  </a:lnTo>
                  <a:lnTo>
                    <a:pt x="59" y="146"/>
                  </a:lnTo>
                  <a:lnTo>
                    <a:pt x="60" y="187"/>
                  </a:lnTo>
                  <a:lnTo>
                    <a:pt x="59" y="221"/>
                  </a:lnTo>
                  <a:lnTo>
                    <a:pt x="58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6" name="Freeform 631"/>
            <p:cNvSpPr>
              <a:spLocks/>
            </p:cNvSpPr>
            <p:nvPr/>
          </p:nvSpPr>
          <p:spPr bwMode="auto">
            <a:xfrm>
              <a:off x="378" y="3303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7" y="558"/>
                  </a:moveTo>
                  <a:lnTo>
                    <a:pt x="120" y="535"/>
                  </a:lnTo>
                  <a:lnTo>
                    <a:pt x="128" y="511"/>
                  </a:lnTo>
                  <a:lnTo>
                    <a:pt x="132" y="481"/>
                  </a:lnTo>
                  <a:lnTo>
                    <a:pt x="128" y="438"/>
                  </a:lnTo>
                  <a:lnTo>
                    <a:pt x="125" y="391"/>
                  </a:lnTo>
                  <a:lnTo>
                    <a:pt x="124" y="333"/>
                  </a:lnTo>
                  <a:lnTo>
                    <a:pt x="125" y="271"/>
                  </a:lnTo>
                  <a:lnTo>
                    <a:pt x="131" y="215"/>
                  </a:lnTo>
                  <a:lnTo>
                    <a:pt x="133" y="177"/>
                  </a:lnTo>
                  <a:lnTo>
                    <a:pt x="131" y="162"/>
                  </a:lnTo>
                  <a:lnTo>
                    <a:pt x="120" y="136"/>
                  </a:lnTo>
                  <a:lnTo>
                    <a:pt x="111" y="104"/>
                  </a:lnTo>
                  <a:lnTo>
                    <a:pt x="107" y="65"/>
                  </a:lnTo>
                  <a:lnTo>
                    <a:pt x="107" y="33"/>
                  </a:lnTo>
                  <a:lnTo>
                    <a:pt x="114" y="8"/>
                  </a:lnTo>
                  <a:lnTo>
                    <a:pt x="28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8"/>
                  </a:lnTo>
                  <a:lnTo>
                    <a:pt x="0" y="89"/>
                  </a:lnTo>
                  <a:lnTo>
                    <a:pt x="12" y="112"/>
                  </a:lnTo>
                  <a:lnTo>
                    <a:pt x="28" y="138"/>
                  </a:lnTo>
                  <a:lnTo>
                    <a:pt x="42" y="170"/>
                  </a:lnTo>
                  <a:lnTo>
                    <a:pt x="50" y="200"/>
                  </a:lnTo>
                  <a:lnTo>
                    <a:pt x="52" y="241"/>
                  </a:lnTo>
                  <a:lnTo>
                    <a:pt x="52" y="283"/>
                  </a:lnTo>
                  <a:lnTo>
                    <a:pt x="54" y="342"/>
                  </a:lnTo>
                  <a:lnTo>
                    <a:pt x="58" y="391"/>
                  </a:lnTo>
                  <a:lnTo>
                    <a:pt x="68" y="449"/>
                  </a:lnTo>
                  <a:lnTo>
                    <a:pt x="86" y="511"/>
                  </a:lnTo>
                  <a:lnTo>
                    <a:pt x="97" y="539"/>
                  </a:lnTo>
                  <a:lnTo>
                    <a:pt x="107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87" name="Freeform 632"/>
            <p:cNvSpPr>
              <a:spLocks/>
            </p:cNvSpPr>
            <p:nvPr/>
          </p:nvSpPr>
          <p:spPr bwMode="auto">
            <a:xfrm>
              <a:off x="643" y="3172"/>
              <a:ext cx="72" cy="199"/>
            </a:xfrm>
            <a:custGeom>
              <a:avLst/>
              <a:gdLst>
                <a:gd name="T0" fmla="*/ 0 w 696"/>
                <a:gd name="T1" fmla="*/ 0 h 1989"/>
                <a:gd name="T2" fmla="*/ 0 w 696"/>
                <a:gd name="T3" fmla="*/ 0 h 1989"/>
                <a:gd name="T4" fmla="*/ 0 w 696"/>
                <a:gd name="T5" fmla="*/ 0 h 1989"/>
                <a:gd name="T6" fmla="*/ 0 w 696"/>
                <a:gd name="T7" fmla="*/ 0 h 1989"/>
                <a:gd name="T8" fmla="*/ 0 w 696"/>
                <a:gd name="T9" fmla="*/ 0 h 1989"/>
                <a:gd name="T10" fmla="*/ 0 w 696"/>
                <a:gd name="T11" fmla="*/ 0 h 1989"/>
                <a:gd name="T12" fmla="*/ 0 w 696"/>
                <a:gd name="T13" fmla="*/ 0 h 1989"/>
                <a:gd name="T14" fmla="*/ 0 w 696"/>
                <a:gd name="T15" fmla="*/ 0 h 1989"/>
                <a:gd name="T16" fmla="*/ 0 w 696"/>
                <a:gd name="T17" fmla="*/ 0 h 1989"/>
                <a:gd name="T18" fmla="*/ 0 w 696"/>
                <a:gd name="T19" fmla="*/ 0 h 1989"/>
                <a:gd name="T20" fmla="*/ 0 w 696"/>
                <a:gd name="T21" fmla="*/ 0 h 1989"/>
                <a:gd name="T22" fmla="*/ 0 w 696"/>
                <a:gd name="T23" fmla="*/ 0 h 1989"/>
                <a:gd name="T24" fmla="*/ 0 w 696"/>
                <a:gd name="T25" fmla="*/ 0 h 1989"/>
                <a:gd name="T26" fmla="*/ 0 w 696"/>
                <a:gd name="T27" fmla="*/ 0 h 1989"/>
                <a:gd name="T28" fmla="*/ 0 w 696"/>
                <a:gd name="T29" fmla="*/ 0 h 1989"/>
                <a:gd name="T30" fmla="*/ 0 w 696"/>
                <a:gd name="T31" fmla="*/ 0 h 1989"/>
                <a:gd name="T32" fmla="*/ 0 w 696"/>
                <a:gd name="T33" fmla="*/ 0 h 1989"/>
                <a:gd name="T34" fmla="*/ 0 w 696"/>
                <a:gd name="T35" fmla="*/ 0 h 1989"/>
                <a:gd name="T36" fmla="*/ 0 w 696"/>
                <a:gd name="T37" fmla="*/ 0 h 1989"/>
                <a:gd name="T38" fmla="*/ 0 w 696"/>
                <a:gd name="T39" fmla="*/ 0 h 1989"/>
                <a:gd name="T40" fmla="*/ 0 w 696"/>
                <a:gd name="T41" fmla="*/ 0 h 1989"/>
                <a:gd name="T42" fmla="*/ 0 w 696"/>
                <a:gd name="T43" fmla="*/ 0 h 1989"/>
                <a:gd name="T44" fmla="*/ 0 w 696"/>
                <a:gd name="T45" fmla="*/ 0 h 1989"/>
                <a:gd name="T46" fmla="*/ 0 w 696"/>
                <a:gd name="T47" fmla="*/ 0 h 1989"/>
                <a:gd name="T48" fmla="*/ 0 w 696"/>
                <a:gd name="T49" fmla="*/ 0 h 1989"/>
                <a:gd name="T50" fmla="*/ 0 w 696"/>
                <a:gd name="T51" fmla="*/ 0 h 1989"/>
                <a:gd name="T52" fmla="*/ 0 w 696"/>
                <a:gd name="T53" fmla="*/ 0 h 1989"/>
                <a:gd name="T54" fmla="*/ 0 w 696"/>
                <a:gd name="T55" fmla="*/ 0 h 1989"/>
                <a:gd name="T56" fmla="*/ 0 w 696"/>
                <a:gd name="T57" fmla="*/ 0 h 1989"/>
                <a:gd name="T58" fmla="*/ 0 w 696"/>
                <a:gd name="T59" fmla="*/ 0 h 1989"/>
                <a:gd name="T60" fmla="*/ 0 w 696"/>
                <a:gd name="T61" fmla="*/ 0 h 1989"/>
                <a:gd name="T62" fmla="*/ 0 w 696"/>
                <a:gd name="T63" fmla="*/ 0 h 1989"/>
                <a:gd name="T64" fmla="*/ 0 w 696"/>
                <a:gd name="T65" fmla="*/ 0 h 1989"/>
                <a:gd name="T66" fmla="*/ 0 w 696"/>
                <a:gd name="T67" fmla="*/ 0 h 1989"/>
                <a:gd name="T68" fmla="*/ 0 w 696"/>
                <a:gd name="T69" fmla="*/ 0 h 1989"/>
                <a:gd name="T70" fmla="*/ 0 w 696"/>
                <a:gd name="T71" fmla="*/ 0 h 1989"/>
                <a:gd name="T72" fmla="*/ 0 w 696"/>
                <a:gd name="T73" fmla="*/ 0 h 1989"/>
                <a:gd name="T74" fmla="*/ 0 w 696"/>
                <a:gd name="T75" fmla="*/ 0 h 1989"/>
                <a:gd name="T76" fmla="*/ 0 w 696"/>
                <a:gd name="T77" fmla="*/ 0 h 1989"/>
                <a:gd name="T78" fmla="*/ 0 w 696"/>
                <a:gd name="T79" fmla="*/ 0 h 1989"/>
                <a:gd name="T80" fmla="*/ 0 w 696"/>
                <a:gd name="T81" fmla="*/ 0 h 1989"/>
                <a:gd name="T82" fmla="*/ 0 w 696"/>
                <a:gd name="T83" fmla="*/ 0 h 1989"/>
                <a:gd name="T84" fmla="*/ 0 w 696"/>
                <a:gd name="T85" fmla="*/ 0 h 1989"/>
                <a:gd name="T86" fmla="*/ 0 w 696"/>
                <a:gd name="T87" fmla="*/ 0 h 1989"/>
                <a:gd name="T88" fmla="*/ 0 w 696"/>
                <a:gd name="T89" fmla="*/ 0 h 1989"/>
                <a:gd name="T90" fmla="*/ 0 w 696"/>
                <a:gd name="T91" fmla="*/ 0 h 1989"/>
                <a:gd name="T92" fmla="*/ 0 w 696"/>
                <a:gd name="T93" fmla="*/ 0 h 19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1989"/>
                <a:gd name="T143" fmla="*/ 696 w 696"/>
                <a:gd name="T144" fmla="*/ 1989 h 19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1989">
                  <a:moveTo>
                    <a:pt x="363" y="1245"/>
                  </a:moveTo>
                  <a:lnTo>
                    <a:pt x="348" y="1315"/>
                  </a:lnTo>
                  <a:lnTo>
                    <a:pt x="332" y="1384"/>
                  </a:lnTo>
                  <a:lnTo>
                    <a:pt x="319" y="1438"/>
                  </a:lnTo>
                  <a:lnTo>
                    <a:pt x="307" y="1503"/>
                  </a:lnTo>
                  <a:lnTo>
                    <a:pt x="299" y="1580"/>
                  </a:lnTo>
                  <a:lnTo>
                    <a:pt x="292" y="1641"/>
                  </a:lnTo>
                  <a:lnTo>
                    <a:pt x="284" y="1697"/>
                  </a:lnTo>
                  <a:lnTo>
                    <a:pt x="273" y="1751"/>
                  </a:lnTo>
                  <a:lnTo>
                    <a:pt x="263" y="1803"/>
                  </a:lnTo>
                  <a:lnTo>
                    <a:pt x="256" y="1837"/>
                  </a:lnTo>
                  <a:lnTo>
                    <a:pt x="256" y="1864"/>
                  </a:lnTo>
                  <a:lnTo>
                    <a:pt x="258" y="1885"/>
                  </a:lnTo>
                  <a:lnTo>
                    <a:pt x="251" y="1895"/>
                  </a:lnTo>
                  <a:lnTo>
                    <a:pt x="206" y="1904"/>
                  </a:lnTo>
                  <a:lnTo>
                    <a:pt x="196" y="1899"/>
                  </a:lnTo>
                  <a:lnTo>
                    <a:pt x="191" y="1893"/>
                  </a:lnTo>
                  <a:lnTo>
                    <a:pt x="148" y="1907"/>
                  </a:lnTo>
                  <a:lnTo>
                    <a:pt x="92" y="1921"/>
                  </a:lnTo>
                  <a:lnTo>
                    <a:pt x="56" y="1927"/>
                  </a:lnTo>
                  <a:lnTo>
                    <a:pt x="27" y="1924"/>
                  </a:lnTo>
                  <a:lnTo>
                    <a:pt x="10" y="1917"/>
                  </a:lnTo>
                  <a:lnTo>
                    <a:pt x="2" y="1908"/>
                  </a:lnTo>
                  <a:lnTo>
                    <a:pt x="0" y="1898"/>
                  </a:lnTo>
                  <a:lnTo>
                    <a:pt x="5" y="1886"/>
                  </a:lnTo>
                  <a:lnTo>
                    <a:pt x="18" y="1876"/>
                  </a:lnTo>
                  <a:lnTo>
                    <a:pt x="58" y="1857"/>
                  </a:lnTo>
                  <a:lnTo>
                    <a:pt x="95" y="1839"/>
                  </a:lnTo>
                  <a:lnTo>
                    <a:pt x="127" y="1824"/>
                  </a:lnTo>
                  <a:lnTo>
                    <a:pt x="142" y="1809"/>
                  </a:lnTo>
                  <a:lnTo>
                    <a:pt x="143" y="1760"/>
                  </a:lnTo>
                  <a:lnTo>
                    <a:pt x="143" y="1697"/>
                  </a:lnTo>
                  <a:lnTo>
                    <a:pt x="144" y="1635"/>
                  </a:lnTo>
                  <a:lnTo>
                    <a:pt x="144" y="1563"/>
                  </a:lnTo>
                  <a:lnTo>
                    <a:pt x="142" y="1475"/>
                  </a:lnTo>
                  <a:lnTo>
                    <a:pt x="142" y="1384"/>
                  </a:lnTo>
                  <a:lnTo>
                    <a:pt x="147" y="1290"/>
                  </a:lnTo>
                  <a:lnTo>
                    <a:pt x="149" y="1223"/>
                  </a:lnTo>
                  <a:lnTo>
                    <a:pt x="156" y="1153"/>
                  </a:lnTo>
                  <a:lnTo>
                    <a:pt x="156" y="1113"/>
                  </a:lnTo>
                  <a:lnTo>
                    <a:pt x="131" y="1110"/>
                  </a:lnTo>
                  <a:lnTo>
                    <a:pt x="105" y="1101"/>
                  </a:lnTo>
                  <a:lnTo>
                    <a:pt x="86" y="1078"/>
                  </a:lnTo>
                  <a:lnTo>
                    <a:pt x="84" y="1049"/>
                  </a:lnTo>
                  <a:lnTo>
                    <a:pt x="92" y="1013"/>
                  </a:lnTo>
                  <a:lnTo>
                    <a:pt x="106" y="981"/>
                  </a:lnTo>
                  <a:lnTo>
                    <a:pt x="121" y="959"/>
                  </a:lnTo>
                  <a:lnTo>
                    <a:pt x="96" y="950"/>
                  </a:lnTo>
                  <a:lnTo>
                    <a:pt x="88" y="944"/>
                  </a:lnTo>
                  <a:lnTo>
                    <a:pt x="90" y="932"/>
                  </a:lnTo>
                  <a:lnTo>
                    <a:pt x="122" y="854"/>
                  </a:lnTo>
                  <a:lnTo>
                    <a:pt x="133" y="812"/>
                  </a:lnTo>
                  <a:lnTo>
                    <a:pt x="142" y="667"/>
                  </a:lnTo>
                  <a:lnTo>
                    <a:pt x="142" y="563"/>
                  </a:lnTo>
                  <a:lnTo>
                    <a:pt x="147" y="437"/>
                  </a:lnTo>
                  <a:lnTo>
                    <a:pt x="152" y="404"/>
                  </a:lnTo>
                  <a:lnTo>
                    <a:pt x="165" y="379"/>
                  </a:lnTo>
                  <a:lnTo>
                    <a:pt x="190" y="358"/>
                  </a:lnTo>
                  <a:lnTo>
                    <a:pt x="299" y="298"/>
                  </a:lnTo>
                  <a:lnTo>
                    <a:pt x="292" y="271"/>
                  </a:lnTo>
                  <a:lnTo>
                    <a:pt x="273" y="267"/>
                  </a:lnTo>
                  <a:lnTo>
                    <a:pt x="249" y="261"/>
                  </a:lnTo>
                  <a:lnTo>
                    <a:pt x="236" y="246"/>
                  </a:lnTo>
                  <a:lnTo>
                    <a:pt x="219" y="190"/>
                  </a:lnTo>
                  <a:lnTo>
                    <a:pt x="213" y="159"/>
                  </a:lnTo>
                  <a:lnTo>
                    <a:pt x="215" y="130"/>
                  </a:lnTo>
                  <a:lnTo>
                    <a:pt x="211" y="100"/>
                  </a:lnTo>
                  <a:lnTo>
                    <a:pt x="213" y="69"/>
                  </a:lnTo>
                  <a:lnTo>
                    <a:pt x="199" y="83"/>
                  </a:lnTo>
                  <a:lnTo>
                    <a:pt x="191" y="90"/>
                  </a:lnTo>
                  <a:lnTo>
                    <a:pt x="194" y="69"/>
                  </a:lnTo>
                  <a:lnTo>
                    <a:pt x="203" y="47"/>
                  </a:lnTo>
                  <a:lnTo>
                    <a:pt x="217" y="29"/>
                  </a:lnTo>
                  <a:lnTo>
                    <a:pt x="238" y="14"/>
                  </a:lnTo>
                  <a:lnTo>
                    <a:pt x="266" y="2"/>
                  </a:lnTo>
                  <a:lnTo>
                    <a:pt x="303" y="0"/>
                  </a:lnTo>
                  <a:lnTo>
                    <a:pt x="335" y="6"/>
                  </a:lnTo>
                  <a:lnTo>
                    <a:pt x="363" y="19"/>
                  </a:lnTo>
                  <a:lnTo>
                    <a:pt x="385" y="38"/>
                  </a:lnTo>
                  <a:lnTo>
                    <a:pt x="402" y="61"/>
                  </a:lnTo>
                  <a:lnTo>
                    <a:pt x="412" y="94"/>
                  </a:lnTo>
                  <a:lnTo>
                    <a:pt x="417" y="130"/>
                  </a:lnTo>
                  <a:lnTo>
                    <a:pt x="414" y="160"/>
                  </a:lnTo>
                  <a:lnTo>
                    <a:pt x="406" y="201"/>
                  </a:lnTo>
                  <a:lnTo>
                    <a:pt x="408" y="231"/>
                  </a:lnTo>
                  <a:lnTo>
                    <a:pt x="414" y="263"/>
                  </a:lnTo>
                  <a:lnTo>
                    <a:pt x="427" y="280"/>
                  </a:lnTo>
                  <a:lnTo>
                    <a:pt x="561" y="334"/>
                  </a:lnTo>
                  <a:lnTo>
                    <a:pt x="580" y="345"/>
                  </a:lnTo>
                  <a:lnTo>
                    <a:pt x="594" y="365"/>
                  </a:lnTo>
                  <a:lnTo>
                    <a:pt x="636" y="480"/>
                  </a:lnTo>
                  <a:lnTo>
                    <a:pt x="691" y="642"/>
                  </a:lnTo>
                  <a:lnTo>
                    <a:pt x="696" y="676"/>
                  </a:lnTo>
                  <a:lnTo>
                    <a:pt x="694" y="695"/>
                  </a:lnTo>
                  <a:lnTo>
                    <a:pt x="687" y="715"/>
                  </a:lnTo>
                  <a:lnTo>
                    <a:pt x="615" y="828"/>
                  </a:lnTo>
                  <a:lnTo>
                    <a:pt x="604" y="861"/>
                  </a:lnTo>
                  <a:lnTo>
                    <a:pt x="601" y="898"/>
                  </a:lnTo>
                  <a:lnTo>
                    <a:pt x="615" y="1023"/>
                  </a:lnTo>
                  <a:lnTo>
                    <a:pt x="623" y="1078"/>
                  </a:lnTo>
                  <a:lnTo>
                    <a:pt x="623" y="1096"/>
                  </a:lnTo>
                  <a:lnTo>
                    <a:pt x="615" y="1109"/>
                  </a:lnTo>
                  <a:lnTo>
                    <a:pt x="594" y="1116"/>
                  </a:lnTo>
                  <a:lnTo>
                    <a:pt x="571" y="1120"/>
                  </a:lnTo>
                  <a:lnTo>
                    <a:pt x="565" y="1182"/>
                  </a:lnTo>
                  <a:lnTo>
                    <a:pt x="565" y="1253"/>
                  </a:lnTo>
                  <a:lnTo>
                    <a:pt x="568" y="1328"/>
                  </a:lnTo>
                  <a:lnTo>
                    <a:pt x="571" y="1399"/>
                  </a:lnTo>
                  <a:lnTo>
                    <a:pt x="582" y="1475"/>
                  </a:lnTo>
                  <a:lnTo>
                    <a:pt x="585" y="1551"/>
                  </a:lnTo>
                  <a:lnTo>
                    <a:pt x="590" y="1627"/>
                  </a:lnTo>
                  <a:lnTo>
                    <a:pt x="590" y="1685"/>
                  </a:lnTo>
                  <a:lnTo>
                    <a:pt x="586" y="1781"/>
                  </a:lnTo>
                  <a:lnTo>
                    <a:pt x="589" y="1839"/>
                  </a:lnTo>
                  <a:lnTo>
                    <a:pt x="585" y="1893"/>
                  </a:lnTo>
                  <a:lnTo>
                    <a:pt x="584" y="1904"/>
                  </a:lnTo>
                  <a:lnTo>
                    <a:pt x="550" y="1913"/>
                  </a:lnTo>
                  <a:lnTo>
                    <a:pt x="522" y="1928"/>
                  </a:lnTo>
                  <a:lnTo>
                    <a:pt x="498" y="1947"/>
                  </a:lnTo>
                  <a:lnTo>
                    <a:pt x="472" y="1967"/>
                  </a:lnTo>
                  <a:lnTo>
                    <a:pt x="438" y="1980"/>
                  </a:lnTo>
                  <a:lnTo>
                    <a:pt x="402" y="1989"/>
                  </a:lnTo>
                  <a:lnTo>
                    <a:pt x="371" y="1989"/>
                  </a:lnTo>
                  <a:lnTo>
                    <a:pt x="352" y="1984"/>
                  </a:lnTo>
                  <a:lnTo>
                    <a:pt x="339" y="1973"/>
                  </a:lnTo>
                  <a:lnTo>
                    <a:pt x="336" y="1962"/>
                  </a:lnTo>
                  <a:lnTo>
                    <a:pt x="344" y="1945"/>
                  </a:lnTo>
                  <a:lnTo>
                    <a:pt x="362" y="1929"/>
                  </a:lnTo>
                  <a:lnTo>
                    <a:pt x="383" y="1913"/>
                  </a:lnTo>
                  <a:lnTo>
                    <a:pt x="412" y="1890"/>
                  </a:lnTo>
                  <a:lnTo>
                    <a:pt x="435" y="1869"/>
                  </a:lnTo>
                  <a:lnTo>
                    <a:pt x="449" y="1851"/>
                  </a:lnTo>
                  <a:lnTo>
                    <a:pt x="442" y="1753"/>
                  </a:lnTo>
                  <a:lnTo>
                    <a:pt x="442" y="1684"/>
                  </a:lnTo>
                  <a:lnTo>
                    <a:pt x="435" y="1614"/>
                  </a:lnTo>
                  <a:lnTo>
                    <a:pt x="428" y="1551"/>
                  </a:lnTo>
                  <a:lnTo>
                    <a:pt x="415" y="1486"/>
                  </a:lnTo>
                  <a:lnTo>
                    <a:pt x="400" y="1419"/>
                  </a:lnTo>
                  <a:lnTo>
                    <a:pt x="385" y="1357"/>
                  </a:lnTo>
                  <a:lnTo>
                    <a:pt x="375" y="1306"/>
                  </a:lnTo>
                  <a:lnTo>
                    <a:pt x="363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88" name="Freeform 633"/>
            <p:cNvSpPr>
              <a:spLocks/>
            </p:cNvSpPr>
            <p:nvPr/>
          </p:nvSpPr>
          <p:spPr bwMode="auto">
            <a:xfrm>
              <a:off x="369" y="3174"/>
              <a:ext cx="76" cy="186"/>
            </a:xfrm>
            <a:custGeom>
              <a:avLst/>
              <a:gdLst>
                <a:gd name="T0" fmla="*/ 0 w 730"/>
                <a:gd name="T1" fmla="*/ 0 h 1858"/>
                <a:gd name="T2" fmla="*/ 0 w 730"/>
                <a:gd name="T3" fmla="*/ 0 h 1858"/>
                <a:gd name="T4" fmla="*/ 0 w 730"/>
                <a:gd name="T5" fmla="*/ 0 h 1858"/>
                <a:gd name="T6" fmla="*/ 0 w 730"/>
                <a:gd name="T7" fmla="*/ 0 h 1858"/>
                <a:gd name="T8" fmla="*/ 0 w 730"/>
                <a:gd name="T9" fmla="*/ 0 h 1858"/>
                <a:gd name="T10" fmla="*/ 0 w 730"/>
                <a:gd name="T11" fmla="*/ 0 h 1858"/>
                <a:gd name="T12" fmla="*/ 0 w 730"/>
                <a:gd name="T13" fmla="*/ 0 h 1858"/>
                <a:gd name="T14" fmla="*/ 0 w 730"/>
                <a:gd name="T15" fmla="*/ 0 h 1858"/>
                <a:gd name="T16" fmla="*/ 0 w 730"/>
                <a:gd name="T17" fmla="*/ 0 h 1858"/>
                <a:gd name="T18" fmla="*/ 0 w 730"/>
                <a:gd name="T19" fmla="*/ 0 h 1858"/>
                <a:gd name="T20" fmla="*/ 0 w 730"/>
                <a:gd name="T21" fmla="*/ 0 h 1858"/>
                <a:gd name="T22" fmla="*/ 0 w 730"/>
                <a:gd name="T23" fmla="*/ 0 h 1858"/>
                <a:gd name="T24" fmla="*/ 0 w 730"/>
                <a:gd name="T25" fmla="*/ 0 h 1858"/>
                <a:gd name="T26" fmla="*/ 0 w 730"/>
                <a:gd name="T27" fmla="*/ 0 h 1858"/>
                <a:gd name="T28" fmla="*/ 0 w 730"/>
                <a:gd name="T29" fmla="*/ 0 h 1858"/>
                <a:gd name="T30" fmla="*/ 0 w 730"/>
                <a:gd name="T31" fmla="*/ 0 h 1858"/>
                <a:gd name="T32" fmla="*/ 0 w 730"/>
                <a:gd name="T33" fmla="*/ 0 h 1858"/>
                <a:gd name="T34" fmla="*/ 0 w 730"/>
                <a:gd name="T35" fmla="*/ 0 h 1858"/>
                <a:gd name="T36" fmla="*/ 0 w 730"/>
                <a:gd name="T37" fmla="*/ 0 h 1858"/>
                <a:gd name="T38" fmla="*/ 0 w 730"/>
                <a:gd name="T39" fmla="*/ 0 h 1858"/>
                <a:gd name="T40" fmla="*/ 0 w 730"/>
                <a:gd name="T41" fmla="*/ 0 h 1858"/>
                <a:gd name="T42" fmla="*/ 0 w 730"/>
                <a:gd name="T43" fmla="*/ 0 h 1858"/>
                <a:gd name="T44" fmla="*/ 0 w 730"/>
                <a:gd name="T45" fmla="*/ 0 h 1858"/>
                <a:gd name="T46" fmla="*/ 0 w 730"/>
                <a:gd name="T47" fmla="*/ 0 h 1858"/>
                <a:gd name="T48" fmla="*/ 0 w 730"/>
                <a:gd name="T49" fmla="*/ 0 h 1858"/>
                <a:gd name="T50" fmla="*/ 0 w 730"/>
                <a:gd name="T51" fmla="*/ 0 h 1858"/>
                <a:gd name="T52" fmla="*/ 0 w 730"/>
                <a:gd name="T53" fmla="*/ 0 h 1858"/>
                <a:gd name="T54" fmla="*/ 0 w 730"/>
                <a:gd name="T55" fmla="*/ 0 h 1858"/>
                <a:gd name="T56" fmla="*/ 0 w 730"/>
                <a:gd name="T57" fmla="*/ 0 h 1858"/>
                <a:gd name="T58" fmla="*/ 0 w 730"/>
                <a:gd name="T59" fmla="*/ 0 h 1858"/>
                <a:gd name="T60" fmla="*/ 0 w 730"/>
                <a:gd name="T61" fmla="*/ 0 h 1858"/>
                <a:gd name="T62" fmla="*/ 0 w 730"/>
                <a:gd name="T63" fmla="*/ 0 h 1858"/>
                <a:gd name="T64" fmla="*/ 0 w 730"/>
                <a:gd name="T65" fmla="*/ 0 h 1858"/>
                <a:gd name="T66" fmla="*/ 0 w 730"/>
                <a:gd name="T67" fmla="*/ 0 h 1858"/>
                <a:gd name="T68" fmla="*/ 0 w 730"/>
                <a:gd name="T69" fmla="*/ 0 h 1858"/>
                <a:gd name="T70" fmla="*/ 0 w 730"/>
                <a:gd name="T71" fmla="*/ 0 h 1858"/>
                <a:gd name="T72" fmla="*/ 0 w 730"/>
                <a:gd name="T73" fmla="*/ 0 h 1858"/>
                <a:gd name="T74" fmla="*/ 0 w 730"/>
                <a:gd name="T75" fmla="*/ 0 h 1858"/>
                <a:gd name="T76" fmla="*/ 0 w 730"/>
                <a:gd name="T77" fmla="*/ 0 h 1858"/>
                <a:gd name="T78" fmla="*/ 0 w 730"/>
                <a:gd name="T79" fmla="*/ 0 h 1858"/>
                <a:gd name="T80" fmla="*/ 0 w 730"/>
                <a:gd name="T81" fmla="*/ 0 h 1858"/>
                <a:gd name="T82" fmla="*/ 0 w 730"/>
                <a:gd name="T83" fmla="*/ 0 h 1858"/>
                <a:gd name="T84" fmla="*/ 0 w 730"/>
                <a:gd name="T85" fmla="*/ 0 h 1858"/>
                <a:gd name="T86" fmla="*/ 0 w 730"/>
                <a:gd name="T87" fmla="*/ 0 h 1858"/>
                <a:gd name="T88" fmla="*/ 0 w 730"/>
                <a:gd name="T89" fmla="*/ 0 h 1858"/>
                <a:gd name="T90" fmla="*/ 0 w 730"/>
                <a:gd name="T91" fmla="*/ 0 h 1858"/>
                <a:gd name="T92" fmla="*/ 0 w 730"/>
                <a:gd name="T93" fmla="*/ 0 h 1858"/>
                <a:gd name="T94" fmla="*/ 0 w 730"/>
                <a:gd name="T95" fmla="*/ 0 h 1858"/>
                <a:gd name="T96" fmla="*/ 0 w 730"/>
                <a:gd name="T97" fmla="*/ 0 h 1858"/>
                <a:gd name="T98" fmla="*/ 0 w 730"/>
                <a:gd name="T99" fmla="*/ 0 h 1858"/>
                <a:gd name="T100" fmla="*/ 0 w 730"/>
                <a:gd name="T101" fmla="*/ 0 h 1858"/>
                <a:gd name="T102" fmla="*/ 0 w 730"/>
                <a:gd name="T103" fmla="*/ 0 h 1858"/>
                <a:gd name="T104" fmla="*/ 0 w 730"/>
                <a:gd name="T105" fmla="*/ 0 h 1858"/>
                <a:gd name="T106" fmla="*/ 0 w 730"/>
                <a:gd name="T107" fmla="*/ 0 h 1858"/>
                <a:gd name="T108" fmla="*/ 0 w 730"/>
                <a:gd name="T109" fmla="*/ 0 h 1858"/>
                <a:gd name="T110" fmla="*/ 0 w 730"/>
                <a:gd name="T111" fmla="*/ 0 h 1858"/>
                <a:gd name="T112" fmla="*/ 0 w 730"/>
                <a:gd name="T113" fmla="*/ 0 h 1858"/>
                <a:gd name="T114" fmla="*/ 0 w 730"/>
                <a:gd name="T115" fmla="*/ 0 h 1858"/>
                <a:gd name="T116" fmla="*/ 0 w 730"/>
                <a:gd name="T117" fmla="*/ 0 h 18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8"/>
                <a:gd name="T179" fmla="*/ 730 w 730"/>
                <a:gd name="T180" fmla="*/ 1858 h 185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8">
                  <a:moveTo>
                    <a:pt x="637" y="810"/>
                  </a:moveTo>
                  <a:lnTo>
                    <a:pt x="638" y="857"/>
                  </a:lnTo>
                  <a:lnTo>
                    <a:pt x="652" y="954"/>
                  </a:lnTo>
                  <a:lnTo>
                    <a:pt x="537" y="1023"/>
                  </a:lnTo>
                  <a:lnTo>
                    <a:pt x="537" y="1066"/>
                  </a:lnTo>
                  <a:lnTo>
                    <a:pt x="543" y="1140"/>
                  </a:lnTo>
                  <a:lnTo>
                    <a:pt x="551" y="1364"/>
                  </a:lnTo>
                  <a:lnTo>
                    <a:pt x="558" y="1462"/>
                  </a:lnTo>
                  <a:lnTo>
                    <a:pt x="565" y="1636"/>
                  </a:lnTo>
                  <a:lnTo>
                    <a:pt x="565" y="1698"/>
                  </a:lnTo>
                  <a:lnTo>
                    <a:pt x="567" y="1719"/>
                  </a:lnTo>
                  <a:lnTo>
                    <a:pt x="573" y="1727"/>
                  </a:lnTo>
                  <a:lnTo>
                    <a:pt x="593" y="1739"/>
                  </a:lnTo>
                  <a:lnTo>
                    <a:pt x="633" y="1759"/>
                  </a:lnTo>
                  <a:lnTo>
                    <a:pt x="681" y="1771"/>
                  </a:lnTo>
                  <a:lnTo>
                    <a:pt x="698" y="1776"/>
                  </a:lnTo>
                  <a:lnTo>
                    <a:pt x="715" y="1784"/>
                  </a:lnTo>
                  <a:lnTo>
                    <a:pt x="726" y="1799"/>
                  </a:lnTo>
                  <a:lnTo>
                    <a:pt x="730" y="1810"/>
                  </a:lnTo>
                  <a:lnTo>
                    <a:pt x="723" y="1814"/>
                  </a:lnTo>
                  <a:lnTo>
                    <a:pt x="627" y="1815"/>
                  </a:lnTo>
                  <a:lnTo>
                    <a:pt x="502" y="1823"/>
                  </a:lnTo>
                  <a:lnTo>
                    <a:pt x="479" y="1823"/>
                  </a:lnTo>
                  <a:lnTo>
                    <a:pt x="465" y="1817"/>
                  </a:lnTo>
                  <a:lnTo>
                    <a:pt x="457" y="1802"/>
                  </a:lnTo>
                  <a:lnTo>
                    <a:pt x="457" y="1782"/>
                  </a:lnTo>
                  <a:lnTo>
                    <a:pt x="465" y="1749"/>
                  </a:lnTo>
                  <a:lnTo>
                    <a:pt x="469" y="1744"/>
                  </a:lnTo>
                  <a:lnTo>
                    <a:pt x="479" y="1740"/>
                  </a:lnTo>
                  <a:lnTo>
                    <a:pt x="465" y="1739"/>
                  </a:lnTo>
                  <a:lnTo>
                    <a:pt x="461" y="1732"/>
                  </a:lnTo>
                  <a:lnTo>
                    <a:pt x="457" y="1706"/>
                  </a:lnTo>
                  <a:lnTo>
                    <a:pt x="444" y="1650"/>
                  </a:lnTo>
                  <a:lnTo>
                    <a:pt x="414" y="1517"/>
                  </a:lnTo>
                  <a:lnTo>
                    <a:pt x="408" y="1454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0" y="1204"/>
                  </a:lnTo>
                  <a:lnTo>
                    <a:pt x="336" y="1267"/>
                  </a:lnTo>
                  <a:lnTo>
                    <a:pt x="311" y="1441"/>
                  </a:lnTo>
                  <a:lnTo>
                    <a:pt x="300" y="1495"/>
                  </a:lnTo>
                  <a:lnTo>
                    <a:pt x="276" y="1689"/>
                  </a:lnTo>
                  <a:lnTo>
                    <a:pt x="276" y="1719"/>
                  </a:lnTo>
                  <a:lnTo>
                    <a:pt x="272" y="1724"/>
                  </a:lnTo>
                  <a:lnTo>
                    <a:pt x="250" y="1733"/>
                  </a:lnTo>
                  <a:lnTo>
                    <a:pt x="255" y="1762"/>
                  </a:lnTo>
                  <a:lnTo>
                    <a:pt x="256" y="1796"/>
                  </a:lnTo>
                  <a:lnTo>
                    <a:pt x="256" y="1817"/>
                  </a:lnTo>
                  <a:lnTo>
                    <a:pt x="249" y="1836"/>
                  </a:lnTo>
                  <a:lnTo>
                    <a:pt x="233" y="1851"/>
                  </a:lnTo>
                  <a:lnTo>
                    <a:pt x="207" y="1858"/>
                  </a:lnTo>
                  <a:lnTo>
                    <a:pt x="178" y="1858"/>
                  </a:lnTo>
                  <a:lnTo>
                    <a:pt x="148" y="1856"/>
                  </a:lnTo>
                  <a:lnTo>
                    <a:pt x="135" y="1845"/>
                  </a:lnTo>
                  <a:lnTo>
                    <a:pt x="129" y="1831"/>
                  </a:lnTo>
                  <a:lnTo>
                    <a:pt x="129" y="1813"/>
                  </a:lnTo>
                  <a:lnTo>
                    <a:pt x="137" y="1788"/>
                  </a:lnTo>
                  <a:lnTo>
                    <a:pt x="156" y="1761"/>
                  </a:lnTo>
                  <a:lnTo>
                    <a:pt x="172" y="1733"/>
                  </a:lnTo>
                  <a:lnTo>
                    <a:pt x="156" y="1733"/>
                  </a:lnTo>
                  <a:lnTo>
                    <a:pt x="150" y="1650"/>
                  </a:lnTo>
                  <a:lnTo>
                    <a:pt x="148" y="1553"/>
                  </a:lnTo>
                  <a:lnTo>
                    <a:pt x="151" y="1488"/>
                  </a:lnTo>
                  <a:lnTo>
                    <a:pt x="161" y="1411"/>
                  </a:lnTo>
                  <a:lnTo>
                    <a:pt x="168" y="1344"/>
                  </a:lnTo>
                  <a:lnTo>
                    <a:pt x="178" y="1288"/>
                  </a:lnTo>
                  <a:lnTo>
                    <a:pt x="0" y="1225"/>
                  </a:lnTo>
                  <a:lnTo>
                    <a:pt x="0" y="1031"/>
                  </a:lnTo>
                  <a:lnTo>
                    <a:pt x="21" y="1016"/>
                  </a:lnTo>
                  <a:lnTo>
                    <a:pt x="104" y="1037"/>
                  </a:lnTo>
                  <a:lnTo>
                    <a:pt x="113" y="994"/>
                  </a:lnTo>
                  <a:lnTo>
                    <a:pt x="116" y="942"/>
                  </a:lnTo>
                  <a:lnTo>
                    <a:pt x="74" y="726"/>
                  </a:lnTo>
                  <a:lnTo>
                    <a:pt x="71" y="668"/>
                  </a:lnTo>
                  <a:lnTo>
                    <a:pt x="78" y="599"/>
                  </a:lnTo>
                  <a:lnTo>
                    <a:pt x="113" y="413"/>
                  </a:lnTo>
                  <a:lnTo>
                    <a:pt x="129" y="362"/>
                  </a:lnTo>
                  <a:lnTo>
                    <a:pt x="143" y="341"/>
                  </a:lnTo>
                  <a:lnTo>
                    <a:pt x="156" y="335"/>
                  </a:lnTo>
                  <a:lnTo>
                    <a:pt x="256" y="299"/>
                  </a:lnTo>
                  <a:lnTo>
                    <a:pt x="301" y="285"/>
                  </a:lnTo>
                  <a:lnTo>
                    <a:pt x="314" y="237"/>
                  </a:lnTo>
                  <a:lnTo>
                    <a:pt x="302" y="202"/>
                  </a:lnTo>
                  <a:lnTo>
                    <a:pt x="296" y="179"/>
                  </a:lnTo>
                  <a:lnTo>
                    <a:pt x="296" y="152"/>
                  </a:lnTo>
                  <a:lnTo>
                    <a:pt x="301" y="118"/>
                  </a:lnTo>
                  <a:lnTo>
                    <a:pt x="314" y="69"/>
                  </a:lnTo>
                  <a:lnTo>
                    <a:pt x="322" y="44"/>
                  </a:lnTo>
                  <a:lnTo>
                    <a:pt x="333" y="27"/>
                  </a:lnTo>
                  <a:lnTo>
                    <a:pt x="350" y="13"/>
                  </a:lnTo>
                  <a:lnTo>
                    <a:pt x="365" y="6"/>
                  </a:lnTo>
                  <a:lnTo>
                    <a:pt x="393" y="0"/>
                  </a:lnTo>
                  <a:lnTo>
                    <a:pt x="414" y="0"/>
                  </a:lnTo>
                  <a:lnTo>
                    <a:pt x="444" y="6"/>
                  </a:lnTo>
                  <a:lnTo>
                    <a:pt x="470" y="17"/>
                  </a:lnTo>
                  <a:lnTo>
                    <a:pt x="492" y="32"/>
                  </a:lnTo>
                  <a:lnTo>
                    <a:pt x="502" y="56"/>
                  </a:lnTo>
                  <a:lnTo>
                    <a:pt x="504" y="86"/>
                  </a:lnTo>
                  <a:lnTo>
                    <a:pt x="500" y="114"/>
                  </a:lnTo>
                  <a:lnTo>
                    <a:pt x="495" y="148"/>
                  </a:lnTo>
                  <a:lnTo>
                    <a:pt x="487" y="174"/>
                  </a:lnTo>
                  <a:lnTo>
                    <a:pt x="472" y="202"/>
                  </a:lnTo>
                  <a:lnTo>
                    <a:pt x="457" y="223"/>
                  </a:lnTo>
                  <a:lnTo>
                    <a:pt x="444" y="243"/>
                  </a:lnTo>
                  <a:lnTo>
                    <a:pt x="444" y="279"/>
                  </a:lnTo>
                  <a:lnTo>
                    <a:pt x="476" y="286"/>
                  </a:lnTo>
                  <a:lnTo>
                    <a:pt x="597" y="355"/>
                  </a:lnTo>
                  <a:lnTo>
                    <a:pt x="615" y="376"/>
                  </a:lnTo>
                  <a:lnTo>
                    <a:pt x="620" y="391"/>
                  </a:lnTo>
                  <a:lnTo>
                    <a:pt x="631" y="588"/>
                  </a:lnTo>
                  <a:lnTo>
                    <a:pt x="620" y="617"/>
                  </a:lnTo>
                  <a:lnTo>
                    <a:pt x="608" y="649"/>
                  </a:lnTo>
                  <a:lnTo>
                    <a:pt x="601" y="681"/>
                  </a:lnTo>
                  <a:lnTo>
                    <a:pt x="603" y="707"/>
                  </a:lnTo>
                  <a:lnTo>
                    <a:pt x="615" y="737"/>
                  </a:lnTo>
                  <a:lnTo>
                    <a:pt x="637" y="769"/>
                  </a:lnTo>
                  <a:lnTo>
                    <a:pt x="637" y="8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89" name="Freeform 634"/>
            <p:cNvSpPr>
              <a:spLocks/>
            </p:cNvSpPr>
            <p:nvPr/>
          </p:nvSpPr>
          <p:spPr bwMode="auto">
            <a:xfrm>
              <a:off x="524" y="3175"/>
              <a:ext cx="68" cy="190"/>
            </a:xfrm>
            <a:custGeom>
              <a:avLst/>
              <a:gdLst>
                <a:gd name="T0" fmla="*/ 0 w 651"/>
                <a:gd name="T1" fmla="*/ 0 h 1896"/>
                <a:gd name="T2" fmla="*/ 0 w 651"/>
                <a:gd name="T3" fmla="*/ 0 h 1896"/>
                <a:gd name="T4" fmla="*/ 0 w 651"/>
                <a:gd name="T5" fmla="*/ 0 h 1896"/>
                <a:gd name="T6" fmla="*/ 0 w 651"/>
                <a:gd name="T7" fmla="*/ 0 h 1896"/>
                <a:gd name="T8" fmla="*/ 0 w 651"/>
                <a:gd name="T9" fmla="*/ 0 h 1896"/>
                <a:gd name="T10" fmla="*/ 0 w 651"/>
                <a:gd name="T11" fmla="*/ 0 h 1896"/>
                <a:gd name="T12" fmla="*/ 0 w 651"/>
                <a:gd name="T13" fmla="*/ 0 h 1896"/>
                <a:gd name="T14" fmla="*/ 0 w 651"/>
                <a:gd name="T15" fmla="*/ 0 h 1896"/>
                <a:gd name="T16" fmla="*/ 0 w 651"/>
                <a:gd name="T17" fmla="*/ 0 h 1896"/>
                <a:gd name="T18" fmla="*/ 0 w 651"/>
                <a:gd name="T19" fmla="*/ 0 h 1896"/>
                <a:gd name="T20" fmla="*/ 0 w 651"/>
                <a:gd name="T21" fmla="*/ 0 h 1896"/>
                <a:gd name="T22" fmla="*/ 0 w 651"/>
                <a:gd name="T23" fmla="*/ 0 h 1896"/>
                <a:gd name="T24" fmla="*/ 0 w 651"/>
                <a:gd name="T25" fmla="*/ 0 h 1896"/>
                <a:gd name="T26" fmla="*/ 0 w 651"/>
                <a:gd name="T27" fmla="*/ 0 h 1896"/>
                <a:gd name="T28" fmla="*/ 0 w 651"/>
                <a:gd name="T29" fmla="*/ 0 h 1896"/>
                <a:gd name="T30" fmla="*/ 0 w 651"/>
                <a:gd name="T31" fmla="*/ 0 h 1896"/>
                <a:gd name="T32" fmla="*/ 0 w 651"/>
                <a:gd name="T33" fmla="*/ 0 h 1896"/>
                <a:gd name="T34" fmla="*/ 0 w 651"/>
                <a:gd name="T35" fmla="*/ 0 h 1896"/>
                <a:gd name="T36" fmla="*/ 0 w 651"/>
                <a:gd name="T37" fmla="*/ 0 h 1896"/>
                <a:gd name="T38" fmla="*/ 0 w 651"/>
                <a:gd name="T39" fmla="*/ 0 h 1896"/>
                <a:gd name="T40" fmla="*/ 0 w 651"/>
                <a:gd name="T41" fmla="*/ 0 h 1896"/>
                <a:gd name="T42" fmla="*/ 0 w 651"/>
                <a:gd name="T43" fmla="*/ 0 h 1896"/>
                <a:gd name="T44" fmla="*/ 0 w 651"/>
                <a:gd name="T45" fmla="*/ 0 h 1896"/>
                <a:gd name="T46" fmla="*/ 0 w 651"/>
                <a:gd name="T47" fmla="*/ 0 h 1896"/>
                <a:gd name="T48" fmla="*/ 0 w 651"/>
                <a:gd name="T49" fmla="*/ 0 h 1896"/>
                <a:gd name="T50" fmla="*/ 0 w 651"/>
                <a:gd name="T51" fmla="*/ 0 h 1896"/>
                <a:gd name="T52" fmla="*/ 0 w 651"/>
                <a:gd name="T53" fmla="*/ 0 h 1896"/>
                <a:gd name="T54" fmla="*/ 0 w 651"/>
                <a:gd name="T55" fmla="*/ 0 h 1896"/>
                <a:gd name="T56" fmla="*/ 0 w 651"/>
                <a:gd name="T57" fmla="*/ 0 h 1896"/>
                <a:gd name="T58" fmla="*/ 0 w 651"/>
                <a:gd name="T59" fmla="*/ 0 h 1896"/>
                <a:gd name="T60" fmla="*/ 0 w 651"/>
                <a:gd name="T61" fmla="*/ 0 h 1896"/>
                <a:gd name="T62" fmla="*/ 0 w 651"/>
                <a:gd name="T63" fmla="*/ 0 h 1896"/>
                <a:gd name="T64" fmla="*/ 0 w 651"/>
                <a:gd name="T65" fmla="*/ 0 h 1896"/>
                <a:gd name="T66" fmla="*/ 0 w 651"/>
                <a:gd name="T67" fmla="*/ 0 h 1896"/>
                <a:gd name="T68" fmla="*/ 0 w 651"/>
                <a:gd name="T69" fmla="*/ 0 h 1896"/>
                <a:gd name="T70" fmla="*/ 0 w 651"/>
                <a:gd name="T71" fmla="*/ 0 h 1896"/>
                <a:gd name="T72" fmla="*/ 0 w 651"/>
                <a:gd name="T73" fmla="*/ 0 h 1896"/>
                <a:gd name="T74" fmla="*/ 0 w 651"/>
                <a:gd name="T75" fmla="*/ 0 h 1896"/>
                <a:gd name="T76" fmla="*/ 0 w 651"/>
                <a:gd name="T77" fmla="*/ 0 h 1896"/>
                <a:gd name="T78" fmla="*/ 0 w 651"/>
                <a:gd name="T79" fmla="*/ 0 h 1896"/>
                <a:gd name="T80" fmla="*/ 0 w 651"/>
                <a:gd name="T81" fmla="*/ 0 h 1896"/>
                <a:gd name="T82" fmla="*/ 0 w 651"/>
                <a:gd name="T83" fmla="*/ 0 h 1896"/>
                <a:gd name="T84" fmla="*/ 0 w 651"/>
                <a:gd name="T85" fmla="*/ 0 h 1896"/>
                <a:gd name="T86" fmla="*/ 0 w 651"/>
                <a:gd name="T87" fmla="*/ 0 h 1896"/>
                <a:gd name="T88" fmla="*/ 0 w 651"/>
                <a:gd name="T89" fmla="*/ 0 h 1896"/>
                <a:gd name="T90" fmla="*/ 0 w 651"/>
                <a:gd name="T91" fmla="*/ 0 h 1896"/>
                <a:gd name="T92" fmla="*/ 0 w 651"/>
                <a:gd name="T93" fmla="*/ 0 h 1896"/>
                <a:gd name="T94" fmla="*/ 0 w 651"/>
                <a:gd name="T95" fmla="*/ 0 h 1896"/>
                <a:gd name="T96" fmla="*/ 0 w 651"/>
                <a:gd name="T97" fmla="*/ 0 h 1896"/>
                <a:gd name="T98" fmla="*/ 0 w 651"/>
                <a:gd name="T99" fmla="*/ 0 h 1896"/>
                <a:gd name="T100" fmla="*/ 0 w 651"/>
                <a:gd name="T101" fmla="*/ 0 h 1896"/>
                <a:gd name="T102" fmla="*/ 0 w 651"/>
                <a:gd name="T103" fmla="*/ 0 h 1896"/>
                <a:gd name="T104" fmla="*/ 0 w 651"/>
                <a:gd name="T105" fmla="*/ 0 h 1896"/>
                <a:gd name="T106" fmla="*/ 0 w 651"/>
                <a:gd name="T107" fmla="*/ 0 h 1896"/>
                <a:gd name="T108" fmla="*/ 0 w 651"/>
                <a:gd name="T109" fmla="*/ 0 h 1896"/>
                <a:gd name="T110" fmla="*/ 0 w 651"/>
                <a:gd name="T111" fmla="*/ 0 h 1896"/>
                <a:gd name="T112" fmla="*/ 0 w 651"/>
                <a:gd name="T113" fmla="*/ 0 h 1896"/>
                <a:gd name="T114" fmla="*/ 0 w 651"/>
                <a:gd name="T115" fmla="*/ 0 h 1896"/>
                <a:gd name="T116" fmla="*/ 0 w 651"/>
                <a:gd name="T117" fmla="*/ 0 h 1896"/>
                <a:gd name="T118" fmla="*/ 0 w 651"/>
                <a:gd name="T119" fmla="*/ 0 h 18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1"/>
                <a:gd name="T181" fmla="*/ 0 h 1896"/>
                <a:gd name="T182" fmla="*/ 651 w 651"/>
                <a:gd name="T183" fmla="*/ 1896 h 18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1" h="1896">
                  <a:moveTo>
                    <a:pt x="79" y="946"/>
                  </a:moveTo>
                  <a:lnTo>
                    <a:pt x="75" y="1279"/>
                  </a:lnTo>
                  <a:lnTo>
                    <a:pt x="71" y="1350"/>
                  </a:lnTo>
                  <a:lnTo>
                    <a:pt x="100" y="1356"/>
                  </a:lnTo>
                  <a:lnTo>
                    <a:pt x="130" y="1359"/>
                  </a:lnTo>
                  <a:lnTo>
                    <a:pt x="126" y="1424"/>
                  </a:lnTo>
                  <a:lnTo>
                    <a:pt x="126" y="1490"/>
                  </a:lnTo>
                  <a:lnTo>
                    <a:pt x="131" y="1646"/>
                  </a:lnTo>
                  <a:lnTo>
                    <a:pt x="129" y="1698"/>
                  </a:lnTo>
                  <a:lnTo>
                    <a:pt x="126" y="1720"/>
                  </a:lnTo>
                  <a:lnTo>
                    <a:pt x="120" y="1739"/>
                  </a:lnTo>
                  <a:lnTo>
                    <a:pt x="107" y="1754"/>
                  </a:lnTo>
                  <a:lnTo>
                    <a:pt x="86" y="1767"/>
                  </a:lnTo>
                  <a:lnTo>
                    <a:pt x="62" y="1778"/>
                  </a:lnTo>
                  <a:lnTo>
                    <a:pt x="32" y="1794"/>
                  </a:lnTo>
                  <a:lnTo>
                    <a:pt x="14" y="1805"/>
                  </a:lnTo>
                  <a:lnTo>
                    <a:pt x="4" y="1815"/>
                  </a:lnTo>
                  <a:lnTo>
                    <a:pt x="0" y="1828"/>
                  </a:lnTo>
                  <a:lnTo>
                    <a:pt x="2" y="1838"/>
                  </a:lnTo>
                  <a:lnTo>
                    <a:pt x="15" y="1848"/>
                  </a:lnTo>
                  <a:lnTo>
                    <a:pt x="39" y="1850"/>
                  </a:lnTo>
                  <a:lnTo>
                    <a:pt x="80" y="1846"/>
                  </a:lnTo>
                  <a:lnTo>
                    <a:pt x="120" y="1838"/>
                  </a:lnTo>
                  <a:lnTo>
                    <a:pt x="164" y="1833"/>
                  </a:lnTo>
                  <a:lnTo>
                    <a:pt x="208" y="1829"/>
                  </a:lnTo>
                  <a:lnTo>
                    <a:pt x="232" y="1828"/>
                  </a:lnTo>
                  <a:lnTo>
                    <a:pt x="243" y="1824"/>
                  </a:lnTo>
                  <a:lnTo>
                    <a:pt x="250" y="1775"/>
                  </a:lnTo>
                  <a:lnTo>
                    <a:pt x="259" y="1702"/>
                  </a:lnTo>
                  <a:lnTo>
                    <a:pt x="290" y="1502"/>
                  </a:lnTo>
                  <a:lnTo>
                    <a:pt x="301" y="1447"/>
                  </a:lnTo>
                  <a:lnTo>
                    <a:pt x="316" y="1380"/>
                  </a:lnTo>
                  <a:lnTo>
                    <a:pt x="350" y="1389"/>
                  </a:lnTo>
                  <a:lnTo>
                    <a:pt x="350" y="1440"/>
                  </a:lnTo>
                  <a:lnTo>
                    <a:pt x="361" y="1507"/>
                  </a:lnTo>
                  <a:lnTo>
                    <a:pt x="395" y="1622"/>
                  </a:lnTo>
                  <a:lnTo>
                    <a:pt x="410" y="1739"/>
                  </a:lnTo>
                  <a:lnTo>
                    <a:pt x="415" y="1771"/>
                  </a:lnTo>
                  <a:lnTo>
                    <a:pt x="422" y="1788"/>
                  </a:lnTo>
                  <a:lnTo>
                    <a:pt x="413" y="1823"/>
                  </a:lnTo>
                  <a:lnTo>
                    <a:pt x="409" y="1846"/>
                  </a:lnTo>
                  <a:lnTo>
                    <a:pt x="409" y="1861"/>
                  </a:lnTo>
                  <a:lnTo>
                    <a:pt x="419" y="1879"/>
                  </a:lnTo>
                  <a:lnTo>
                    <a:pt x="434" y="1892"/>
                  </a:lnTo>
                  <a:lnTo>
                    <a:pt x="453" y="1896"/>
                  </a:lnTo>
                  <a:lnTo>
                    <a:pt x="477" y="1893"/>
                  </a:lnTo>
                  <a:lnTo>
                    <a:pt x="502" y="1885"/>
                  </a:lnTo>
                  <a:lnTo>
                    <a:pt x="522" y="1874"/>
                  </a:lnTo>
                  <a:lnTo>
                    <a:pt x="539" y="1858"/>
                  </a:lnTo>
                  <a:lnTo>
                    <a:pt x="548" y="1844"/>
                  </a:lnTo>
                  <a:lnTo>
                    <a:pt x="554" y="1823"/>
                  </a:lnTo>
                  <a:lnTo>
                    <a:pt x="551" y="1798"/>
                  </a:lnTo>
                  <a:lnTo>
                    <a:pt x="545" y="1775"/>
                  </a:lnTo>
                  <a:lnTo>
                    <a:pt x="537" y="1712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6" y="1429"/>
                  </a:lnTo>
                  <a:lnTo>
                    <a:pt x="508" y="1377"/>
                  </a:lnTo>
                  <a:lnTo>
                    <a:pt x="551" y="1370"/>
                  </a:lnTo>
                  <a:lnTo>
                    <a:pt x="550" y="1312"/>
                  </a:lnTo>
                  <a:lnTo>
                    <a:pt x="543" y="946"/>
                  </a:lnTo>
                  <a:lnTo>
                    <a:pt x="541" y="874"/>
                  </a:lnTo>
                  <a:lnTo>
                    <a:pt x="538" y="798"/>
                  </a:lnTo>
                  <a:lnTo>
                    <a:pt x="537" y="756"/>
                  </a:lnTo>
                  <a:lnTo>
                    <a:pt x="556" y="737"/>
                  </a:lnTo>
                  <a:lnTo>
                    <a:pt x="577" y="711"/>
                  </a:lnTo>
                  <a:lnTo>
                    <a:pt x="589" y="689"/>
                  </a:lnTo>
                  <a:lnTo>
                    <a:pt x="594" y="668"/>
                  </a:lnTo>
                  <a:lnTo>
                    <a:pt x="597" y="640"/>
                  </a:lnTo>
                  <a:lnTo>
                    <a:pt x="590" y="595"/>
                  </a:lnTo>
                  <a:lnTo>
                    <a:pt x="584" y="556"/>
                  </a:lnTo>
                  <a:lnTo>
                    <a:pt x="651" y="466"/>
                  </a:lnTo>
                  <a:lnTo>
                    <a:pt x="623" y="431"/>
                  </a:lnTo>
                  <a:lnTo>
                    <a:pt x="567" y="504"/>
                  </a:lnTo>
                  <a:lnTo>
                    <a:pt x="560" y="471"/>
                  </a:lnTo>
                  <a:lnTo>
                    <a:pt x="555" y="429"/>
                  </a:lnTo>
                  <a:lnTo>
                    <a:pt x="554" y="395"/>
                  </a:lnTo>
                  <a:lnTo>
                    <a:pt x="552" y="371"/>
                  </a:lnTo>
                  <a:lnTo>
                    <a:pt x="545" y="350"/>
                  </a:lnTo>
                  <a:lnTo>
                    <a:pt x="529" y="334"/>
                  </a:lnTo>
                  <a:lnTo>
                    <a:pt x="508" y="325"/>
                  </a:lnTo>
                  <a:lnTo>
                    <a:pt x="401" y="291"/>
                  </a:lnTo>
                  <a:lnTo>
                    <a:pt x="379" y="283"/>
                  </a:lnTo>
                  <a:lnTo>
                    <a:pt x="376" y="249"/>
                  </a:lnTo>
                  <a:lnTo>
                    <a:pt x="383" y="223"/>
                  </a:lnTo>
                  <a:lnTo>
                    <a:pt x="397" y="193"/>
                  </a:lnTo>
                  <a:lnTo>
                    <a:pt x="406" y="163"/>
                  </a:lnTo>
                  <a:lnTo>
                    <a:pt x="409" y="126"/>
                  </a:lnTo>
                  <a:lnTo>
                    <a:pt x="404" y="81"/>
                  </a:lnTo>
                  <a:lnTo>
                    <a:pt x="395" y="54"/>
                  </a:lnTo>
                  <a:lnTo>
                    <a:pt x="378" y="29"/>
                  </a:lnTo>
                  <a:lnTo>
                    <a:pt x="359" y="15"/>
                  </a:lnTo>
                  <a:lnTo>
                    <a:pt x="320" y="4"/>
                  </a:lnTo>
                  <a:lnTo>
                    <a:pt x="286" y="0"/>
                  </a:lnTo>
                  <a:lnTo>
                    <a:pt x="254" y="4"/>
                  </a:lnTo>
                  <a:lnTo>
                    <a:pt x="230" y="19"/>
                  </a:lnTo>
                  <a:lnTo>
                    <a:pt x="215" y="34"/>
                  </a:lnTo>
                  <a:lnTo>
                    <a:pt x="195" y="59"/>
                  </a:lnTo>
                  <a:lnTo>
                    <a:pt x="180" y="88"/>
                  </a:lnTo>
                  <a:lnTo>
                    <a:pt x="200" y="103"/>
                  </a:lnTo>
                  <a:lnTo>
                    <a:pt x="198" y="137"/>
                  </a:lnTo>
                  <a:lnTo>
                    <a:pt x="196" y="174"/>
                  </a:lnTo>
                  <a:lnTo>
                    <a:pt x="202" y="208"/>
                  </a:lnTo>
                  <a:lnTo>
                    <a:pt x="210" y="234"/>
                  </a:lnTo>
                  <a:lnTo>
                    <a:pt x="219" y="253"/>
                  </a:lnTo>
                  <a:lnTo>
                    <a:pt x="237" y="283"/>
                  </a:lnTo>
                  <a:lnTo>
                    <a:pt x="237" y="291"/>
                  </a:lnTo>
                  <a:lnTo>
                    <a:pt x="208" y="305"/>
                  </a:lnTo>
                  <a:lnTo>
                    <a:pt x="93" y="354"/>
                  </a:lnTo>
                  <a:lnTo>
                    <a:pt x="73" y="372"/>
                  </a:lnTo>
                  <a:lnTo>
                    <a:pt x="58" y="395"/>
                  </a:lnTo>
                  <a:lnTo>
                    <a:pt x="50" y="424"/>
                  </a:lnTo>
                  <a:lnTo>
                    <a:pt x="44" y="462"/>
                  </a:lnTo>
                  <a:lnTo>
                    <a:pt x="60" y="485"/>
                  </a:lnTo>
                  <a:lnTo>
                    <a:pt x="147" y="591"/>
                  </a:lnTo>
                  <a:lnTo>
                    <a:pt x="157" y="626"/>
                  </a:lnTo>
                  <a:lnTo>
                    <a:pt x="164" y="687"/>
                  </a:lnTo>
                  <a:lnTo>
                    <a:pt x="127" y="786"/>
                  </a:lnTo>
                  <a:lnTo>
                    <a:pt x="87" y="827"/>
                  </a:lnTo>
                  <a:lnTo>
                    <a:pt x="87" y="870"/>
                  </a:lnTo>
                  <a:lnTo>
                    <a:pt x="79" y="94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90" name="Freeform 635"/>
            <p:cNvSpPr>
              <a:spLocks/>
            </p:cNvSpPr>
            <p:nvPr/>
          </p:nvSpPr>
          <p:spPr bwMode="auto">
            <a:xfrm>
              <a:off x="431" y="3179"/>
              <a:ext cx="55" cy="179"/>
            </a:xfrm>
            <a:custGeom>
              <a:avLst/>
              <a:gdLst>
                <a:gd name="T0" fmla="*/ 0 w 532"/>
                <a:gd name="T1" fmla="*/ 0 h 1789"/>
                <a:gd name="T2" fmla="*/ 0 w 532"/>
                <a:gd name="T3" fmla="*/ 0 h 1789"/>
                <a:gd name="T4" fmla="*/ 0 w 532"/>
                <a:gd name="T5" fmla="*/ 0 h 1789"/>
                <a:gd name="T6" fmla="*/ 0 w 532"/>
                <a:gd name="T7" fmla="*/ 0 h 1789"/>
                <a:gd name="T8" fmla="*/ 0 w 532"/>
                <a:gd name="T9" fmla="*/ 0 h 1789"/>
                <a:gd name="T10" fmla="*/ 0 w 532"/>
                <a:gd name="T11" fmla="*/ 0 h 1789"/>
                <a:gd name="T12" fmla="*/ 0 w 532"/>
                <a:gd name="T13" fmla="*/ 0 h 1789"/>
                <a:gd name="T14" fmla="*/ 0 w 532"/>
                <a:gd name="T15" fmla="*/ 0 h 1789"/>
                <a:gd name="T16" fmla="*/ 0 w 532"/>
                <a:gd name="T17" fmla="*/ 0 h 1789"/>
                <a:gd name="T18" fmla="*/ 0 w 532"/>
                <a:gd name="T19" fmla="*/ 0 h 1789"/>
                <a:gd name="T20" fmla="*/ 0 w 532"/>
                <a:gd name="T21" fmla="*/ 0 h 1789"/>
                <a:gd name="T22" fmla="*/ 0 w 532"/>
                <a:gd name="T23" fmla="*/ 0 h 1789"/>
                <a:gd name="T24" fmla="*/ 0 w 532"/>
                <a:gd name="T25" fmla="*/ 0 h 1789"/>
                <a:gd name="T26" fmla="*/ 0 w 532"/>
                <a:gd name="T27" fmla="*/ 0 h 1789"/>
                <a:gd name="T28" fmla="*/ 0 w 532"/>
                <a:gd name="T29" fmla="*/ 0 h 1789"/>
                <a:gd name="T30" fmla="*/ 0 w 532"/>
                <a:gd name="T31" fmla="*/ 0 h 1789"/>
                <a:gd name="T32" fmla="*/ 0 w 532"/>
                <a:gd name="T33" fmla="*/ 0 h 1789"/>
                <a:gd name="T34" fmla="*/ 0 w 532"/>
                <a:gd name="T35" fmla="*/ 0 h 1789"/>
                <a:gd name="T36" fmla="*/ 0 w 532"/>
                <a:gd name="T37" fmla="*/ 0 h 1789"/>
                <a:gd name="T38" fmla="*/ 0 w 532"/>
                <a:gd name="T39" fmla="*/ 0 h 1789"/>
                <a:gd name="T40" fmla="*/ 0 w 532"/>
                <a:gd name="T41" fmla="*/ 0 h 1789"/>
                <a:gd name="T42" fmla="*/ 0 w 532"/>
                <a:gd name="T43" fmla="*/ 0 h 1789"/>
                <a:gd name="T44" fmla="*/ 0 w 532"/>
                <a:gd name="T45" fmla="*/ 0 h 1789"/>
                <a:gd name="T46" fmla="*/ 0 w 532"/>
                <a:gd name="T47" fmla="*/ 0 h 1789"/>
                <a:gd name="T48" fmla="*/ 0 w 532"/>
                <a:gd name="T49" fmla="*/ 0 h 1789"/>
                <a:gd name="T50" fmla="*/ 0 w 532"/>
                <a:gd name="T51" fmla="*/ 0 h 1789"/>
                <a:gd name="T52" fmla="*/ 0 w 532"/>
                <a:gd name="T53" fmla="*/ 0 h 1789"/>
                <a:gd name="T54" fmla="*/ 0 w 532"/>
                <a:gd name="T55" fmla="*/ 0 h 1789"/>
                <a:gd name="T56" fmla="*/ 0 w 532"/>
                <a:gd name="T57" fmla="*/ 0 h 1789"/>
                <a:gd name="T58" fmla="*/ 0 w 532"/>
                <a:gd name="T59" fmla="*/ 0 h 1789"/>
                <a:gd name="T60" fmla="*/ 0 w 532"/>
                <a:gd name="T61" fmla="*/ 0 h 1789"/>
                <a:gd name="T62" fmla="*/ 0 w 532"/>
                <a:gd name="T63" fmla="*/ 0 h 1789"/>
                <a:gd name="T64" fmla="*/ 0 w 532"/>
                <a:gd name="T65" fmla="*/ 0 h 1789"/>
                <a:gd name="T66" fmla="*/ 0 w 532"/>
                <a:gd name="T67" fmla="*/ 0 h 1789"/>
                <a:gd name="T68" fmla="*/ 0 w 532"/>
                <a:gd name="T69" fmla="*/ 0 h 1789"/>
                <a:gd name="T70" fmla="*/ 0 w 532"/>
                <a:gd name="T71" fmla="*/ 0 h 1789"/>
                <a:gd name="T72" fmla="*/ 0 w 532"/>
                <a:gd name="T73" fmla="*/ 0 h 1789"/>
                <a:gd name="T74" fmla="*/ 0 w 532"/>
                <a:gd name="T75" fmla="*/ 0 h 1789"/>
                <a:gd name="T76" fmla="*/ 0 w 532"/>
                <a:gd name="T77" fmla="*/ 0 h 1789"/>
                <a:gd name="T78" fmla="*/ 0 w 532"/>
                <a:gd name="T79" fmla="*/ 0 h 1789"/>
                <a:gd name="T80" fmla="*/ 0 w 532"/>
                <a:gd name="T81" fmla="*/ 0 h 1789"/>
                <a:gd name="T82" fmla="*/ 0 w 532"/>
                <a:gd name="T83" fmla="*/ 0 h 1789"/>
                <a:gd name="T84" fmla="*/ 0 w 532"/>
                <a:gd name="T85" fmla="*/ 0 h 1789"/>
                <a:gd name="T86" fmla="*/ 0 w 532"/>
                <a:gd name="T87" fmla="*/ 0 h 1789"/>
                <a:gd name="T88" fmla="*/ 0 w 532"/>
                <a:gd name="T89" fmla="*/ 0 h 1789"/>
                <a:gd name="T90" fmla="*/ 0 w 532"/>
                <a:gd name="T91" fmla="*/ 0 h 1789"/>
                <a:gd name="T92" fmla="*/ 0 w 532"/>
                <a:gd name="T93" fmla="*/ 0 h 1789"/>
                <a:gd name="T94" fmla="*/ 0 w 532"/>
                <a:gd name="T95" fmla="*/ 0 h 1789"/>
                <a:gd name="T96" fmla="*/ 0 w 532"/>
                <a:gd name="T97" fmla="*/ 0 h 1789"/>
                <a:gd name="T98" fmla="*/ 0 w 532"/>
                <a:gd name="T99" fmla="*/ 0 h 1789"/>
                <a:gd name="T100" fmla="*/ 0 w 532"/>
                <a:gd name="T101" fmla="*/ 0 h 1789"/>
                <a:gd name="T102" fmla="*/ 0 w 532"/>
                <a:gd name="T103" fmla="*/ 0 h 1789"/>
                <a:gd name="T104" fmla="*/ 0 w 532"/>
                <a:gd name="T105" fmla="*/ 0 h 1789"/>
                <a:gd name="T106" fmla="*/ 0 w 532"/>
                <a:gd name="T107" fmla="*/ 0 h 1789"/>
                <a:gd name="T108" fmla="*/ 0 w 532"/>
                <a:gd name="T109" fmla="*/ 0 h 1789"/>
                <a:gd name="T110" fmla="*/ 0 w 532"/>
                <a:gd name="T111" fmla="*/ 0 h 1789"/>
                <a:gd name="T112" fmla="*/ 0 w 532"/>
                <a:gd name="T113" fmla="*/ 0 h 1789"/>
                <a:gd name="T114" fmla="*/ 0 w 532"/>
                <a:gd name="T115" fmla="*/ 0 h 1789"/>
                <a:gd name="T116" fmla="*/ 0 w 532"/>
                <a:gd name="T117" fmla="*/ 0 h 1789"/>
                <a:gd name="T118" fmla="*/ 0 w 532"/>
                <a:gd name="T119" fmla="*/ 0 h 17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89"/>
                <a:gd name="T182" fmla="*/ 532 w 532"/>
                <a:gd name="T183" fmla="*/ 1789 h 17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89">
                  <a:moveTo>
                    <a:pt x="280" y="1449"/>
                  </a:moveTo>
                  <a:lnTo>
                    <a:pt x="283" y="1371"/>
                  </a:lnTo>
                  <a:lnTo>
                    <a:pt x="285" y="1336"/>
                  </a:lnTo>
                  <a:lnTo>
                    <a:pt x="288" y="1303"/>
                  </a:lnTo>
                  <a:lnTo>
                    <a:pt x="294" y="1244"/>
                  </a:lnTo>
                  <a:lnTo>
                    <a:pt x="302" y="1205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6" y="1141"/>
                  </a:lnTo>
                  <a:lnTo>
                    <a:pt x="328" y="1160"/>
                  </a:lnTo>
                  <a:lnTo>
                    <a:pt x="336" y="1184"/>
                  </a:lnTo>
                  <a:lnTo>
                    <a:pt x="346" y="1203"/>
                  </a:lnTo>
                  <a:lnTo>
                    <a:pt x="352" y="1226"/>
                  </a:lnTo>
                  <a:lnTo>
                    <a:pt x="350" y="1247"/>
                  </a:lnTo>
                  <a:lnTo>
                    <a:pt x="341" y="1269"/>
                  </a:lnTo>
                  <a:lnTo>
                    <a:pt x="327" y="1293"/>
                  </a:lnTo>
                  <a:lnTo>
                    <a:pt x="315" y="1323"/>
                  </a:lnTo>
                  <a:lnTo>
                    <a:pt x="301" y="1358"/>
                  </a:lnTo>
                  <a:lnTo>
                    <a:pt x="289" y="1406"/>
                  </a:lnTo>
                  <a:lnTo>
                    <a:pt x="280" y="1449"/>
                  </a:lnTo>
                  <a:lnTo>
                    <a:pt x="344" y="1616"/>
                  </a:lnTo>
                  <a:lnTo>
                    <a:pt x="337" y="1643"/>
                  </a:lnTo>
                  <a:lnTo>
                    <a:pt x="352" y="1658"/>
                  </a:lnTo>
                  <a:lnTo>
                    <a:pt x="380" y="1672"/>
                  </a:lnTo>
                  <a:lnTo>
                    <a:pt x="444" y="1698"/>
                  </a:lnTo>
                  <a:lnTo>
                    <a:pt x="459" y="1709"/>
                  </a:lnTo>
                  <a:lnTo>
                    <a:pt x="470" y="1723"/>
                  </a:lnTo>
                  <a:lnTo>
                    <a:pt x="473" y="1736"/>
                  </a:lnTo>
                  <a:lnTo>
                    <a:pt x="464" y="1740"/>
                  </a:lnTo>
                  <a:lnTo>
                    <a:pt x="438" y="1741"/>
                  </a:lnTo>
                  <a:lnTo>
                    <a:pt x="414" y="1741"/>
                  </a:lnTo>
                  <a:lnTo>
                    <a:pt x="427" y="1745"/>
                  </a:lnTo>
                  <a:lnTo>
                    <a:pt x="431" y="1750"/>
                  </a:lnTo>
                  <a:lnTo>
                    <a:pt x="431" y="1759"/>
                  </a:lnTo>
                  <a:lnTo>
                    <a:pt x="425" y="1771"/>
                  </a:lnTo>
                  <a:lnTo>
                    <a:pt x="403" y="1780"/>
                  </a:lnTo>
                  <a:lnTo>
                    <a:pt x="363" y="1788"/>
                  </a:lnTo>
                  <a:lnTo>
                    <a:pt x="306" y="1789"/>
                  </a:lnTo>
                  <a:lnTo>
                    <a:pt x="264" y="1784"/>
                  </a:lnTo>
                  <a:lnTo>
                    <a:pt x="225" y="1775"/>
                  </a:lnTo>
                  <a:lnTo>
                    <a:pt x="194" y="1762"/>
                  </a:lnTo>
                  <a:lnTo>
                    <a:pt x="170" y="1749"/>
                  </a:lnTo>
                  <a:lnTo>
                    <a:pt x="167" y="1728"/>
                  </a:lnTo>
                  <a:lnTo>
                    <a:pt x="168" y="1705"/>
                  </a:lnTo>
                  <a:lnTo>
                    <a:pt x="151" y="1574"/>
                  </a:lnTo>
                  <a:lnTo>
                    <a:pt x="146" y="1483"/>
                  </a:lnTo>
                  <a:lnTo>
                    <a:pt x="122" y="1198"/>
                  </a:lnTo>
                  <a:lnTo>
                    <a:pt x="112" y="1024"/>
                  </a:lnTo>
                  <a:lnTo>
                    <a:pt x="113" y="941"/>
                  </a:lnTo>
                  <a:lnTo>
                    <a:pt x="117" y="886"/>
                  </a:lnTo>
                  <a:lnTo>
                    <a:pt x="124" y="840"/>
                  </a:lnTo>
                  <a:lnTo>
                    <a:pt x="129" y="801"/>
                  </a:lnTo>
                  <a:lnTo>
                    <a:pt x="94" y="774"/>
                  </a:lnTo>
                  <a:lnTo>
                    <a:pt x="58" y="744"/>
                  </a:lnTo>
                  <a:lnTo>
                    <a:pt x="36" y="720"/>
                  </a:lnTo>
                  <a:lnTo>
                    <a:pt x="14" y="690"/>
                  </a:lnTo>
                  <a:lnTo>
                    <a:pt x="2" y="660"/>
                  </a:lnTo>
                  <a:lnTo>
                    <a:pt x="0" y="634"/>
                  </a:lnTo>
                  <a:lnTo>
                    <a:pt x="9" y="600"/>
                  </a:lnTo>
                  <a:lnTo>
                    <a:pt x="73" y="391"/>
                  </a:lnTo>
                  <a:lnTo>
                    <a:pt x="83" y="367"/>
                  </a:lnTo>
                  <a:lnTo>
                    <a:pt x="91" y="355"/>
                  </a:lnTo>
                  <a:lnTo>
                    <a:pt x="104" y="345"/>
                  </a:lnTo>
                  <a:lnTo>
                    <a:pt x="129" y="328"/>
                  </a:lnTo>
                  <a:lnTo>
                    <a:pt x="202" y="293"/>
                  </a:lnTo>
                  <a:lnTo>
                    <a:pt x="219" y="272"/>
                  </a:lnTo>
                  <a:lnTo>
                    <a:pt x="232" y="249"/>
                  </a:lnTo>
                  <a:lnTo>
                    <a:pt x="237" y="230"/>
                  </a:lnTo>
                  <a:lnTo>
                    <a:pt x="217" y="209"/>
                  </a:lnTo>
                  <a:lnTo>
                    <a:pt x="199" y="181"/>
                  </a:lnTo>
                  <a:lnTo>
                    <a:pt x="189" y="148"/>
                  </a:lnTo>
                  <a:lnTo>
                    <a:pt x="180" y="119"/>
                  </a:lnTo>
                  <a:lnTo>
                    <a:pt x="174" y="84"/>
                  </a:lnTo>
                  <a:lnTo>
                    <a:pt x="178" y="57"/>
                  </a:lnTo>
                  <a:lnTo>
                    <a:pt x="186" y="36"/>
                  </a:lnTo>
                  <a:lnTo>
                    <a:pt x="203" y="18"/>
                  </a:lnTo>
                  <a:lnTo>
                    <a:pt x="225" y="6"/>
                  </a:lnTo>
                  <a:lnTo>
                    <a:pt x="256" y="0"/>
                  </a:lnTo>
                  <a:lnTo>
                    <a:pt x="280" y="1"/>
                  </a:lnTo>
                  <a:lnTo>
                    <a:pt x="305" y="6"/>
                  </a:lnTo>
                  <a:lnTo>
                    <a:pt x="323" y="13"/>
                  </a:lnTo>
                  <a:lnTo>
                    <a:pt x="337" y="24"/>
                  </a:lnTo>
                  <a:lnTo>
                    <a:pt x="346" y="37"/>
                  </a:lnTo>
                  <a:lnTo>
                    <a:pt x="350" y="49"/>
                  </a:lnTo>
                  <a:lnTo>
                    <a:pt x="357" y="76"/>
                  </a:lnTo>
                  <a:lnTo>
                    <a:pt x="362" y="113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8" y="195"/>
                  </a:lnTo>
                  <a:lnTo>
                    <a:pt x="352" y="209"/>
                  </a:lnTo>
                  <a:lnTo>
                    <a:pt x="350" y="237"/>
                  </a:lnTo>
                  <a:lnTo>
                    <a:pt x="352" y="265"/>
                  </a:lnTo>
                  <a:lnTo>
                    <a:pt x="358" y="278"/>
                  </a:lnTo>
                  <a:lnTo>
                    <a:pt x="380" y="293"/>
                  </a:lnTo>
                  <a:lnTo>
                    <a:pt x="453" y="332"/>
                  </a:lnTo>
                  <a:lnTo>
                    <a:pt x="478" y="348"/>
                  </a:lnTo>
                  <a:lnTo>
                    <a:pt x="490" y="376"/>
                  </a:lnTo>
                  <a:lnTo>
                    <a:pt x="509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0" y="604"/>
                  </a:lnTo>
                  <a:lnTo>
                    <a:pt x="532" y="649"/>
                  </a:lnTo>
                  <a:lnTo>
                    <a:pt x="530" y="705"/>
                  </a:lnTo>
                  <a:lnTo>
                    <a:pt x="522" y="765"/>
                  </a:lnTo>
                  <a:lnTo>
                    <a:pt x="516" y="806"/>
                  </a:lnTo>
                  <a:lnTo>
                    <a:pt x="511" y="853"/>
                  </a:lnTo>
                  <a:lnTo>
                    <a:pt x="502" y="894"/>
                  </a:lnTo>
                  <a:lnTo>
                    <a:pt x="487" y="926"/>
                  </a:lnTo>
                  <a:lnTo>
                    <a:pt x="478" y="959"/>
                  </a:lnTo>
                  <a:lnTo>
                    <a:pt x="474" y="1001"/>
                  </a:lnTo>
                  <a:lnTo>
                    <a:pt x="486" y="1186"/>
                  </a:lnTo>
                  <a:lnTo>
                    <a:pt x="490" y="1251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0"/>
                  </a:lnTo>
                  <a:lnTo>
                    <a:pt x="393" y="1568"/>
                  </a:lnTo>
                  <a:lnTo>
                    <a:pt x="380" y="1602"/>
                  </a:lnTo>
                  <a:lnTo>
                    <a:pt x="362" y="1608"/>
                  </a:lnTo>
                  <a:lnTo>
                    <a:pt x="344" y="1616"/>
                  </a:lnTo>
                  <a:lnTo>
                    <a:pt x="280" y="144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91" name="Freeform 636"/>
            <p:cNvSpPr>
              <a:spLocks/>
            </p:cNvSpPr>
            <p:nvPr/>
          </p:nvSpPr>
          <p:spPr bwMode="auto">
            <a:xfrm>
              <a:off x="485" y="3184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w 550"/>
                <a:gd name="T107" fmla="*/ 0 h 1778"/>
                <a:gd name="T108" fmla="*/ 0 w 550"/>
                <a:gd name="T109" fmla="*/ 0 h 1778"/>
                <a:gd name="T110" fmla="*/ 0 w 550"/>
                <a:gd name="T111" fmla="*/ 0 h 1778"/>
                <a:gd name="T112" fmla="*/ 0 w 550"/>
                <a:gd name="T113" fmla="*/ 0 h 1778"/>
                <a:gd name="T114" fmla="*/ 0 w 550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8"/>
                <a:gd name="T176" fmla="*/ 550 w 550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1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9"/>
                  </a:lnTo>
                  <a:lnTo>
                    <a:pt x="264" y="67"/>
                  </a:lnTo>
                  <a:lnTo>
                    <a:pt x="271" y="84"/>
                  </a:lnTo>
                  <a:lnTo>
                    <a:pt x="285" y="127"/>
                  </a:lnTo>
                  <a:lnTo>
                    <a:pt x="291" y="157"/>
                  </a:lnTo>
                  <a:lnTo>
                    <a:pt x="287" y="196"/>
                  </a:lnTo>
                  <a:lnTo>
                    <a:pt x="275" y="225"/>
                  </a:lnTo>
                  <a:lnTo>
                    <a:pt x="266" y="249"/>
                  </a:lnTo>
                  <a:lnTo>
                    <a:pt x="284" y="273"/>
                  </a:lnTo>
                  <a:lnTo>
                    <a:pt x="318" y="291"/>
                  </a:lnTo>
                  <a:lnTo>
                    <a:pt x="361" y="316"/>
                  </a:lnTo>
                  <a:lnTo>
                    <a:pt x="392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5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1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2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5" y="1367"/>
                  </a:lnTo>
                  <a:lnTo>
                    <a:pt x="296" y="1434"/>
                  </a:lnTo>
                  <a:lnTo>
                    <a:pt x="284" y="1484"/>
                  </a:lnTo>
                  <a:lnTo>
                    <a:pt x="266" y="1540"/>
                  </a:lnTo>
                  <a:lnTo>
                    <a:pt x="258" y="1572"/>
                  </a:lnTo>
                  <a:lnTo>
                    <a:pt x="263" y="1617"/>
                  </a:lnTo>
                  <a:lnTo>
                    <a:pt x="278" y="1634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4" y="1703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5"/>
                  </a:lnTo>
                  <a:lnTo>
                    <a:pt x="201" y="1746"/>
                  </a:lnTo>
                  <a:lnTo>
                    <a:pt x="182" y="1759"/>
                  </a:lnTo>
                  <a:lnTo>
                    <a:pt x="155" y="1772"/>
                  </a:lnTo>
                  <a:lnTo>
                    <a:pt x="120" y="1778"/>
                  </a:lnTo>
                  <a:lnTo>
                    <a:pt x="79" y="1775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6"/>
                  </a:lnTo>
                  <a:lnTo>
                    <a:pt x="36" y="1745"/>
                  </a:lnTo>
                  <a:lnTo>
                    <a:pt x="35" y="1730"/>
                  </a:lnTo>
                  <a:lnTo>
                    <a:pt x="45" y="1716"/>
                  </a:lnTo>
                  <a:lnTo>
                    <a:pt x="74" y="1696"/>
                  </a:lnTo>
                  <a:lnTo>
                    <a:pt x="124" y="1660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7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7" y="988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2"/>
                  </a:lnTo>
                  <a:lnTo>
                    <a:pt x="0" y="710"/>
                  </a:lnTo>
                  <a:lnTo>
                    <a:pt x="6" y="656"/>
                  </a:lnTo>
                  <a:lnTo>
                    <a:pt x="9" y="595"/>
                  </a:lnTo>
                  <a:lnTo>
                    <a:pt x="6" y="549"/>
                  </a:lnTo>
                  <a:lnTo>
                    <a:pt x="0" y="500"/>
                  </a:lnTo>
                  <a:lnTo>
                    <a:pt x="2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8"/>
                  </a:lnTo>
                  <a:lnTo>
                    <a:pt x="47" y="346"/>
                  </a:lnTo>
                  <a:lnTo>
                    <a:pt x="92" y="320"/>
                  </a:lnTo>
                  <a:lnTo>
                    <a:pt x="137" y="294"/>
                  </a:lnTo>
                  <a:lnTo>
                    <a:pt x="159" y="272"/>
                  </a:lnTo>
                  <a:lnTo>
                    <a:pt x="158" y="266"/>
                  </a:lnTo>
                  <a:lnTo>
                    <a:pt x="148" y="265"/>
                  </a:lnTo>
                  <a:lnTo>
                    <a:pt x="135" y="261"/>
                  </a:lnTo>
                  <a:lnTo>
                    <a:pt x="122" y="256"/>
                  </a:lnTo>
                  <a:lnTo>
                    <a:pt x="115" y="248"/>
                  </a:lnTo>
                  <a:lnTo>
                    <a:pt x="107" y="238"/>
                  </a:lnTo>
                  <a:lnTo>
                    <a:pt x="96" y="247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200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6" y="24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2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3" y="588"/>
                  </a:lnTo>
                  <a:lnTo>
                    <a:pt x="381" y="625"/>
                  </a:lnTo>
                  <a:lnTo>
                    <a:pt x="417" y="630"/>
                  </a:lnTo>
                  <a:lnTo>
                    <a:pt x="426" y="601"/>
                  </a:lnTo>
                  <a:lnTo>
                    <a:pt x="426" y="577"/>
                  </a:lnTo>
                  <a:lnTo>
                    <a:pt x="411" y="553"/>
                  </a:lnTo>
                  <a:lnTo>
                    <a:pt x="401" y="535"/>
                  </a:lnTo>
                  <a:lnTo>
                    <a:pt x="392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2" name="Freeform 637"/>
            <p:cNvSpPr>
              <a:spLocks/>
            </p:cNvSpPr>
            <p:nvPr/>
          </p:nvSpPr>
          <p:spPr bwMode="auto">
            <a:xfrm>
              <a:off x="485" y="3184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8"/>
                <a:gd name="T161" fmla="*/ 550 w 550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1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9"/>
                  </a:lnTo>
                  <a:lnTo>
                    <a:pt x="264" y="67"/>
                  </a:lnTo>
                  <a:lnTo>
                    <a:pt x="271" y="84"/>
                  </a:lnTo>
                  <a:lnTo>
                    <a:pt x="285" y="127"/>
                  </a:lnTo>
                  <a:lnTo>
                    <a:pt x="291" y="157"/>
                  </a:lnTo>
                  <a:lnTo>
                    <a:pt x="287" y="196"/>
                  </a:lnTo>
                  <a:lnTo>
                    <a:pt x="275" y="225"/>
                  </a:lnTo>
                  <a:lnTo>
                    <a:pt x="266" y="249"/>
                  </a:lnTo>
                  <a:lnTo>
                    <a:pt x="284" y="273"/>
                  </a:lnTo>
                  <a:lnTo>
                    <a:pt x="318" y="291"/>
                  </a:lnTo>
                  <a:lnTo>
                    <a:pt x="361" y="316"/>
                  </a:lnTo>
                  <a:lnTo>
                    <a:pt x="392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5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1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2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5" y="1367"/>
                  </a:lnTo>
                  <a:lnTo>
                    <a:pt x="296" y="1434"/>
                  </a:lnTo>
                  <a:lnTo>
                    <a:pt x="284" y="1484"/>
                  </a:lnTo>
                  <a:lnTo>
                    <a:pt x="266" y="1540"/>
                  </a:lnTo>
                  <a:lnTo>
                    <a:pt x="258" y="1572"/>
                  </a:lnTo>
                  <a:lnTo>
                    <a:pt x="263" y="1617"/>
                  </a:lnTo>
                  <a:lnTo>
                    <a:pt x="278" y="1634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4" y="1703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5"/>
                  </a:lnTo>
                  <a:lnTo>
                    <a:pt x="201" y="1746"/>
                  </a:lnTo>
                  <a:lnTo>
                    <a:pt x="182" y="1759"/>
                  </a:lnTo>
                  <a:lnTo>
                    <a:pt x="155" y="1772"/>
                  </a:lnTo>
                  <a:lnTo>
                    <a:pt x="120" y="1778"/>
                  </a:lnTo>
                  <a:lnTo>
                    <a:pt x="79" y="1775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6"/>
                  </a:lnTo>
                  <a:lnTo>
                    <a:pt x="36" y="1745"/>
                  </a:lnTo>
                  <a:lnTo>
                    <a:pt x="35" y="1730"/>
                  </a:lnTo>
                  <a:lnTo>
                    <a:pt x="45" y="1716"/>
                  </a:lnTo>
                  <a:lnTo>
                    <a:pt x="74" y="1696"/>
                  </a:lnTo>
                  <a:lnTo>
                    <a:pt x="124" y="1660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7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7" y="988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2"/>
                  </a:lnTo>
                  <a:lnTo>
                    <a:pt x="0" y="710"/>
                  </a:lnTo>
                  <a:lnTo>
                    <a:pt x="6" y="656"/>
                  </a:lnTo>
                  <a:lnTo>
                    <a:pt x="9" y="595"/>
                  </a:lnTo>
                  <a:lnTo>
                    <a:pt x="6" y="549"/>
                  </a:lnTo>
                  <a:lnTo>
                    <a:pt x="0" y="500"/>
                  </a:lnTo>
                  <a:lnTo>
                    <a:pt x="2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8"/>
                  </a:lnTo>
                  <a:lnTo>
                    <a:pt x="47" y="346"/>
                  </a:lnTo>
                  <a:lnTo>
                    <a:pt x="92" y="320"/>
                  </a:lnTo>
                  <a:lnTo>
                    <a:pt x="137" y="294"/>
                  </a:lnTo>
                  <a:lnTo>
                    <a:pt x="159" y="272"/>
                  </a:lnTo>
                  <a:lnTo>
                    <a:pt x="158" y="266"/>
                  </a:lnTo>
                  <a:lnTo>
                    <a:pt x="148" y="265"/>
                  </a:lnTo>
                  <a:lnTo>
                    <a:pt x="135" y="261"/>
                  </a:lnTo>
                  <a:lnTo>
                    <a:pt x="122" y="256"/>
                  </a:lnTo>
                  <a:lnTo>
                    <a:pt x="115" y="248"/>
                  </a:lnTo>
                  <a:lnTo>
                    <a:pt x="107" y="238"/>
                  </a:lnTo>
                  <a:lnTo>
                    <a:pt x="96" y="247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200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6" y="24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2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3" name="Freeform 638"/>
            <p:cNvSpPr>
              <a:spLocks/>
            </p:cNvSpPr>
            <p:nvPr/>
          </p:nvSpPr>
          <p:spPr bwMode="auto">
            <a:xfrm>
              <a:off x="524" y="3236"/>
              <a:ext cx="5" cy="11"/>
            </a:xfrm>
            <a:custGeom>
              <a:avLst/>
              <a:gdLst>
                <a:gd name="T0" fmla="*/ 0 w 45"/>
                <a:gd name="T1" fmla="*/ 0 h 107"/>
                <a:gd name="T2" fmla="*/ 0 w 45"/>
                <a:gd name="T3" fmla="*/ 0 h 107"/>
                <a:gd name="T4" fmla="*/ 0 w 45"/>
                <a:gd name="T5" fmla="*/ 0 h 107"/>
                <a:gd name="T6" fmla="*/ 0 w 45"/>
                <a:gd name="T7" fmla="*/ 0 h 107"/>
                <a:gd name="T8" fmla="*/ 0 w 45"/>
                <a:gd name="T9" fmla="*/ 0 h 107"/>
                <a:gd name="T10" fmla="*/ 0 w 45"/>
                <a:gd name="T11" fmla="*/ 0 h 107"/>
                <a:gd name="T12" fmla="*/ 0 w 45"/>
                <a:gd name="T13" fmla="*/ 0 h 107"/>
                <a:gd name="T14" fmla="*/ 0 w 45"/>
                <a:gd name="T15" fmla="*/ 0 h 107"/>
                <a:gd name="T16" fmla="*/ 0 w 45"/>
                <a:gd name="T17" fmla="*/ 0 h 107"/>
                <a:gd name="T18" fmla="*/ 0 w 45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07"/>
                <a:gd name="T32" fmla="*/ 45 w 45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07">
                  <a:moveTo>
                    <a:pt x="6" y="0"/>
                  </a:moveTo>
                  <a:lnTo>
                    <a:pt x="2" y="65"/>
                  </a:lnTo>
                  <a:lnTo>
                    <a:pt x="0" y="102"/>
                  </a:lnTo>
                  <a:lnTo>
                    <a:pt x="35" y="107"/>
                  </a:lnTo>
                  <a:lnTo>
                    <a:pt x="45" y="77"/>
                  </a:lnTo>
                  <a:lnTo>
                    <a:pt x="45" y="54"/>
                  </a:lnTo>
                  <a:lnTo>
                    <a:pt x="30" y="30"/>
                  </a:lnTo>
                  <a:lnTo>
                    <a:pt x="20" y="12"/>
                  </a:lnTo>
                  <a:lnTo>
                    <a:pt x="11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4" name="Freeform 639"/>
            <p:cNvSpPr>
              <a:spLocks/>
            </p:cNvSpPr>
            <p:nvPr/>
          </p:nvSpPr>
          <p:spPr bwMode="auto">
            <a:xfrm>
              <a:off x="590" y="3180"/>
              <a:ext cx="55" cy="187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5"/>
                <a:gd name="T169" fmla="*/ 0 h 1867"/>
                <a:gd name="T170" fmla="*/ 525 w 525"/>
                <a:gd name="T171" fmla="*/ 1867 h 18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5" h="1867">
                  <a:moveTo>
                    <a:pt x="279" y="0"/>
                  </a:moveTo>
                  <a:lnTo>
                    <a:pt x="324" y="0"/>
                  </a:lnTo>
                  <a:lnTo>
                    <a:pt x="353" y="11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4" y="149"/>
                  </a:lnTo>
                  <a:lnTo>
                    <a:pt x="356" y="183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3" y="307"/>
                  </a:lnTo>
                  <a:lnTo>
                    <a:pt x="459" y="327"/>
                  </a:lnTo>
                  <a:lnTo>
                    <a:pt x="477" y="351"/>
                  </a:lnTo>
                  <a:lnTo>
                    <a:pt x="487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5"/>
                  </a:lnTo>
                  <a:lnTo>
                    <a:pt x="482" y="784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1"/>
                  </a:lnTo>
                  <a:lnTo>
                    <a:pt x="390" y="995"/>
                  </a:lnTo>
                  <a:lnTo>
                    <a:pt x="374" y="1070"/>
                  </a:lnTo>
                  <a:lnTo>
                    <a:pt x="347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60"/>
                  </a:lnTo>
                  <a:lnTo>
                    <a:pt x="354" y="1433"/>
                  </a:lnTo>
                  <a:lnTo>
                    <a:pt x="348" y="1497"/>
                  </a:lnTo>
                  <a:lnTo>
                    <a:pt x="328" y="1598"/>
                  </a:lnTo>
                  <a:lnTo>
                    <a:pt x="318" y="1647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4"/>
                  </a:lnTo>
                  <a:lnTo>
                    <a:pt x="306" y="1802"/>
                  </a:lnTo>
                  <a:lnTo>
                    <a:pt x="262" y="1836"/>
                  </a:lnTo>
                  <a:lnTo>
                    <a:pt x="244" y="1850"/>
                  </a:lnTo>
                  <a:lnTo>
                    <a:pt x="223" y="1862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4"/>
                  </a:lnTo>
                  <a:lnTo>
                    <a:pt x="129" y="1845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5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8" y="1824"/>
                  </a:lnTo>
                  <a:lnTo>
                    <a:pt x="13" y="1815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1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3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6"/>
                  </a:lnTo>
                  <a:lnTo>
                    <a:pt x="1" y="1218"/>
                  </a:lnTo>
                  <a:lnTo>
                    <a:pt x="6" y="1190"/>
                  </a:lnTo>
                  <a:lnTo>
                    <a:pt x="22" y="1059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7"/>
                  </a:lnTo>
                  <a:lnTo>
                    <a:pt x="99" y="754"/>
                  </a:lnTo>
                  <a:lnTo>
                    <a:pt x="109" y="692"/>
                  </a:lnTo>
                  <a:lnTo>
                    <a:pt x="81" y="686"/>
                  </a:lnTo>
                  <a:lnTo>
                    <a:pt x="52" y="675"/>
                  </a:lnTo>
                  <a:lnTo>
                    <a:pt x="44" y="660"/>
                  </a:lnTo>
                  <a:lnTo>
                    <a:pt x="43" y="635"/>
                  </a:lnTo>
                  <a:lnTo>
                    <a:pt x="45" y="612"/>
                  </a:lnTo>
                  <a:lnTo>
                    <a:pt x="77" y="518"/>
                  </a:lnTo>
                  <a:lnTo>
                    <a:pt x="96" y="480"/>
                  </a:lnTo>
                  <a:lnTo>
                    <a:pt x="98" y="466"/>
                  </a:lnTo>
                  <a:lnTo>
                    <a:pt x="107" y="398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0"/>
                  </a:lnTo>
                  <a:lnTo>
                    <a:pt x="232" y="260"/>
                  </a:lnTo>
                  <a:lnTo>
                    <a:pt x="219" y="245"/>
                  </a:lnTo>
                  <a:lnTo>
                    <a:pt x="210" y="230"/>
                  </a:lnTo>
                  <a:lnTo>
                    <a:pt x="199" y="204"/>
                  </a:lnTo>
                  <a:lnTo>
                    <a:pt x="198" y="185"/>
                  </a:lnTo>
                  <a:lnTo>
                    <a:pt x="195" y="158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6"/>
                  </a:lnTo>
                  <a:lnTo>
                    <a:pt x="174" y="84"/>
                  </a:lnTo>
                  <a:lnTo>
                    <a:pt x="181" y="58"/>
                  </a:lnTo>
                  <a:lnTo>
                    <a:pt x="195" y="34"/>
                  </a:lnTo>
                  <a:lnTo>
                    <a:pt x="215" y="20"/>
                  </a:lnTo>
                  <a:lnTo>
                    <a:pt x="250" y="5"/>
                  </a:lnTo>
                  <a:lnTo>
                    <a:pt x="262" y="3"/>
                  </a:lnTo>
                  <a:lnTo>
                    <a:pt x="279" y="0"/>
                  </a:lnTo>
                  <a:lnTo>
                    <a:pt x="426" y="806"/>
                  </a:lnTo>
                  <a:lnTo>
                    <a:pt x="396" y="818"/>
                  </a:lnTo>
                  <a:lnTo>
                    <a:pt x="397" y="771"/>
                  </a:lnTo>
                  <a:lnTo>
                    <a:pt x="395" y="751"/>
                  </a:lnTo>
                  <a:lnTo>
                    <a:pt x="390" y="730"/>
                  </a:lnTo>
                  <a:lnTo>
                    <a:pt x="380" y="711"/>
                  </a:lnTo>
                  <a:lnTo>
                    <a:pt x="369" y="692"/>
                  </a:lnTo>
                  <a:lnTo>
                    <a:pt x="383" y="668"/>
                  </a:lnTo>
                  <a:lnTo>
                    <a:pt x="397" y="640"/>
                  </a:lnTo>
                  <a:lnTo>
                    <a:pt x="410" y="609"/>
                  </a:lnTo>
                  <a:lnTo>
                    <a:pt x="418" y="580"/>
                  </a:lnTo>
                  <a:lnTo>
                    <a:pt x="426" y="546"/>
                  </a:lnTo>
                  <a:lnTo>
                    <a:pt x="430" y="589"/>
                  </a:lnTo>
                  <a:lnTo>
                    <a:pt x="429" y="643"/>
                  </a:lnTo>
                  <a:lnTo>
                    <a:pt x="427" y="692"/>
                  </a:lnTo>
                  <a:lnTo>
                    <a:pt x="429" y="733"/>
                  </a:lnTo>
                  <a:lnTo>
                    <a:pt x="427" y="767"/>
                  </a:lnTo>
                  <a:lnTo>
                    <a:pt x="426" y="806"/>
                  </a:lnTo>
                  <a:lnTo>
                    <a:pt x="279" y="0"/>
                  </a:lnTo>
                  <a:lnTo>
                    <a:pt x="230" y="1735"/>
                  </a:lnTo>
                  <a:lnTo>
                    <a:pt x="244" y="1713"/>
                  </a:lnTo>
                  <a:lnTo>
                    <a:pt x="251" y="1688"/>
                  </a:lnTo>
                  <a:lnTo>
                    <a:pt x="257" y="1658"/>
                  </a:lnTo>
                  <a:lnTo>
                    <a:pt x="251" y="1617"/>
                  </a:lnTo>
                  <a:lnTo>
                    <a:pt x="250" y="1568"/>
                  </a:lnTo>
                  <a:lnTo>
                    <a:pt x="247" y="1511"/>
                  </a:lnTo>
                  <a:lnTo>
                    <a:pt x="250" y="1448"/>
                  </a:lnTo>
                  <a:lnTo>
                    <a:pt x="254" y="1394"/>
                  </a:lnTo>
                  <a:lnTo>
                    <a:pt x="257" y="1356"/>
                  </a:lnTo>
                  <a:lnTo>
                    <a:pt x="254" y="1339"/>
                  </a:lnTo>
                  <a:lnTo>
                    <a:pt x="245" y="1314"/>
                  </a:lnTo>
                  <a:lnTo>
                    <a:pt x="234" y="1282"/>
                  </a:lnTo>
                  <a:lnTo>
                    <a:pt x="230" y="1244"/>
                  </a:lnTo>
                  <a:lnTo>
                    <a:pt x="232" y="1210"/>
                  </a:lnTo>
                  <a:lnTo>
                    <a:pt x="237" y="1186"/>
                  </a:lnTo>
                  <a:lnTo>
                    <a:pt x="151" y="1179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4" y="1256"/>
                  </a:lnTo>
                  <a:lnTo>
                    <a:pt x="124" y="1267"/>
                  </a:lnTo>
                  <a:lnTo>
                    <a:pt x="135" y="1291"/>
                  </a:lnTo>
                  <a:lnTo>
                    <a:pt x="151" y="1315"/>
                  </a:lnTo>
                  <a:lnTo>
                    <a:pt x="165" y="1347"/>
                  </a:lnTo>
                  <a:lnTo>
                    <a:pt x="173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7" y="1519"/>
                  </a:lnTo>
                  <a:lnTo>
                    <a:pt x="181" y="1570"/>
                  </a:lnTo>
                  <a:lnTo>
                    <a:pt x="191" y="1627"/>
                  </a:lnTo>
                  <a:lnTo>
                    <a:pt x="210" y="1688"/>
                  </a:lnTo>
                  <a:lnTo>
                    <a:pt x="221" y="1716"/>
                  </a:lnTo>
                  <a:lnTo>
                    <a:pt x="230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5" name="Freeform 640"/>
            <p:cNvSpPr>
              <a:spLocks/>
            </p:cNvSpPr>
            <p:nvPr/>
          </p:nvSpPr>
          <p:spPr bwMode="auto">
            <a:xfrm>
              <a:off x="590" y="3180"/>
              <a:ext cx="55" cy="187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w 525"/>
                <a:gd name="T113" fmla="*/ 0 h 18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5"/>
                <a:gd name="T172" fmla="*/ 0 h 1867"/>
                <a:gd name="T173" fmla="*/ 525 w 525"/>
                <a:gd name="T174" fmla="*/ 1867 h 18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5" h="1867">
                  <a:moveTo>
                    <a:pt x="279" y="0"/>
                  </a:moveTo>
                  <a:lnTo>
                    <a:pt x="324" y="0"/>
                  </a:lnTo>
                  <a:lnTo>
                    <a:pt x="353" y="11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4" y="149"/>
                  </a:lnTo>
                  <a:lnTo>
                    <a:pt x="356" y="183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3" y="307"/>
                  </a:lnTo>
                  <a:lnTo>
                    <a:pt x="459" y="327"/>
                  </a:lnTo>
                  <a:lnTo>
                    <a:pt x="477" y="351"/>
                  </a:lnTo>
                  <a:lnTo>
                    <a:pt x="487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5"/>
                  </a:lnTo>
                  <a:lnTo>
                    <a:pt x="482" y="784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1"/>
                  </a:lnTo>
                  <a:lnTo>
                    <a:pt x="390" y="995"/>
                  </a:lnTo>
                  <a:lnTo>
                    <a:pt x="374" y="1070"/>
                  </a:lnTo>
                  <a:lnTo>
                    <a:pt x="347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60"/>
                  </a:lnTo>
                  <a:lnTo>
                    <a:pt x="354" y="1433"/>
                  </a:lnTo>
                  <a:lnTo>
                    <a:pt x="348" y="1497"/>
                  </a:lnTo>
                  <a:lnTo>
                    <a:pt x="328" y="1598"/>
                  </a:lnTo>
                  <a:lnTo>
                    <a:pt x="318" y="1647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4"/>
                  </a:lnTo>
                  <a:lnTo>
                    <a:pt x="306" y="1802"/>
                  </a:lnTo>
                  <a:lnTo>
                    <a:pt x="262" y="1836"/>
                  </a:lnTo>
                  <a:lnTo>
                    <a:pt x="244" y="1850"/>
                  </a:lnTo>
                  <a:lnTo>
                    <a:pt x="223" y="1862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4"/>
                  </a:lnTo>
                  <a:lnTo>
                    <a:pt x="129" y="1845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5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8" y="1824"/>
                  </a:lnTo>
                  <a:lnTo>
                    <a:pt x="13" y="1815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1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3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6"/>
                  </a:lnTo>
                  <a:lnTo>
                    <a:pt x="1" y="1218"/>
                  </a:lnTo>
                  <a:lnTo>
                    <a:pt x="6" y="1190"/>
                  </a:lnTo>
                  <a:lnTo>
                    <a:pt x="22" y="1059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7"/>
                  </a:lnTo>
                  <a:lnTo>
                    <a:pt x="99" y="754"/>
                  </a:lnTo>
                  <a:lnTo>
                    <a:pt x="109" y="692"/>
                  </a:lnTo>
                  <a:lnTo>
                    <a:pt x="81" y="686"/>
                  </a:lnTo>
                  <a:lnTo>
                    <a:pt x="52" y="675"/>
                  </a:lnTo>
                  <a:lnTo>
                    <a:pt x="44" y="660"/>
                  </a:lnTo>
                  <a:lnTo>
                    <a:pt x="43" y="635"/>
                  </a:lnTo>
                  <a:lnTo>
                    <a:pt x="45" y="612"/>
                  </a:lnTo>
                  <a:lnTo>
                    <a:pt x="77" y="518"/>
                  </a:lnTo>
                  <a:lnTo>
                    <a:pt x="96" y="480"/>
                  </a:lnTo>
                  <a:lnTo>
                    <a:pt x="98" y="466"/>
                  </a:lnTo>
                  <a:lnTo>
                    <a:pt x="107" y="398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0"/>
                  </a:lnTo>
                  <a:lnTo>
                    <a:pt x="232" y="260"/>
                  </a:lnTo>
                  <a:lnTo>
                    <a:pt x="219" y="245"/>
                  </a:lnTo>
                  <a:lnTo>
                    <a:pt x="210" y="230"/>
                  </a:lnTo>
                  <a:lnTo>
                    <a:pt x="199" y="204"/>
                  </a:lnTo>
                  <a:lnTo>
                    <a:pt x="198" y="185"/>
                  </a:lnTo>
                  <a:lnTo>
                    <a:pt x="195" y="158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6"/>
                  </a:lnTo>
                  <a:lnTo>
                    <a:pt x="174" y="84"/>
                  </a:lnTo>
                  <a:lnTo>
                    <a:pt x="181" y="58"/>
                  </a:lnTo>
                  <a:lnTo>
                    <a:pt x="195" y="34"/>
                  </a:lnTo>
                  <a:lnTo>
                    <a:pt x="215" y="20"/>
                  </a:lnTo>
                  <a:lnTo>
                    <a:pt x="250" y="5"/>
                  </a:lnTo>
                  <a:lnTo>
                    <a:pt x="262" y="3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6" name="Freeform 641"/>
            <p:cNvSpPr>
              <a:spLocks/>
            </p:cNvSpPr>
            <p:nvPr/>
          </p:nvSpPr>
          <p:spPr bwMode="auto">
            <a:xfrm>
              <a:off x="629" y="3235"/>
              <a:ext cx="6" cy="27"/>
            </a:xfrm>
            <a:custGeom>
              <a:avLst/>
              <a:gdLst>
                <a:gd name="T0" fmla="*/ 0 w 61"/>
                <a:gd name="T1" fmla="*/ 0 h 272"/>
                <a:gd name="T2" fmla="*/ 0 w 61"/>
                <a:gd name="T3" fmla="*/ 0 h 272"/>
                <a:gd name="T4" fmla="*/ 0 w 61"/>
                <a:gd name="T5" fmla="*/ 0 h 272"/>
                <a:gd name="T6" fmla="*/ 0 w 61"/>
                <a:gd name="T7" fmla="*/ 0 h 272"/>
                <a:gd name="T8" fmla="*/ 0 w 61"/>
                <a:gd name="T9" fmla="*/ 0 h 272"/>
                <a:gd name="T10" fmla="*/ 0 w 61"/>
                <a:gd name="T11" fmla="*/ 0 h 272"/>
                <a:gd name="T12" fmla="*/ 0 w 61"/>
                <a:gd name="T13" fmla="*/ 0 h 272"/>
                <a:gd name="T14" fmla="*/ 0 w 61"/>
                <a:gd name="T15" fmla="*/ 0 h 272"/>
                <a:gd name="T16" fmla="*/ 0 w 61"/>
                <a:gd name="T17" fmla="*/ 0 h 272"/>
                <a:gd name="T18" fmla="*/ 0 w 61"/>
                <a:gd name="T19" fmla="*/ 0 h 272"/>
                <a:gd name="T20" fmla="*/ 0 w 61"/>
                <a:gd name="T21" fmla="*/ 0 h 272"/>
                <a:gd name="T22" fmla="*/ 0 w 61"/>
                <a:gd name="T23" fmla="*/ 0 h 272"/>
                <a:gd name="T24" fmla="*/ 0 w 61"/>
                <a:gd name="T25" fmla="*/ 0 h 272"/>
                <a:gd name="T26" fmla="*/ 0 w 61"/>
                <a:gd name="T27" fmla="*/ 0 h 272"/>
                <a:gd name="T28" fmla="*/ 0 w 61"/>
                <a:gd name="T29" fmla="*/ 0 h 272"/>
                <a:gd name="T30" fmla="*/ 0 w 61"/>
                <a:gd name="T31" fmla="*/ 0 h 272"/>
                <a:gd name="T32" fmla="*/ 0 w 61"/>
                <a:gd name="T33" fmla="*/ 0 h 272"/>
                <a:gd name="T34" fmla="*/ 0 w 61"/>
                <a:gd name="T35" fmla="*/ 0 h 2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2"/>
                <a:gd name="T56" fmla="*/ 61 w 61"/>
                <a:gd name="T57" fmla="*/ 272 h 2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2">
                  <a:moveTo>
                    <a:pt x="57" y="261"/>
                  </a:moveTo>
                  <a:lnTo>
                    <a:pt x="27" y="272"/>
                  </a:lnTo>
                  <a:lnTo>
                    <a:pt x="28" y="225"/>
                  </a:lnTo>
                  <a:lnTo>
                    <a:pt x="26" y="205"/>
                  </a:lnTo>
                  <a:lnTo>
                    <a:pt x="21" y="184"/>
                  </a:lnTo>
                  <a:lnTo>
                    <a:pt x="11" y="165"/>
                  </a:lnTo>
                  <a:lnTo>
                    <a:pt x="0" y="146"/>
                  </a:lnTo>
                  <a:lnTo>
                    <a:pt x="14" y="122"/>
                  </a:lnTo>
                  <a:lnTo>
                    <a:pt x="28" y="94"/>
                  </a:lnTo>
                  <a:lnTo>
                    <a:pt x="41" y="63"/>
                  </a:lnTo>
                  <a:lnTo>
                    <a:pt x="49" y="36"/>
                  </a:lnTo>
                  <a:lnTo>
                    <a:pt x="57" y="0"/>
                  </a:lnTo>
                  <a:lnTo>
                    <a:pt x="61" y="43"/>
                  </a:lnTo>
                  <a:lnTo>
                    <a:pt x="60" y="97"/>
                  </a:lnTo>
                  <a:lnTo>
                    <a:pt x="58" y="146"/>
                  </a:lnTo>
                  <a:lnTo>
                    <a:pt x="60" y="187"/>
                  </a:lnTo>
                  <a:lnTo>
                    <a:pt x="58" y="221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7" name="Freeform 642"/>
            <p:cNvSpPr>
              <a:spLocks/>
            </p:cNvSpPr>
            <p:nvPr/>
          </p:nvSpPr>
          <p:spPr bwMode="auto">
            <a:xfrm>
              <a:off x="603" y="3298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6" y="558"/>
                  </a:moveTo>
                  <a:lnTo>
                    <a:pt x="120" y="535"/>
                  </a:lnTo>
                  <a:lnTo>
                    <a:pt x="127" y="511"/>
                  </a:lnTo>
                  <a:lnTo>
                    <a:pt x="131" y="481"/>
                  </a:lnTo>
                  <a:lnTo>
                    <a:pt x="127" y="438"/>
                  </a:lnTo>
                  <a:lnTo>
                    <a:pt x="125" y="391"/>
                  </a:lnTo>
                  <a:lnTo>
                    <a:pt x="123" y="333"/>
                  </a:lnTo>
                  <a:lnTo>
                    <a:pt x="125" y="271"/>
                  </a:lnTo>
                  <a:lnTo>
                    <a:pt x="130" y="215"/>
                  </a:lnTo>
                  <a:lnTo>
                    <a:pt x="133" y="178"/>
                  </a:lnTo>
                  <a:lnTo>
                    <a:pt x="130" y="162"/>
                  </a:lnTo>
                  <a:lnTo>
                    <a:pt x="120" y="136"/>
                  </a:lnTo>
                  <a:lnTo>
                    <a:pt x="110" y="105"/>
                  </a:lnTo>
                  <a:lnTo>
                    <a:pt x="106" y="65"/>
                  </a:lnTo>
                  <a:lnTo>
                    <a:pt x="106" y="33"/>
                  </a:lnTo>
                  <a:lnTo>
                    <a:pt x="113" y="8"/>
                  </a:lnTo>
                  <a:lnTo>
                    <a:pt x="27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9"/>
                  </a:lnTo>
                  <a:lnTo>
                    <a:pt x="0" y="89"/>
                  </a:lnTo>
                  <a:lnTo>
                    <a:pt x="11" y="112"/>
                  </a:lnTo>
                  <a:lnTo>
                    <a:pt x="27" y="138"/>
                  </a:lnTo>
                  <a:lnTo>
                    <a:pt x="41" y="170"/>
                  </a:lnTo>
                  <a:lnTo>
                    <a:pt x="49" y="200"/>
                  </a:lnTo>
                  <a:lnTo>
                    <a:pt x="52" y="241"/>
                  </a:lnTo>
                  <a:lnTo>
                    <a:pt x="52" y="283"/>
                  </a:lnTo>
                  <a:lnTo>
                    <a:pt x="53" y="342"/>
                  </a:lnTo>
                  <a:lnTo>
                    <a:pt x="57" y="391"/>
                  </a:lnTo>
                  <a:lnTo>
                    <a:pt x="67" y="449"/>
                  </a:lnTo>
                  <a:lnTo>
                    <a:pt x="86" y="511"/>
                  </a:lnTo>
                  <a:lnTo>
                    <a:pt x="96" y="539"/>
                  </a:lnTo>
                  <a:lnTo>
                    <a:pt x="106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1998" name="Freeform 643"/>
            <p:cNvSpPr>
              <a:spLocks/>
            </p:cNvSpPr>
            <p:nvPr/>
          </p:nvSpPr>
          <p:spPr bwMode="auto">
            <a:xfrm>
              <a:off x="648" y="3251"/>
              <a:ext cx="72" cy="199"/>
            </a:xfrm>
            <a:custGeom>
              <a:avLst/>
              <a:gdLst>
                <a:gd name="T0" fmla="*/ 0 w 697"/>
                <a:gd name="T1" fmla="*/ 0 h 1990"/>
                <a:gd name="T2" fmla="*/ 0 w 697"/>
                <a:gd name="T3" fmla="*/ 0 h 1990"/>
                <a:gd name="T4" fmla="*/ 0 w 697"/>
                <a:gd name="T5" fmla="*/ 0 h 1990"/>
                <a:gd name="T6" fmla="*/ 0 w 697"/>
                <a:gd name="T7" fmla="*/ 0 h 1990"/>
                <a:gd name="T8" fmla="*/ 0 w 697"/>
                <a:gd name="T9" fmla="*/ 0 h 1990"/>
                <a:gd name="T10" fmla="*/ 0 w 697"/>
                <a:gd name="T11" fmla="*/ 0 h 1990"/>
                <a:gd name="T12" fmla="*/ 0 w 697"/>
                <a:gd name="T13" fmla="*/ 0 h 1990"/>
                <a:gd name="T14" fmla="*/ 0 w 697"/>
                <a:gd name="T15" fmla="*/ 0 h 1990"/>
                <a:gd name="T16" fmla="*/ 0 w 697"/>
                <a:gd name="T17" fmla="*/ 0 h 1990"/>
                <a:gd name="T18" fmla="*/ 0 w 697"/>
                <a:gd name="T19" fmla="*/ 0 h 1990"/>
                <a:gd name="T20" fmla="*/ 0 w 697"/>
                <a:gd name="T21" fmla="*/ 0 h 1990"/>
                <a:gd name="T22" fmla="*/ 0 w 697"/>
                <a:gd name="T23" fmla="*/ 0 h 1990"/>
                <a:gd name="T24" fmla="*/ 0 w 697"/>
                <a:gd name="T25" fmla="*/ 0 h 1990"/>
                <a:gd name="T26" fmla="*/ 0 w 697"/>
                <a:gd name="T27" fmla="*/ 0 h 1990"/>
                <a:gd name="T28" fmla="*/ 0 w 697"/>
                <a:gd name="T29" fmla="*/ 0 h 1990"/>
                <a:gd name="T30" fmla="*/ 0 w 697"/>
                <a:gd name="T31" fmla="*/ 0 h 1990"/>
                <a:gd name="T32" fmla="*/ 0 w 697"/>
                <a:gd name="T33" fmla="*/ 0 h 1990"/>
                <a:gd name="T34" fmla="*/ 0 w 697"/>
                <a:gd name="T35" fmla="*/ 0 h 1990"/>
                <a:gd name="T36" fmla="*/ 0 w 697"/>
                <a:gd name="T37" fmla="*/ 0 h 1990"/>
                <a:gd name="T38" fmla="*/ 0 w 697"/>
                <a:gd name="T39" fmla="*/ 0 h 1990"/>
                <a:gd name="T40" fmla="*/ 0 w 697"/>
                <a:gd name="T41" fmla="*/ 0 h 1990"/>
                <a:gd name="T42" fmla="*/ 0 w 697"/>
                <a:gd name="T43" fmla="*/ 0 h 1990"/>
                <a:gd name="T44" fmla="*/ 0 w 697"/>
                <a:gd name="T45" fmla="*/ 0 h 1990"/>
                <a:gd name="T46" fmla="*/ 0 w 697"/>
                <a:gd name="T47" fmla="*/ 0 h 1990"/>
                <a:gd name="T48" fmla="*/ 0 w 697"/>
                <a:gd name="T49" fmla="*/ 0 h 1990"/>
                <a:gd name="T50" fmla="*/ 0 w 697"/>
                <a:gd name="T51" fmla="*/ 0 h 1990"/>
                <a:gd name="T52" fmla="*/ 0 w 697"/>
                <a:gd name="T53" fmla="*/ 0 h 1990"/>
                <a:gd name="T54" fmla="*/ 0 w 697"/>
                <a:gd name="T55" fmla="*/ 0 h 1990"/>
                <a:gd name="T56" fmla="*/ 0 w 697"/>
                <a:gd name="T57" fmla="*/ 0 h 1990"/>
                <a:gd name="T58" fmla="*/ 0 w 697"/>
                <a:gd name="T59" fmla="*/ 0 h 1990"/>
                <a:gd name="T60" fmla="*/ 0 w 697"/>
                <a:gd name="T61" fmla="*/ 0 h 1990"/>
                <a:gd name="T62" fmla="*/ 0 w 697"/>
                <a:gd name="T63" fmla="*/ 0 h 1990"/>
                <a:gd name="T64" fmla="*/ 0 w 697"/>
                <a:gd name="T65" fmla="*/ 0 h 1990"/>
                <a:gd name="T66" fmla="*/ 0 w 697"/>
                <a:gd name="T67" fmla="*/ 0 h 1990"/>
                <a:gd name="T68" fmla="*/ 0 w 697"/>
                <a:gd name="T69" fmla="*/ 0 h 1990"/>
                <a:gd name="T70" fmla="*/ 0 w 697"/>
                <a:gd name="T71" fmla="*/ 0 h 1990"/>
                <a:gd name="T72" fmla="*/ 0 w 697"/>
                <a:gd name="T73" fmla="*/ 0 h 1990"/>
                <a:gd name="T74" fmla="*/ 0 w 697"/>
                <a:gd name="T75" fmla="*/ 0 h 1990"/>
                <a:gd name="T76" fmla="*/ 0 w 697"/>
                <a:gd name="T77" fmla="*/ 0 h 1990"/>
                <a:gd name="T78" fmla="*/ 0 w 697"/>
                <a:gd name="T79" fmla="*/ 0 h 1990"/>
                <a:gd name="T80" fmla="*/ 0 w 697"/>
                <a:gd name="T81" fmla="*/ 0 h 1990"/>
                <a:gd name="T82" fmla="*/ 0 w 697"/>
                <a:gd name="T83" fmla="*/ 0 h 1990"/>
                <a:gd name="T84" fmla="*/ 0 w 697"/>
                <a:gd name="T85" fmla="*/ 0 h 1990"/>
                <a:gd name="T86" fmla="*/ 0 w 697"/>
                <a:gd name="T87" fmla="*/ 0 h 1990"/>
                <a:gd name="T88" fmla="*/ 0 w 697"/>
                <a:gd name="T89" fmla="*/ 0 h 1990"/>
                <a:gd name="T90" fmla="*/ 0 w 697"/>
                <a:gd name="T91" fmla="*/ 0 h 1990"/>
                <a:gd name="T92" fmla="*/ 0 w 697"/>
                <a:gd name="T93" fmla="*/ 0 h 19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7"/>
                <a:gd name="T142" fmla="*/ 0 h 1990"/>
                <a:gd name="T143" fmla="*/ 697 w 697"/>
                <a:gd name="T144" fmla="*/ 1990 h 19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7" h="1990">
                  <a:moveTo>
                    <a:pt x="364" y="1245"/>
                  </a:moveTo>
                  <a:lnTo>
                    <a:pt x="349" y="1316"/>
                  </a:lnTo>
                  <a:lnTo>
                    <a:pt x="333" y="1385"/>
                  </a:lnTo>
                  <a:lnTo>
                    <a:pt x="320" y="1438"/>
                  </a:lnTo>
                  <a:lnTo>
                    <a:pt x="308" y="1504"/>
                  </a:lnTo>
                  <a:lnTo>
                    <a:pt x="300" y="1580"/>
                  </a:lnTo>
                  <a:lnTo>
                    <a:pt x="293" y="1642"/>
                  </a:lnTo>
                  <a:lnTo>
                    <a:pt x="285" y="1698"/>
                  </a:lnTo>
                  <a:lnTo>
                    <a:pt x="274" y="1751"/>
                  </a:lnTo>
                  <a:lnTo>
                    <a:pt x="264" y="1803"/>
                  </a:lnTo>
                  <a:lnTo>
                    <a:pt x="257" y="1837"/>
                  </a:lnTo>
                  <a:lnTo>
                    <a:pt x="257" y="1865"/>
                  </a:lnTo>
                  <a:lnTo>
                    <a:pt x="259" y="1885"/>
                  </a:lnTo>
                  <a:lnTo>
                    <a:pt x="252" y="1896"/>
                  </a:lnTo>
                  <a:lnTo>
                    <a:pt x="206" y="1905"/>
                  </a:lnTo>
                  <a:lnTo>
                    <a:pt x="197" y="1900"/>
                  </a:lnTo>
                  <a:lnTo>
                    <a:pt x="192" y="1893"/>
                  </a:lnTo>
                  <a:lnTo>
                    <a:pt x="149" y="1908"/>
                  </a:lnTo>
                  <a:lnTo>
                    <a:pt x="93" y="1922"/>
                  </a:lnTo>
                  <a:lnTo>
                    <a:pt x="57" y="1927"/>
                  </a:lnTo>
                  <a:lnTo>
                    <a:pt x="28" y="1925"/>
                  </a:lnTo>
                  <a:lnTo>
                    <a:pt x="11" y="1918"/>
                  </a:lnTo>
                  <a:lnTo>
                    <a:pt x="3" y="1909"/>
                  </a:lnTo>
                  <a:lnTo>
                    <a:pt x="0" y="1898"/>
                  </a:lnTo>
                  <a:lnTo>
                    <a:pt x="6" y="1887"/>
                  </a:lnTo>
                  <a:lnTo>
                    <a:pt x="19" y="1876"/>
                  </a:lnTo>
                  <a:lnTo>
                    <a:pt x="59" y="1858"/>
                  </a:lnTo>
                  <a:lnTo>
                    <a:pt x="96" y="1840"/>
                  </a:lnTo>
                  <a:lnTo>
                    <a:pt x="128" y="1824"/>
                  </a:lnTo>
                  <a:lnTo>
                    <a:pt x="143" y="1810"/>
                  </a:lnTo>
                  <a:lnTo>
                    <a:pt x="144" y="1760"/>
                  </a:lnTo>
                  <a:lnTo>
                    <a:pt x="144" y="1698"/>
                  </a:lnTo>
                  <a:lnTo>
                    <a:pt x="145" y="1635"/>
                  </a:lnTo>
                  <a:lnTo>
                    <a:pt x="145" y="1563"/>
                  </a:lnTo>
                  <a:lnTo>
                    <a:pt x="143" y="1476"/>
                  </a:lnTo>
                  <a:lnTo>
                    <a:pt x="143" y="1385"/>
                  </a:lnTo>
                  <a:lnTo>
                    <a:pt x="148" y="1291"/>
                  </a:lnTo>
                  <a:lnTo>
                    <a:pt x="150" y="1223"/>
                  </a:lnTo>
                  <a:lnTo>
                    <a:pt x="157" y="1154"/>
                  </a:lnTo>
                  <a:lnTo>
                    <a:pt x="157" y="1114"/>
                  </a:lnTo>
                  <a:lnTo>
                    <a:pt x="132" y="1111"/>
                  </a:lnTo>
                  <a:lnTo>
                    <a:pt x="106" y="1102"/>
                  </a:lnTo>
                  <a:lnTo>
                    <a:pt x="87" y="1079"/>
                  </a:lnTo>
                  <a:lnTo>
                    <a:pt x="85" y="1050"/>
                  </a:lnTo>
                  <a:lnTo>
                    <a:pt x="93" y="1013"/>
                  </a:lnTo>
                  <a:lnTo>
                    <a:pt x="107" y="982"/>
                  </a:lnTo>
                  <a:lnTo>
                    <a:pt x="122" y="960"/>
                  </a:lnTo>
                  <a:lnTo>
                    <a:pt x="97" y="951"/>
                  </a:lnTo>
                  <a:lnTo>
                    <a:pt x="89" y="944"/>
                  </a:lnTo>
                  <a:lnTo>
                    <a:pt x="90" y="933"/>
                  </a:lnTo>
                  <a:lnTo>
                    <a:pt x="123" y="854"/>
                  </a:lnTo>
                  <a:lnTo>
                    <a:pt x="133" y="813"/>
                  </a:lnTo>
                  <a:lnTo>
                    <a:pt x="143" y="668"/>
                  </a:lnTo>
                  <a:lnTo>
                    <a:pt x="143" y="564"/>
                  </a:lnTo>
                  <a:lnTo>
                    <a:pt x="148" y="437"/>
                  </a:lnTo>
                  <a:lnTo>
                    <a:pt x="153" y="405"/>
                  </a:lnTo>
                  <a:lnTo>
                    <a:pt x="166" y="380"/>
                  </a:lnTo>
                  <a:lnTo>
                    <a:pt x="191" y="359"/>
                  </a:lnTo>
                  <a:lnTo>
                    <a:pt x="300" y="299"/>
                  </a:lnTo>
                  <a:lnTo>
                    <a:pt x="293" y="272"/>
                  </a:lnTo>
                  <a:lnTo>
                    <a:pt x="274" y="268"/>
                  </a:lnTo>
                  <a:lnTo>
                    <a:pt x="250" y="261"/>
                  </a:lnTo>
                  <a:lnTo>
                    <a:pt x="236" y="247"/>
                  </a:lnTo>
                  <a:lnTo>
                    <a:pt x="220" y="191"/>
                  </a:lnTo>
                  <a:lnTo>
                    <a:pt x="214" y="160"/>
                  </a:lnTo>
                  <a:lnTo>
                    <a:pt x="216" y="131"/>
                  </a:lnTo>
                  <a:lnTo>
                    <a:pt x="212" y="101"/>
                  </a:lnTo>
                  <a:lnTo>
                    <a:pt x="214" y="70"/>
                  </a:lnTo>
                  <a:lnTo>
                    <a:pt x="200" y="84"/>
                  </a:lnTo>
                  <a:lnTo>
                    <a:pt x="192" y="90"/>
                  </a:lnTo>
                  <a:lnTo>
                    <a:pt x="195" y="70"/>
                  </a:lnTo>
                  <a:lnTo>
                    <a:pt x="204" y="47"/>
                  </a:lnTo>
                  <a:lnTo>
                    <a:pt x="218" y="29"/>
                  </a:lnTo>
                  <a:lnTo>
                    <a:pt x="239" y="15"/>
                  </a:lnTo>
                  <a:lnTo>
                    <a:pt x="266" y="3"/>
                  </a:lnTo>
                  <a:lnTo>
                    <a:pt x="304" y="0"/>
                  </a:lnTo>
                  <a:lnTo>
                    <a:pt x="336" y="7"/>
                  </a:lnTo>
                  <a:lnTo>
                    <a:pt x="364" y="20"/>
                  </a:lnTo>
                  <a:lnTo>
                    <a:pt x="386" y="38"/>
                  </a:lnTo>
                  <a:lnTo>
                    <a:pt x="403" y="62"/>
                  </a:lnTo>
                  <a:lnTo>
                    <a:pt x="412" y="94"/>
                  </a:lnTo>
                  <a:lnTo>
                    <a:pt x="418" y="131"/>
                  </a:lnTo>
                  <a:lnTo>
                    <a:pt x="415" y="161"/>
                  </a:lnTo>
                  <a:lnTo>
                    <a:pt x="407" y="201"/>
                  </a:lnTo>
                  <a:lnTo>
                    <a:pt x="409" y="231"/>
                  </a:lnTo>
                  <a:lnTo>
                    <a:pt x="415" y="264"/>
                  </a:lnTo>
                  <a:lnTo>
                    <a:pt x="428" y="281"/>
                  </a:lnTo>
                  <a:lnTo>
                    <a:pt x="562" y="334"/>
                  </a:lnTo>
                  <a:lnTo>
                    <a:pt x="581" y="346"/>
                  </a:lnTo>
                  <a:lnTo>
                    <a:pt x="595" y="365"/>
                  </a:lnTo>
                  <a:lnTo>
                    <a:pt x="637" y="480"/>
                  </a:lnTo>
                  <a:lnTo>
                    <a:pt x="691" y="643"/>
                  </a:lnTo>
                  <a:lnTo>
                    <a:pt x="697" y="677"/>
                  </a:lnTo>
                  <a:lnTo>
                    <a:pt x="695" y="695"/>
                  </a:lnTo>
                  <a:lnTo>
                    <a:pt x="688" y="716"/>
                  </a:lnTo>
                  <a:lnTo>
                    <a:pt x="616" y="828"/>
                  </a:lnTo>
                  <a:lnTo>
                    <a:pt x="605" y="862"/>
                  </a:lnTo>
                  <a:lnTo>
                    <a:pt x="602" y="899"/>
                  </a:lnTo>
                  <a:lnTo>
                    <a:pt x="616" y="1024"/>
                  </a:lnTo>
                  <a:lnTo>
                    <a:pt x="624" y="1079"/>
                  </a:lnTo>
                  <a:lnTo>
                    <a:pt x="624" y="1097"/>
                  </a:lnTo>
                  <a:lnTo>
                    <a:pt x="616" y="1110"/>
                  </a:lnTo>
                  <a:lnTo>
                    <a:pt x="595" y="1116"/>
                  </a:lnTo>
                  <a:lnTo>
                    <a:pt x="572" y="1120"/>
                  </a:lnTo>
                  <a:lnTo>
                    <a:pt x="566" y="1183"/>
                  </a:lnTo>
                  <a:lnTo>
                    <a:pt x="566" y="1253"/>
                  </a:lnTo>
                  <a:lnTo>
                    <a:pt x="569" y="1329"/>
                  </a:lnTo>
                  <a:lnTo>
                    <a:pt x="572" y="1399"/>
                  </a:lnTo>
                  <a:lnTo>
                    <a:pt x="583" y="1476"/>
                  </a:lnTo>
                  <a:lnTo>
                    <a:pt x="586" y="1552"/>
                  </a:lnTo>
                  <a:lnTo>
                    <a:pt x="591" y="1627"/>
                  </a:lnTo>
                  <a:lnTo>
                    <a:pt x="591" y="1686"/>
                  </a:lnTo>
                  <a:lnTo>
                    <a:pt x="587" y="1781"/>
                  </a:lnTo>
                  <a:lnTo>
                    <a:pt x="590" y="1840"/>
                  </a:lnTo>
                  <a:lnTo>
                    <a:pt x="586" y="1893"/>
                  </a:lnTo>
                  <a:lnTo>
                    <a:pt x="585" y="1905"/>
                  </a:lnTo>
                  <a:lnTo>
                    <a:pt x="551" y="1914"/>
                  </a:lnTo>
                  <a:lnTo>
                    <a:pt x="523" y="1928"/>
                  </a:lnTo>
                  <a:lnTo>
                    <a:pt x="499" y="1948"/>
                  </a:lnTo>
                  <a:lnTo>
                    <a:pt x="472" y="1968"/>
                  </a:lnTo>
                  <a:lnTo>
                    <a:pt x="439" y="1981"/>
                  </a:lnTo>
                  <a:lnTo>
                    <a:pt x="403" y="1990"/>
                  </a:lnTo>
                  <a:lnTo>
                    <a:pt x="372" y="1990"/>
                  </a:lnTo>
                  <a:lnTo>
                    <a:pt x="352" y="1985"/>
                  </a:lnTo>
                  <a:lnTo>
                    <a:pt x="339" y="1974"/>
                  </a:lnTo>
                  <a:lnTo>
                    <a:pt x="337" y="1962"/>
                  </a:lnTo>
                  <a:lnTo>
                    <a:pt x="345" y="1945"/>
                  </a:lnTo>
                  <a:lnTo>
                    <a:pt x="363" y="1930"/>
                  </a:lnTo>
                  <a:lnTo>
                    <a:pt x="384" y="1914"/>
                  </a:lnTo>
                  <a:lnTo>
                    <a:pt x="412" y="1891"/>
                  </a:lnTo>
                  <a:lnTo>
                    <a:pt x="436" y="1870"/>
                  </a:lnTo>
                  <a:lnTo>
                    <a:pt x="450" y="1852"/>
                  </a:lnTo>
                  <a:lnTo>
                    <a:pt x="442" y="1754"/>
                  </a:lnTo>
                  <a:lnTo>
                    <a:pt x="442" y="1685"/>
                  </a:lnTo>
                  <a:lnTo>
                    <a:pt x="436" y="1614"/>
                  </a:lnTo>
                  <a:lnTo>
                    <a:pt x="429" y="1552"/>
                  </a:lnTo>
                  <a:lnTo>
                    <a:pt x="416" y="1487"/>
                  </a:lnTo>
                  <a:lnTo>
                    <a:pt x="401" y="1420"/>
                  </a:lnTo>
                  <a:lnTo>
                    <a:pt x="386" y="1358"/>
                  </a:lnTo>
                  <a:lnTo>
                    <a:pt x="376" y="1307"/>
                  </a:lnTo>
                  <a:lnTo>
                    <a:pt x="364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1999" name="Freeform 644"/>
            <p:cNvSpPr>
              <a:spLocks/>
            </p:cNvSpPr>
            <p:nvPr/>
          </p:nvSpPr>
          <p:spPr bwMode="auto">
            <a:xfrm>
              <a:off x="374" y="3253"/>
              <a:ext cx="76" cy="186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7" y="811"/>
                  </a:moveTo>
                  <a:lnTo>
                    <a:pt x="638" y="858"/>
                  </a:lnTo>
                  <a:lnTo>
                    <a:pt x="651" y="954"/>
                  </a:lnTo>
                  <a:lnTo>
                    <a:pt x="537" y="1024"/>
                  </a:lnTo>
                  <a:lnTo>
                    <a:pt x="537" y="1067"/>
                  </a:lnTo>
                  <a:lnTo>
                    <a:pt x="543" y="1141"/>
                  </a:lnTo>
                  <a:lnTo>
                    <a:pt x="551" y="1365"/>
                  </a:lnTo>
                  <a:lnTo>
                    <a:pt x="558" y="1463"/>
                  </a:lnTo>
                  <a:lnTo>
                    <a:pt x="565" y="1636"/>
                  </a:lnTo>
                  <a:lnTo>
                    <a:pt x="565" y="1699"/>
                  </a:lnTo>
                  <a:lnTo>
                    <a:pt x="567" y="1720"/>
                  </a:lnTo>
                  <a:lnTo>
                    <a:pt x="573" y="1727"/>
                  </a:lnTo>
                  <a:lnTo>
                    <a:pt x="593" y="1739"/>
                  </a:lnTo>
                  <a:lnTo>
                    <a:pt x="633" y="1760"/>
                  </a:lnTo>
                  <a:lnTo>
                    <a:pt x="681" y="1772"/>
                  </a:lnTo>
                  <a:lnTo>
                    <a:pt x="698" y="1777"/>
                  </a:lnTo>
                  <a:lnTo>
                    <a:pt x="715" y="1785"/>
                  </a:lnTo>
                  <a:lnTo>
                    <a:pt x="726" y="1799"/>
                  </a:lnTo>
                  <a:lnTo>
                    <a:pt x="730" y="1811"/>
                  </a:lnTo>
                  <a:lnTo>
                    <a:pt x="723" y="1815"/>
                  </a:lnTo>
                  <a:lnTo>
                    <a:pt x="627" y="1816"/>
                  </a:lnTo>
                  <a:lnTo>
                    <a:pt x="502" y="1824"/>
                  </a:lnTo>
                  <a:lnTo>
                    <a:pt x="479" y="1824"/>
                  </a:lnTo>
                  <a:lnTo>
                    <a:pt x="465" y="1817"/>
                  </a:lnTo>
                  <a:lnTo>
                    <a:pt x="457" y="1803"/>
                  </a:lnTo>
                  <a:lnTo>
                    <a:pt x="457" y="1782"/>
                  </a:lnTo>
                  <a:lnTo>
                    <a:pt x="465" y="1750"/>
                  </a:lnTo>
                  <a:lnTo>
                    <a:pt x="469" y="1744"/>
                  </a:lnTo>
                  <a:lnTo>
                    <a:pt x="479" y="1741"/>
                  </a:lnTo>
                  <a:lnTo>
                    <a:pt x="465" y="1739"/>
                  </a:lnTo>
                  <a:lnTo>
                    <a:pt x="461" y="1733"/>
                  </a:lnTo>
                  <a:lnTo>
                    <a:pt x="457" y="1707"/>
                  </a:lnTo>
                  <a:lnTo>
                    <a:pt x="444" y="1651"/>
                  </a:lnTo>
                  <a:lnTo>
                    <a:pt x="414" y="1518"/>
                  </a:lnTo>
                  <a:lnTo>
                    <a:pt x="408" y="1455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0" y="1205"/>
                  </a:lnTo>
                  <a:lnTo>
                    <a:pt x="336" y="1267"/>
                  </a:lnTo>
                  <a:lnTo>
                    <a:pt x="311" y="1442"/>
                  </a:lnTo>
                  <a:lnTo>
                    <a:pt x="299" y="1495"/>
                  </a:lnTo>
                  <a:lnTo>
                    <a:pt x="276" y="1690"/>
                  </a:lnTo>
                  <a:lnTo>
                    <a:pt x="276" y="1720"/>
                  </a:lnTo>
                  <a:lnTo>
                    <a:pt x="272" y="1725"/>
                  </a:lnTo>
                  <a:lnTo>
                    <a:pt x="250" y="1734"/>
                  </a:lnTo>
                  <a:lnTo>
                    <a:pt x="255" y="1763"/>
                  </a:lnTo>
                  <a:lnTo>
                    <a:pt x="256" y="1797"/>
                  </a:lnTo>
                  <a:lnTo>
                    <a:pt x="256" y="1817"/>
                  </a:lnTo>
                  <a:lnTo>
                    <a:pt x="249" y="1837"/>
                  </a:lnTo>
                  <a:lnTo>
                    <a:pt x="233" y="1851"/>
                  </a:lnTo>
                  <a:lnTo>
                    <a:pt x="207" y="1859"/>
                  </a:lnTo>
                  <a:lnTo>
                    <a:pt x="178" y="1859"/>
                  </a:lnTo>
                  <a:lnTo>
                    <a:pt x="148" y="1857"/>
                  </a:lnTo>
                  <a:lnTo>
                    <a:pt x="135" y="1846"/>
                  </a:lnTo>
                  <a:lnTo>
                    <a:pt x="129" y="1832"/>
                  </a:lnTo>
                  <a:lnTo>
                    <a:pt x="129" y="1814"/>
                  </a:lnTo>
                  <a:lnTo>
                    <a:pt x="136" y="1789"/>
                  </a:lnTo>
                  <a:lnTo>
                    <a:pt x="156" y="1761"/>
                  </a:lnTo>
                  <a:lnTo>
                    <a:pt x="172" y="1734"/>
                  </a:lnTo>
                  <a:lnTo>
                    <a:pt x="156" y="1734"/>
                  </a:lnTo>
                  <a:lnTo>
                    <a:pt x="150" y="1651"/>
                  </a:lnTo>
                  <a:lnTo>
                    <a:pt x="148" y="1554"/>
                  </a:lnTo>
                  <a:lnTo>
                    <a:pt x="151" y="1489"/>
                  </a:lnTo>
                  <a:lnTo>
                    <a:pt x="161" y="1412"/>
                  </a:lnTo>
                  <a:lnTo>
                    <a:pt x="168" y="1344"/>
                  </a:lnTo>
                  <a:lnTo>
                    <a:pt x="178" y="1288"/>
                  </a:lnTo>
                  <a:lnTo>
                    <a:pt x="0" y="1226"/>
                  </a:lnTo>
                  <a:lnTo>
                    <a:pt x="0" y="1031"/>
                  </a:lnTo>
                  <a:lnTo>
                    <a:pt x="20" y="1017"/>
                  </a:lnTo>
                  <a:lnTo>
                    <a:pt x="104" y="1038"/>
                  </a:lnTo>
                  <a:lnTo>
                    <a:pt x="113" y="995"/>
                  </a:lnTo>
                  <a:lnTo>
                    <a:pt x="116" y="943"/>
                  </a:lnTo>
                  <a:lnTo>
                    <a:pt x="74" y="726"/>
                  </a:lnTo>
                  <a:lnTo>
                    <a:pt x="71" y="669"/>
                  </a:lnTo>
                  <a:lnTo>
                    <a:pt x="78" y="600"/>
                  </a:lnTo>
                  <a:lnTo>
                    <a:pt x="113" y="413"/>
                  </a:lnTo>
                  <a:lnTo>
                    <a:pt x="129" y="363"/>
                  </a:lnTo>
                  <a:lnTo>
                    <a:pt x="143" y="342"/>
                  </a:lnTo>
                  <a:lnTo>
                    <a:pt x="156" y="335"/>
                  </a:lnTo>
                  <a:lnTo>
                    <a:pt x="256" y="300"/>
                  </a:lnTo>
                  <a:lnTo>
                    <a:pt x="301" y="286"/>
                  </a:lnTo>
                  <a:lnTo>
                    <a:pt x="314" y="238"/>
                  </a:lnTo>
                  <a:lnTo>
                    <a:pt x="302" y="202"/>
                  </a:lnTo>
                  <a:lnTo>
                    <a:pt x="296" y="180"/>
                  </a:lnTo>
                  <a:lnTo>
                    <a:pt x="296" y="153"/>
                  </a:lnTo>
                  <a:lnTo>
                    <a:pt x="301" y="119"/>
                  </a:lnTo>
                  <a:lnTo>
                    <a:pt x="314" y="69"/>
                  </a:lnTo>
                  <a:lnTo>
                    <a:pt x="322" y="45"/>
                  </a:lnTo>
                  <a:lnTo>
                    <a:pt x="333" y="28"/>
                  </a:lnTo>
                  <a:lnTo>
                    <a:pt x="350" y="13"/>
                  </a:lnTo>
                  <a:lnTo>
                    <a:pt x="365" y="7"/>
                  </a:lnTo>
                  <a:lnTo>
                    <a:pt x="393" y="0"/>
                  </a:lnTo>
                  <a:lnTo>
                    <a:pt x="414" y="0"/>
                  </a:lnTo>
                  <a:lnTo>
                    <a:pt x="444" y="7"/>
                  </a:lnTo>
                  <a:lnTo>
                    <a:pt x="470" y="17"/>
                  </a:lnTo>
                  <a:lnTo>
                    <a:pt x="492" y="33"/>
                  </a:lnTo>
                  <a:lnTo>
                    <a:pt x="502" y="56"/>
                  </a:lnTo>
                  <a:lnTo>
                    <a:pt x="504" y="86"/>
                  </a:lnTo>
                  <a:lnTo>
                    <a:pt x="500" y="115"/>
                  </a:lnTo>
                  <a:lnTo>
                    <a:pt x="495" y="149"/>
                  </a:lnTo>
                  <a:lnTo>
                    <a:pt x="487" y="175"/>
                  </a:lnTo>
                  <a:lnTo>
                    <a:pt x="472" y="202"/>
                  </a:lnTo>
                  <a:lnTo>
                    <a:pt x="457" y="223"/>
                  </a:lnTo>
                  <a:lnTo>
                    <a:pt x="444" y="244"/>
                  </a:lnTo>
                  <a:lnTo>
                    <a:pt x="444" y="279"/>
                  </a:lnTo>
                  <a:lnTo>
                    <a:pt x="475" y="287"/>
                  </a:lnTo>
                  <a:lnTo>
                    <a:pt x="597" y="356"/>
                  </a:lnTo>
                  <a:lnTo>
                    <a:pt x="615" y="377"/>
                  </a:lnTo>
                  <a:lnTo>
                    <a:pt x="620" y="391"/>
                  </a:lnTo>
                  <a:lnTo>
                    <a:pt x="631" y="588"/>
                  </a:lnTo>
                  <a:lnTo>
                    <a:pt x="620" y="618"/>
                  </a:lnTo>
                  <a:lnTo>
                    <a:pt x="608" y="649"/>
                  </a:lnTo>
                  <a:lnTo>
                    <a:pt x="601" y="682"/>
                  </a:lnTo>
                  <a:lnTo>
                    <a:pt x="603" y="708"/>
                  </a:lnTo>
                  <a:lnTo>
                    <a:pt x="615" y="738"/>
                  </a:lnTo>
                  <a:lnTo>
                    <a:pt x="637" y="769"/>
                  </a:lnTo>
                  <a:lnTo>
                    <a:pt x="637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00" name="Freeform 645"/>
            <p:cNvSpPr>
              <a:spLocks/>
            </p:cNvSpPr>
            <p:nvPr/>
          </p:nvSpPr>
          <p:spPr bwMode="auto">
            <a:xfrm>
              <a:off x="529" y="3254"/>
              <a:ext cx="68" cy="190"/>
            </a:xfrm>
            <a:custGeom>
              <a:avLst/>
              <a:gdLst>
                <a:gd name="T0" fmla="*/ 0 w 651"/>
                <a:gd name="T1" fmla="*/ 0 h 1895"/>
                <a:gd name="T2" fmla="*/ 0 w 651"/>
                <a:gd name="T3" fmla="*/ 0 h 1895"/>
                <a:gd name="T4" fmla="*/ 0 w 651"/>
                <a:gd name="T5" fmla="*/ 0 h 1895"/>
                <a:gd name="T6" fmla="*/ 0 w 651"/>
                <a:gd name="T7" fmla="*/ 0 h 1895"/>
                <a:gd name="T8" fmla="*/ 0 w 651"/>
                <a:gd name="T9" fmla="*/ 0 h 1895"/>
                <a:gd name="T10" fmla="*/ 0 w 651"/>
                <a:gd name="T11" fmla="*/ 0 h 1895"/>
                <a:gd name="T12" fmla="*/ 0 w 651"/>
                <a:gd name="T13" fmla="*/ 0 h 1895"/>
                <a:gd name="T14" fmla="*/ 0 w 651"/>
                <a:gd name="T15" fmla="*/ 0 h 1895"/>
                <a:gd name="T16" fmla="*/ 0 w 651"/>
                <a:gd name="T17" fmla="*/ 0 h 1895"/>
                <a:gd name="T18" fmla="*/ 0 w 651"/>
                <a:gd name="T19" fmla="*/ 0 h 1895"/>
                <a:gd name="T20" fmla="*/ 0 w 651"/>
                <a:gd name="T21" fmla="*/ 0 h 1895"/>
                <a:gd name="T22" fmla="*/ 0 w 651"/>
                <a:gd name="T23" fmla="*/ 0 h 1895"/>
                <a:gd name="T24" fmla="*/ 0 w 651"/>
                <a:gd name="T25" fmla="*/ 0 h 1895"/>
                <a:gd name="T26" fmla="*/ 0 w 651"/>
                <a:gd name="T27" fmla="*/ 0 h 1895"/>
                <a:gd name="T28" fmla="*/ 0 w 651"/>
                <a:gd name="T29" fmla="*/ 0 h 1895"/>
                <a:gd name="T30" fmla="*/ 0 w 651"/>
                <a:gd name="T31" fmla="*/ 0 h 1895"/>
                <a:gd name="T32" fmla="*/ 0 w 651"/>
                <a:gd name="T33" fmla="*/ 0 h 1895"/>
                <a:gd name="T34" fmla="*/ 0 w 651"/>
                <a:gd name="T35" fmla="*/ 0 h 1895"/>
                <a:gd name="T36" fmla="*/ 0 w 651"/>
                <a:gd name="T37" fmla="*/ 0 h 1895"/>
                <a:gd name="T38" fmla="*/ 0 w 651"/>
                <a:gd name="T39" fmla="*/ 0 h 1895"/>
                <a:gd name="T40" fmla="*/ 0 w 651"/>
                <a:gd name="T41" fmla="*/ 0 h 1895"/>
                <a:gd name="T42" fmla="*/ 0 w 651"/>
                <a:gd name="T43" fmla="*/ 0 h 1895"/>
                <a:gd name="T44" fmla="*/ 0 w 651"/>
                <a:gd name="T45" fmla="*/ 0 h 1895"/>
                <a:gd name="T46" fmla="*/ 0 w 651"/>
                <a:gd name="T47" fmla="*/ 0 h 1895"/>
                <a:gd name="T48" fmla="*/ 0 w 651"/>
                <a:gd name="T49" fmla="*/ 0 h 1895"/>
                <a:gd name="T50" fmla="*/ 0 w 651"/>
                <a:gd name="T51" fmla="*/ 0 h 1895"/>
                <a:gd name="T52" fmla="*/ 0 w 651"/>
                <a:gd name="T53" fmla="*/ 0 h 1895"/>
                <a:gd name="T54" fmla="*/ 0 w 651"/>
                <a:gd name="T55" fmla="*/ 0 h 1895"/>
                <a:gd name="T56" fmla="*/ 0 w 651"/>
                <a:gd name="T57" fmla="*/ 0 h 1895"/>
                <a:gd name="T58" fmla="*/ 0 w 651"/>
                <a:gd name="T59" fmla="*/ 0 h 1895"/>
                <a:gd name="T60" fmla="*/ 0 w 651"/>
                <a:gd name="T61" fmla="*/ 0 h 1895"/>
                <a:gd name="T62" fmla="*/ 0 w 651"/>
                <a:gd name="T63" fmla="*/ 0 h 1895"/>
                <a:gd name="T64" fmla="*/ 0 w 651"/>
                <a:gd name="T65" fmla="*/ 0 h 1895"/>
                <a:gd name="T66" fmla="*/ 0 w 651"/>
                <a:gd name="T67" fmla="*/ 0 h 1895"/>
                <a:gd name="T68" fmla="*/ 0 w 651"/>
                <a:gd name="T69" fmla="*/ 0 h 1895"/>
                <a:gd name="T70" fmla="*/ 0 w 651"/>
                <a:gd name="T71" fmla="*/ 0 h 1895"/>
                <a:gd name="T72" fmla="*/ 0 w 651"/>
                <a:gd name="T73" fmla="*/ 0 h 1895"/>
                <a:gd name="T74" fmla="*/ 0 w 651"/>
                <a:gd name="T75" fmla="*/ 0 h 1895"/>
                <a:gd name="T76" fmla="*/ 0 w 651"/>
                <a:gd name="T77" fmla="*/ 0 h 1895"/>
                <a:gd name="T78" fmla="*/ 0 w 651"/>
                <a:gd name="T79" fmla="*/ 0 h 1895"/>
                <a:gd name="T80" fmla="*/ 0 w 651"/>
                <a:gd name="T81" fmla="*/ 0 h 1895"/>
                <a:gd name="T82" fmla="*/ 0 w 651"/>
                <a:gd name="T83" fmla="*/ 0 h 1895"/>
                <a:gd name="T84" fmla="*/ 0 w 651"/>
                <a:gd name="T85" fmla="*/ 0 h 1895"/>
                <a:gd name="T86" fmla="*/ 0 w 651"/>
                <a:gd name="T87" fmla="*/ 0 h 1895"/>
                <a:gd name="T88" fmla="*/ 0 w 651"/>
                <a:gd name="T89" fmla="*/ 0 h 1895"/>
                <a:gd name="T90" fmla="*/ 0 w 651"/>
                <a:gd name="T91" fmla="*/ 0 h 1895"/>
                <a:gd name="T92" fmla="*/ 0 w 651"/>
                <a:gd name="T93" fmla="*/ 0 h 1895"/>
                <a:gd name="T94" fmla="*/ 0 w 651"/>
                <a:gd name="T95" fmla="*/ 0 h 1895"/>
                <a:gd name="T96" fmla="*/ 0 w 651"/>
                <a:gd name="T97" fmla="*/ 0 h 1895"/>
                <a:gd name="T98" fmla="*/ 0 w 651"/>
                <a:gd name="T99" fmla="*/ 0 h 1895"/>
                <a:gd name="T100" fmla="*/ 0 w 651"/>
                <a:gd name="T101" fmla="*/ 0 h 1895"/>
                <a:gd name="T102" fmla="*/ 0 w 651"/>
                <a:gd name="T103" fmla="*/ 0 h 1895"/>
                <a:gd name="T104" fmla="*/ 0 w 651"/>
                <a:gd name="T105" fmla="*/ 0 h 1895"/>
                <a:gd name="T106" fmla="*/ 0 w 651"/>
                <a:gd name="T107" fmla="*/ 0 h 1895"/>
                <a:gd name="T108" fmla="*/ 0 w 651"/>
                <a:gd name="T109" fmla="*/ 0 h 1895"/>
                <a:gd name="T110" fmla="*/ 0 w 651"/>
                <a:gd name="T111" fmla="*/ 0 h 1895"/>
                <a:gd name="T112" fmla="*/ 0 w 651"/>
                <a:gd name="T113" fmla="*/ 0 h 1895"/>
                <a:gd name="T114" fmla="*/ 0 w 651"/>
                <a:gd name="T115" fmla="*/ 0 h 1895"/>
                <a:gd name="T116" fmla="*/ 0 w 651"/>
                <a:gd name="T117" fmla="*/ 0 h 1895"/>
                <a:gd name="T118" fmla="*/ 0 w 651"/>
                <a:gd name="T119" fmla="*/ 0 h 18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1"/>
                <a:gd name="T181" fmla="*/ 0 h 1895"/>
                <a:gd name="T182" fmla="*/ 651 w 651"/>
                <a:gd name="T183" fmla="*/ 1895 h 18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1" h="1895">
                  <a:moveTo>
                    <a:pt x="79" y="945"/>
                  </a:moveTo>
                  <a:lnTo>
                    <a:pt x="75" y="1279"/>
                  </a:lnTo>
                  <a:lnTo>
                    <a:pt x="71" y="1349"/>
                  </a:lnTo>
                  <a:lnTo>
                    <a:pt x="100" y="1356"/>
                  </a:lnTo>
                  <a:lnTo>
                    <a:pt x="130" y="1358"/>
                  </a:lnTo>
                  <a:lnTo>
                    <a:pt x="126" y="1424"/>
                  </a:lnTo>
                  <a:lnTo>
                    <a:pt x="126" y="1490"/>
                  </a:lnTo>
                  <a:lnTo>
                    <a:pt x="131" y="1645"/>
                  </a:lnTo>
                  <a:lnTo>
                    <a:pt x="129" y="1697"/>
                  </a:lnTo>
                  <a:lnTo>
                    <a:pt x="126" y="1719"/>
                  </a:lnTo>
                  <a:lnTo>
                    <a:pt x="119" y="1739"/>
                  </a:lnTo>
                  <a:lnTo>
                    <a:pt x="106" y="1753"/>
                  </a:lnTo>
                  <a:lnTo>
                    <a:pt x="86" y="1766"/>
                  </a:lnTo>
                  <a:lnTo>
                    <a:pt x="62" y="1778"/>
                  </a:lnTo>
                  <a:lnTo>
                    <a:pt x="32" y="1794"/>
                  </a:lnTo>
                  <a:lnTo>
                    <a:pt x="14" y="1804"/>
                  </a:lnTo>
                  <a:lnTo>
                    <a:pt x="3" y="1815"/>
                  </a:lnTo>
                  <a:lnTo>
                    <a:pt x="0" y="1828"/>
                  </a:lnTo>
                  <a:lnTo>
                    <a:pt x="2" y="1838"/>
                  </a:lnTo>
                  <a:lnTo>
                    <a:pt x="15" y="1847"/>
                  </a:lnTo>
                  <a:lnTo>
                    <a:pt x="39" y="1850"/>
                  </a:lnTo>
                  <a:lnTo>
                    <a:pt x="80" y="1846"/>
                  </a:lnTo>
                  <a:lnTo>
                    <a:pt x="119" y="1838"/>
                  </a:lnTo>
                  <a:lnTo>
                    <a:pt x="164" y="1833"/>
                  </a:lnTo>
                  <a:lnTo>
                    <a:pt x="208" y="1829"/>
                  </a:lnTo>
                  <a:lnTo>
                    <a:pt x="232" y="1828"/>
                  </a:lnTo>
                  <a:lnTo>
                    <a:pt x="243" y="1824"/>
                  </a:lnTo>
                  <a:lnTo>
                    <a:pt x="250" y="1774"/>
                  </a:lnTo>
                  <a:lnTo>
                    <a:pt x="259" y="1701"/>
                  </a:lnTo>
                  <a:lnTo>
                    <a:pt x="290" y="1502"/>
                  </a:lnTo>
                  <a:lnTo>
                    <a:pt x="301" y="1447"/>
                  </a:lnTo>
                  <a:lnTo>
                    <a:pt x="316" y="1379"/>
                  </a:lnTo>
                  <a:lnTo>
                    <a:pt x="350" y="1388"/>
                  </a:lnTo>
                  <a:lnTo>
                    <a:pt x="350" y="1439"/>
                  </a:lnTo>
                  <a:lnTo>
                    <a:pt x="361" y="1507"/>
                  </a:lnTo>
                  <a:lnTo>
                    <a:pt x="395" y="1622"/>
                  </a:lnTo>
                  <a:lnTo>
                    <a:pt x="410" y="1739"/>
                  </a:lnTo>
                  <a:lnTo>
                    <a:pt x="415" y="1770"/>
                  </a:lnTo>
                  <a:lnTo>
                    <a:pt x="422" y="1787"/>
                  </a:lnTo>
                  <a:lnTo>
                    <a:pt x="413" y="1822"/>
                  </a:lnTo>
                  <a:lnTo>
                    <a:pt x="409" y="1846"/>
                  </a:lnTo>
                  <a:lnTo>
                    <a:pt x="409" y="1860"/>
                  </a:lnTo>
                  <a:lnTo>
                    <a:pt x="419" y="1879"/>
                  </a:lnTo>
                  <a:lnTo>
                    <a:pt x="434" y="1892"/>
                  </a:lnTo>
                  <a:lnTo>
                    <a:pt x="453" y="1895"/>
                  </a:lnTo>
                  <a:lnTo>
                    <a:pt x="477" y="1893"/>
                  </a:lnTo>
                  <a:lnTo>
                    <a:pt x="501" y="1885"/>
                  </a:lnTo>
                  <a:lnTo>
                    <a:pt x="522" y="1873"/>
                  </a:lnTo>
                  <a:lnTo>
                    <a:pt x="539" y="1858"/>
                  </a:lnTo>
                  <a:lnTo>
                    <a:pt x="548" y="1843"/>
                  </a:lnTo>
                  <a:lnTo>
                    <a:pt x="554" y="1822"/>
                  </a:lnTo>
                  <a:lnTo>
                    <a:pt x="551" y="1798"/>
                  </a:lnTo>
                  <a:lnTo>
                    <a:pt x="544" y="1774"/>
                  </a:lnTo>
                  <a:lnTo>
                    <a:pt x="537" y="1712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6" y="1429"/>
                  </a:lnTo>
                  <a:lnTo>
                    <a:pt x="508" y="1377"/>
                  </a:lnTo>
                  <a:lnTo>
                    <a:pt x="551" y="1370"/>
                  </a:lnTo>
                  <a:lnTo>
                    <a:pt x="550" y="1311"/>
                  </a:lnTo>
                  <a:lnTo>
                    <a:pt x="543" y="945"/>
                  </a:lnTo>
                  <a:lnTo>
                    <a:pt x="541" y="873"/>
                  </a:lnTo>
                  <a:lnTo>
                    <a:pt x="538" y="798"/>
                  </a:lnTo>
                  <a:lnTo>
                    <a:pt x="537" y="756"/>
                  </a:lnTo>
                  <a:lnTo>
                    <a:pt x="556" y="737"/>
                  </a:lnTo>
                  <a:lnTo>
                    <a:pt x="577" y="711"/>
                  </a:lnTo>
                  <a:lnTo>
                    <a:pt x="589" y="688"/>
                  </a:lnTo>
                  <a:lnTo>
                    <a:pt x="594" y="668"/>
                  </a:lnTo>
                  <a:lnTo>
                    <a:pt x="597" y="640"/>
                  </a:lnTo>
                  <a:lnTo>
                    <a:pt x="590" y="595"/>
                  </a:lnTo>
                  <a:lnTo>
                    <a:pt x="584" y="555"/>
                  </a:lnTo>
                  <a:lnTo>
                    <a:pt x="651" y="465"/>
                  </a:lnTo>
                  <a:lnTo>
                    <a:pt x="623" y="430"/>
                  </a:lnTo>
                  <a:lnTo>
                    <a:pt x="567" y="503"/>
                  </a:lnTo>
                  <a:lnTo>
                    <a:pt x="560" y="471"/>
                  </a:lnTo>
                  <a:lnTo>
                    <a:pt x="555" y="429"/>
                  </a:lnTo>
                  <a:lnTo>
                    <a:pt x="554" y="395"/>
                  </a:lnTo>
                  <a:lnTo>
                    <a:pt x="552" y="370"/>
                  </a:lnTo>
                  <a:lnTo>
                    <a:pt x="544" y="349"/>
                  </a:lnTo>
                  <a:lnTo>
                    <a:pt x="529" y="334"/>
                  </a:lnTo>
                  <a:lnTo>
                    <a:pt x="508" y="325"/>
                  </a:lnTo>
                  <a:lnTo>
                    <a:pt x="401" y="291"/>
                  </a:lnTo>
                  <a:lnTo>
                    <a:pt x="379" y="283"/>
                  </a:lnTo>
                  <a:lnTo>
                    <a:pt x="376" y="249"/>
                  </a:lnTo>
                  <a:lnTo>
                    <a:pt x="383" y="223"/>
                  </a:lnTo>
                  <a:lnTo>
                    <a:pt x="397" y="193"/>
                  </a:lnTo>
                  <a:lnTo>
                    <a:pt x="406" y="163"/>
                  </a:lnTo>
                  <a:lnTo>
                    <a:pt x="409" y="125"/>
                  </a:lnTo>
                  <a:lnTo>
                    <a:pt x="404" y="81"/>
                  </a:lnTo>
                  <a:lnTo>
                    <a:pt x="395" y="54"/>
                  </a:lnTo>
                  <a:lnTo>
                    <a:pt x="378" y="29"/>
                  </a:lnTo>
                  <a:lnTo>
                    <a:pt x="359" y="14"/>
                  </a:lnTo>
                  <a:lnTo>
                    <a:pt x="320" y="4"/>
                  </a:lnTo>
                  <a:lnTo>
                    <a:pt x="286" y="0"/>
                  </a:lnTo>
                  <a:lnTo>
                    <a:pt x="254" y="4"/>
                  </a:lnTo>
                  <a:lnTo>
                    <a:pt x="230" y="18"/>
                  </a:lnTo>
                  <a:lnTo>
                    <a:pt x="215" y="34"/>
                  </a:lnTo>
                  <a:lnTo>
                    <a:pt x="195" y="59"/>
                  </a:lnTo>
                  <a:lnTo>
                    <a:pt x="179" y="87"/>
                  </a:lnTo>
                  <a:lnTo>
                    <a:pt x="200" y="103"/>
                  </a:lnTo>
                  <a:lnTo>
                    <a:pt x="198" y="137"/>
                  </a:lnTo>
                  <a:lnTo>
                    <a:pt x="196" y="173"/>
                  </a:lnTo>
                  <a:lnTo>
                    <a:pt x="202" y="207"/>
                  </a:lnTo>
                  <a:lnTo>
                    <a:pt x="209" y="233"/>
                  </a:lnTo>
                  <a:lnTo>
                    <a:pt x="219" y="253"/>
                  </a:lnTo>
                  <a:lnTo>
                    <a:pt x="237" y="283"/>
                  </a:lnTo>
                  <a:lnTo>
                    <a:pt x="237" y="291"/>
                  </a:lnTo>
                  <a:lnTo>
                    <a:pt x="208" y="305"/>
                  </a:lnTo>
                  <a:lnTo>
                    <a:pt x="93" y="353"/>
                  </a:lnTo>
                  <a:lnTo>
                    <a:pt x="73" y="372"/>
                  </a:lnTo>
                  <a:lnTo>
                    <a:pt x="58" y="395"/>
                  </a:lnTo>
                  <a:lnTo>
                    <a:pt x="50" y="424"/>
                  </a:lnTo>
                  <a:lnTo>
                    <a:pt x="44" y="462"/>
                  </a:lnTo>
                  <a:lnTo>
                    <a:pt x="60" y="485"/>
                  </a:lnTo>
                  <a:lnTo>
                    <a:pt x="147" y="591"/>
                  </a:lnTo>
                  <a:lnTo>
                    <a:pt x="157" y="626"/>
                  </a:lnTo>
                  <a:lnTo>
                    <a:pt x="164" y="687"/>
                  </a:lnTo>
                  <a:lnTo>
                    <a:pt x="127" y="786"/>
                  </a:lnTo>
                  <a:lnTo>
                    <a:pt x="87" y="827"/>
                  </a:lnTo>
                  <a:lnTo>
                    <a:pt x="87" y="870"/>
                  </a:lnTo>
                  <a:lnTo>
                    <a:pt x="79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01" name="Freeform 646"/>
            <p:cNvSpPr>
              <a:spLocks/>
            </p:cNvSpPr>
            <p:nvPr/>
          </p:nvSpPr>
          <p:spPr bwMode="auto">
            <a:xfrm>
              <a:off x="436" y="3258"/>
              <a:ext cx="55" cy="179"/>
            </a:xfrm>
            <a:custGeom>
              <a:avLst/>
              <a:gdLst>
                <a:gd name="T0" fmla="*/ 0 w 532"/>
                <a:gd name="T1" fmla="*/ 0 h 1790"/>
                <a:gd name="T2" fmla="*/ 0 w 532"/>
                <a:gd name="T3" fmla="*/ 0 h 1790"/>
                <a:gd name="T4" fmla="*/ 0 w 532"/>
                <a:gd name="T5" fmla="*/ 0 h 1790"/>
                <a:gd name="T6" fmla="*/ 0 w 532"/>
                <a:gd name="T7" fmla="*/ 0 h 1790"/>
                <a:gd name="T8" fmla="*/ 0 w 532"/>
                <a:gd name="T9" fmla="*/ 0 h 1790"/>
                <a:gd name="T10" fmla="*/ 0 w 532"/>
                <a:gd name="T11" fmla="*/ 0 h 1790"/>
                <a:gd name="T12" fmla="*/ 0 w 532"/>
                <a:gd name="T13" fmla="*/ 0 h 1790"/>
                <a:gd name="T14" fmla="*/ 0 w 532"/>
                <a:gd name="T15" fmla="*/ 0 h 1790"/>
                <a:gd name="T16" fmla="*/ 0 w 532"/>
                <a:gd name="T17" fmla="*/ 0 h 1790"/>
                <a:gd name="T18" fmla="*/ 0 w 532"/>
                <a:gd name="T19" fmla="*/ 0 h 1790"/>
                <a:gd name="T20" fmla="*/ 0 w 532"/>
                <a:gd name="T21" fmla="*/ 0 h 1790"/>
                <a:gd name="T22" fmla="*/ 0 w 532"/>
                <a:gd name="T23" fmla="*/ 0 h 1790"/>
                <a:gd name="T24" fmla="*/ 0 w 532"/>
                <a:gd name="T25" fmla="*/ 0 h 1790"/>
                <a:gd name="T26" fmla="*/ 0 w 532"/>
                <a:gd name="T27" fmla="*/ 0 h 1790"/>
                <a:gd name="T28" fmla="*/ 0 w 532"/>
                <a:gd name="T29" fmla="*/ 0 h 1790"/>
                <a:gd name="T30" fmla="*/ 0 w 532"/>
                <a:gd name="T31" fmla="*/ 0 h 1790"/>
                <a:gd name="T32" fmla="*/ 0 w 532"/>
                <a:gd name="T33" fmla="*/ 0 h 1790"/>
                <a:gd name="T34" fmla="*/ 0 w 532"/>
                <a:gd name="T35" fmla="*/ 0 h 1790"/>
                <a:gd name="T36" fmla="*/ 0 w 532"/>
                <a:gd name="T37" fmla="*/ 0 h 1790"/>
                <a:gd name="T38" fmla="*/ 0 w 532"/>
                <a:gd name="T39" fmla="*/ 0 h 1790"/>
                <a:gd name="T40" fmla="*/ 0 w 532"/>
                <a:gd name="T41" fmla="*/ 0 h 1790"/>
                <a:gd name="T42" fmla="*/ 0 w 532"/>
                <a:gd name="T43" fmla="*/ 0 h 1790"/>
                <a:gd name="T44" fmla="*/ 0 w 532"/>
                <a:gd name="T45" fmla="*/ 0 h 1790"/>
                <a:gd name="T46" fmla="*/ 0 w 532"/>
                <a:gd name="T47" fmla="*/ 0 h 1790"/>
                <a:gd name="T48" fmla="*/ 0 w 532"/>
                <a:gd name="T49" fmla="*/ 0 h 1790"/>
                <a:gd name="T50" fmla="*/ 0 w 532"/>
                <a:gd name="T51" fmla="*/ 0 h 1790"/>
                <a:gd name="T52" fmla="*/ 0 w 532"/>
                <a:gd name="T53" fmla="*/ 0 h 1790"/>
                <a:gd name="T54" fmla="*/ 0 w 532"/>
                <a:gd name="T55" fmla="*/ 0 h 1790"/>
                <a:gd name="T56" fmla="*/ 0 w 532"/>
                <a:gd name="T57" fmla="*/ 0 h 1790"/>
                <a:gd name="T58" fmla="*/ 0 w 532"/>
                <a:gd name="T59" fmla="*/ 0 h 1790"/>
                <a:gd name="T60" fmla="*/ 0 w 532"/>
                <a:gd name="T61" fmla="*/ 0 h 1790"/>
                <a:gd name="T62" fmla="*/ 0 w 532"/>
                <a:gd name="T63" fmla="*/ 0 h 1790"/>
                <a:gd name="T64" fmla="*/ 0 w 532"/>
                <a:gd name="T65" fmla="*/ 0 h 1790"/>
                <a:gd name="T66" fmla="*/ 0 w 532"/>
                <a:gd name="T67" fmla="*/ 0 h 1790"/>
                <a:gd name="T68" fmla="*/ 0 w 532"/>
                <a:gd name="T69" fmla="*/ 0 h 1790"/>
                <a:gd name="T70" fmla="*/ 0 w 532"/>
                <a:gd name="T71" fmla="*/ 0 h 1790"/>
                <a:gd name="T72" fmla="*/ 0 w 532"/>
                <a:gd name="T73" fmla="*/ 0 h 1790"/>
                <a:gd name="T74" fmla="*/ 0 w 532"/>
                <a:gd name="T75" fmla="*/ 0 h 1790"/>
                <a:gd name="T76" fmla="*/ 0 w 532"/>
                <a:gd name="T77" fmla="*/ 0 h 1790"/>
                <a:gd name="T78" fmla="*/ 0 w 532"/>
                <a:gd name="T79" fmla="*/ 0 h 1790"/>
                <a:gd name="T80" fmla="*/ 0 w 532"/>
                <a:gd name="T81" fmla="*/ 0 h 1790"/>
                <a:gd name="T82" fmla="*/ 0 w 532"/>
                <a:gd name="T83" fmla="*/ 0 h 1790"/>
                <a:gd name="T84" fmla="*/ 0 w 532"/>
                <a:gd name="T85" fmla="*/ 0 h 1790"/>
                <a:gd name="T86" fmla="*/ 0 w 532"/>
                <a:gd name="T87" fmla="*/ 0 h 1790"/>
                <a:gd name="T88" fmla="*/ 0 w 532"/>
                <a:gd name="T89" fmla="*/ 0 h 1790"/>
                <a:gd name="T90" fmla="*/ 0 w 532"/>
                <a:gd name="T91" fmla="*/ 0 h 1790"/>
                <a:gd name="T92" fmla="*/ 0 w 532"/>
                <a:gd name="T93" fmla="*/ 0 h 1790"/>
                <a:gd name="T94" fmla="*/ 0 w 532"/>
                <a:gd name="T95" fmla="*/ 0 h 1790"/>
                <a:gd name="T96" fmla="*/ 0 w 532"/>
                <a:gd name="T97" fmla="*/ 0 h 1790"/>
                <a:gd name="T98" fmla="*/ 0 w 532"/>
                <a:gd name="T99" fmla="*/ 0 h 1790"/>
                <a:gd name="T100" fmla="*/ 0 w 532"/>
                <a:gd name="T101" fmla="*/ 0 h 1790"/>
                <a:gd name="T102" fmla="*/ 0 w 532"/>
                <a:gd name="T103" fmla="*/ 0 h 1790"/>
                <a:gd name="T104" fmla="*/ 0 w 532"/>
                <a:gd name="T105" fmla="*/ 0 h 1790"/>
                <a:gd name="T106" fmla="*/ 0 w 532"/>
                <a:gd name="T107" fmla="*/ 0 h 1790"/>
                <a:gd name="T108" fmla="*/ 0 w 532"/>
                <a:gd name="T109" fmla="*/ 0 h 1790"/>
                <a:gd name="T110" fmla="*/ 0 w 532"/>
                <a:gd name="T111" fmla="*/ 0 h 1790"/>
                <a:gd name="T112" fmla="*/ 0 w 532"/>
                <a:gd name="T113" fmla="*/ 0 h 1790"/>
                <a:gd name="T114" fmla="*/ 0 w 532"/>
                <a:gd name="T115" fmla="*/ 0 h 1790"/>
                <a:gd name="T116" fmla="*/ 0 w 532"/>
                <a:gd name="T117" fmla="*/ 0 h 1790"/>
                <a:gd name="T118" fmla="*/ 0 w 532"/>
                <a:gd name="T119" fmla="*/ 0 h 17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90"/>
                <a:gd name="T182" fmla="*/ 532 w 532"/>
                <a:gd name="T183" fmla="*/ 1790 h 17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90">
                  <a:moveTo>
                    <a:pt x="280" y="1450"/>
                  </a:moveTo>
                  <a:lnTo>
                    <a:pt x="282" y="1372"/>
                  </a:lnTo>
                  <a:lnTo>
                    <a:pt x="285" y="1336"/>
                  </a:lnTo>
                  <a:lnTo>
                    <a:pt x="288" y="1304"/>
                  </a:lnTo>
                  <a:lnTo>
                    <a:pt x="294" y="1245"/>
                  </a:lnTo>
                  <a:lnTo>
                    <a:pt x="302" y="1206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6" y="1142"/>
                  </a:lnTo>
                  <a:lnTo>
                    <a:pt x="328" y="1160"/>
                  </a:lnTo>
                  <a:lnTo>
                    <a:pt x="336" y="1185"/>
                  </a:lnTo>
                  <a:lnTo>
                    <a:pt x="346" y="1203"/>
                  </a:lnTo>
                  <a:lnTo>
                    <a:pt x="352" y="1227"/>
                  </a:lnTo>
                  <a:lnTo>
                    <a:pt x="350" y="1248"/>
                  </a:lnTo>
                  <a:lnTo>
                    <a:pt x="341" y="1270"/>
                  </a:lnTo>
                  <a:lnTo>
                    <a:pt x="327" y="1293"/>
                  </a:lnTo>
                  <a:lnTo>
                    <a:pt x="315" y="1323"/>
                  </a:lnTo>
                  <a:lnTo>
                    <a:pt x="301" y="1359"/>
                  </a:lnTo>
                  <a:lnTo>
                    <a:pt x="289" y="1407"/>
                  </a:lnTo>
                  <a:lnTo>
                    <a:pt x="280" y="1450"/>
                  </a:lnTo>
                  <a:lnTo>
                    <a:pt x="344" y="1617"/>
                  </a:lnTo>
                  <a:lnTo>
                    <a:pt x="337" y="1644"/>
                  </a:lnTo>
                  <a:lnTo>
                    <a:pt x="352" y="1658"/>
                  </a:lnTo>
                  <a:lnTo>
                    <a:pt x="380" y="1673"/>
                  </a:lnTo>
                  <a:lnTo>
                    <a:pt x="444" y="1699"/>
                  </a:lnTo>
                  <a:lnTo>
                    <a:pt x="458" y="1709"/>
                  </a:lnTo>
                  <a:lnTo>
                    <a:pt x="470" y="1724"/>
                  </a:lnTo>
                  <a:lnTo>
                    <a:pt x="473" y="1737"/>
                  </a:lnTo>
                  <a:lnTo>
                    <a:pt x="464" y="1740"/>
                  </a:lnTo>
                  <a:lnTo>
                    <a:pt x="438" y="1742"/>
                  </a:lnTo>
                  <a:lnTo>
                    <a:pt x="414" y="1742"/>
                  </a:lnTo>
                  <a:lnTo>
                    <a:pt x="427" y="1746"/>
                  </a:lnTo>
                  <a:lnTo>
                    <a:pt x="431" y="1751"/>
                  </a:lnTo>
                  <a:lnTo>
                    <a:pt x="431" y="1760"/>
                  </a:lnTo>
                  <a:lnTo>
                    <a:pt x="425" y="1772"/>
                  </a:lnTo>
                  <a:lnTo>
                    <a:pt x="402" y="1781"/>
                  </a:lnTo>
                  <a:lnTo>
                    <a:pt x="363" y="1789"/>
                  </a:lnTo>
                  <a:lnTo>
                    <a:pt x="306" y="1790"/>
                  </a:lnTo>
                  <a:lnTo>
                    <a:pt x="264" y="1785"/>
                  </a:lnTo>
                  <a:lnTo>
                    <a:pt x="225" y="1776"/>
                  </a:lnTo>
                  <a:lnTo>
                    <a:pt x="194" y="1763"/>
                  </a:lnTo>
                  <a:lnTo>
                    <a:pt x="170" y="1750"/>
                  </a:lnTo>
                  <a:lnTo>
                    <a:pt x="166" y="1729"/>
                  </a:lnTo>
                  <a:lnTo>
                    <a:pt x="168" y="1705"/>
                  </a:lnTo>
                  <a:lnTo>
                    <a:pt x="151" y="1575"/>
                  </a:lnTo>
                  <a:lnTo>
                    <a:pt x="146" y="1484"/>
                  </a:lnTo>
                  <a:lnTo>
                    <a:pt x="122" y="1198"/>
                  </a:lnTo>
                  <a:lnTo>
                    <a:pt x="112" y="1025"/>
                  </a:lnTo>
                  <a:lnTo>
                    <a:pt x="113" y="941"/>
                  </a:lnTo>
                  <a:lnTo>
                    <a:pt x="117" y="887"/>
                  </a:lnTo>
                  <a:lnTo>
                    <a:pt x="123" y="841"/>
                  </a:lnTo>
                  <a:lnTo>
                    <a:pt x="129" y="802"/>
                  </a:lnTo>
                  <a:lnTo>
                    <a:pt x="93" y="775"/>
                  </a:lnTo>
                  <a:lnTo>
                    <a:pt x="58" y="745"/>
                  </a:lnTo>
                  <a:lnTo>
                    <a:pt x="36" y="721"/>
                  </a:lnTo>
                  <a:lnTo>
                    <a:pt x="14" y="691"/>
                  </a:lnTo>
                  <a:lnTo>
                    <a:pt x="2" y="661"/>
                  </a:lnTo>
                  <a:lnTo>
                    <a:pt x="0" y="635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3" y="368"/>
                  </a:lnTo>
                  <a:lnTo>
                    <a:pt x="91" y="356"/>
                  </a:lnTo>
                  <a:lnTo>
                    <a:pt x="104" y="346"/>
                  </a:lnTo>
                  <a:lnTo>
                    <a:pt x="129" y="329"/>
                  </a:lnTo>
                  <a:lnTo>
                    <a:pt x="202" y="293"/>
                  </a:lnTo>
                  <a:lnTo>
                    <a:pt x="219" y="273"/>
                  </a:lnTo>
                  <a:lnTo>
                    <a:pt x="232" y="249"/>
                  </a:lnTo>
                  <a:lnTo>
                    <a:pt x="237" y="231"/>
                  </a:lnTo>
                  <a:lnTo>
                    <a:pt x="217" y="210"/>
                  </a:lnTo>
                  <a:lnTo>
                    <a:pt x="199" y="181"/>
                  </a:lnTo>
                  <a:lnTo>
                    <a:pt x="189" y="149"/>
                  </a:lnTo>
                  <a:lnTo>
                    <a:pt x="180" y="120"/>
                  </a:lnTo>
                  <a:lnTo>
                    <a:pt x="174" y="85"/>
                  </a:lnTo>
                  <a:lnTo>
                    <a:pt x="178" y="58"/>
                  </a:lnTo>
                  <a:lnTo>
                    <a:pt x="186" y="37"/>
                  </a:lnTo>
                  <a:lnTo>
                    <a:pt x="203" y="18"/>
                  </a:lnTo>
                  <a:lnTo>
                    <a:pt x="225" y="7"/>
                  </a:lnTo>
                  <a:lnTo>
                    <a:pt x="256" y="0"/>
                  </a:lnTo>
                  <a:lnTo>
                    <a:pt x="280" y="1"/>
                  </a:lnTo>
                  <a:lnTo>
                    <a:pt x="305" y="7"/>
                  </a:lnTo>
                  <a:lnTo>
                    <a:pt x="323" y="13"/>
                  </a:lnTo>
                  <a:lnTo>
                    <a:pt x="337" y="25"/>
                  </a:lnTo>
                  <a:lnTo>
                    <a:pt x="346" y="38"/>
                  </a:lnTo>
                  <a:lnTo>
                    <a:pt x="350" y="50"/>
                  </a:lnTo>
                  <a:lnTo>
                    <a:pt x="357" y="77"/>
                  </a:lnTo>
                  <a:lnTo>
                    <a:pt x="362" y="114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8" y="196"/>
                  </a:lnTo>
                  <a:lnTo>
                    <a:pt x="352" y="210"/>
                  </a:lnTo>
                  <a:lnTo>
                    <a:pt x="350" y="237"/>
                  </a:lnTo>
                  <a:lnTo>
                    <a:pt x="352" y="266"/>
                  </a:lnTo>
                  <a:lnTo>
                    <a:pt x="358" y="279"/>
                  </a:lnTo>
                  <a:lnTo>
                    <a:pt x="380" y="293"/>
                  </a:lnTo>
                  <a:lnTo>
                    <a:pt x="453" y="333"/>
                  </a:lnTo>
                  <a:lnTo>
                    <a:pt x="478" y="348"/>
                  </a:lnTo>
                  <a:lnTo>
                    <a:pt x="490" y="377"/>
                  </a:lnTo>
                  <a:lnTo>
                    <a:pt x="509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0" y="605"/>
                  </a:lnTo>
                  <a:lnTo>
                    <a:pt x="532" y="649"/>
                  </a:lnTo>
                  <a:lnTo>
                    <a:pt x="530" y="705"/>
                  </a:lnTo>
                  <a:lnTo>
                    <a:pt x="522" y="765"/>
                  </a:lnTo>
                  <a:lnTo>
                    <a:pt x="516" y="807"/>
                  </a:lnTo>
                  <a:lnTo>
                    <a:pt x="511" y="854"/>
                  </a:lnTo>
                  <a:lnTo>
                    <a:pt x="502" y="894"/>
                  </a:lnTo>
                  <a:lnTo>
                    <a:pt x="487" y="927"/>
                  </a:lnTo>
                  <a:lnTo>
                    <a:pt x="478" y="960"/>
                  </a:lnTo>
                  <a:lnTo>
                    <a:pt x="474" y="1001"/>
                  </a:lnTo>
                  <a:lnTo>
                    <a:pt x="486" y="1186"/>
                  </a:lnTo>
                  <a:lnTo>
                    <a:pt x="490" y="1252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1"/>
                  </a:lnTo>
                  <a:lnTo>
                    <a:pt x="393" y="1568"/>
                  </a:lnTo>
                  <a:lnTo>
                    <a:pt x="380" y="1602"/>
                  </a:lnTo>
                  <a:lnTo>
                    <a:pt x="362" y="1609"/>
                  </a:lnTo>
                  <a:lnTo>
                    <a:pt x="344" y="1617"/>
                  </a:lnTo>
                  <a:lnTo>
                    <a:pt x="280" y="145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02" name="Freeform 647"/>
            <p:cNvSpPr>
              <a:spLocks/>
            </p:cNvSpPr>
            <p:nvPr/>
          </p:nvSpPr>
          <p:spPr bwMode="auto">
            <a:xfrm>
              <a:off x="490" y="3263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w 550"/>
                <a:gd name="T107" fmla="*/ 0 h 1778"/>
                <a:gd name="T108" fmla="*/ 0 w 550"/>
                <a:gd name="T109" fmla="*/ 0 h 1778"/>
                <a:gd name="T110" fmla="*/ 0 w 550"/>
                <a:gd name="T111" fmla="*/ 0 h 1778"/>
                <a:gd name="T112" fmla="*/ 0 w 550"/>
                <a:gd name="T113" fmla="*/ 0 h 1778"/>
                <a:gd name="T114" fmla="*/ 0 w 550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8"/>
                <a:gd name="T176" fmla="*/ 550 w 550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8"/>
                  </a:lnTo>
                  <a:lnTo>
                    <a:pt x="264" y="67"/>
                  </a:lnTo>
                  <a:lnTo>
                    <a:pt x="271" y="83"/>
                  </a:lnTo>
                  <a:lnTo>
                    <a:pt x="285" y="126"/>
                  </a:lnTo>
                  <a:lnTo>
                    <a:pt x="290" y="156"/>
                  </a:lnTo>
                  <a:lnTo>
                    <a:pt x="287" y="196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0" y="969"/>
                  </a:lnTo>
                  <a:lnTo>
                    <a:pt x="360" y="1351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40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7" y="1633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5"/>
                  </a:lnTo>
                  <a:lnTo>
                    <a:pt x="201" y="1746"/>
                  </a:lnTo>
                  <a:lnTo>
                    <a:pt x="182" y="1759"/>
                  </a:lnTo>
                  <a:lnTo>
                    <a:pt x="155" y="1772"/>
                  </a:lnTo>
                  <a:lnTo>
                    <a:pt x="120" y="1778"/>
                  </a:lnTo>
                  <a:lnTo>
                    <a:pt x="79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6"/>
                  </a:lnTo>
                  <a:lnTo>
                    <a:pt x="36" y="1744"/>
                  </a:lnTo>
                  <a:lnTo>
                    <a:pt x="35" y="1730"/>
                  </a:lnTo>
                  <a:lnTo>
                    <a:pt x="45" y="1716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1" y="1331"/>
                  </a:lnTo>
                  <a:lnTo>
                    <a:pt x="27" y="988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6" y="656"/>
                  </a:lnTo>
                  <a:lnTo>
                    <a:pt x="9" y="594"/>
                  </a:lnTo>
                  <a:lnTo>
                    <a:pt x="6" y="549"/>
                  </a:lnTo>
                  <a:lnTo>
                    <a:pt x="0" y="499"/>
                  </a:lnTo>
                  <a:lnTo>
                    <a:pt x="2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2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8" y="265"/>
                  </a:lnTo>
                  <a:lnTo>
                    <a:pt x="135" y="261"/>
                  </a:lnTo>
                  <a:lnTo>
                    <a:pt x="122" y="256"/>
                  </a:lnTo>
                  <a:lnTo>
                    <a:pt x="114" y="248"/>
                  </a:lnTo>
                  <a:lnTo>
                    <a:pt x="107" y="237"/>
                  </a:lnTo>
                  <a:lnTo>
                    <a:pt x="96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6" y="23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3" y="588"/>
                  </a:lnTo>
                  <a:lnTo>
                    <a:pt x="380" y="624"/>
                  </a:lnTo>
                  <a:lnTo>
                    <a:pt x="417" y="630"/>
                  </a:lnTo>
                  <a:lnTo>
                    <a:pt x="426" y="601"/>
                  </a:lnTo>
                  <a:lnTo>
                    <a:pt x="426" y="576"/>
                  </a:lnTo>
                  <a:lnTo>
                    <a:pt x="410" y="553"/>
                  </a:lnTo>
                  <a:lnTo>
                    <a:pt x="401" y="534"/>
                  </a:lnTo>
                  <a:lnTo>
                    <a:pt x="392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3" name="Freeform 648"/>
            <p:cNvSpPr>
              <a:spLocks/>
            </p:cNvSpPr>
            <p:nvPr/>
          </p:nvSpPr>
          <p:spPr bwMode="auto">
            <a:xfrm>
              <a:off x="490" y="3263"/>
              <a:ext cx="57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8"/>
                <a:gd name="T161" fmla="*/ 550 w 550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1" y="48"/>
                  </a:lnTo>
                  <a:lnTo>
                    <a:pt x="264" y="67"/>
                  </a:lnTo>
                  <a:lnTo>
                    <a:pt x="271" y="83"/>
                  </a:lnTo>
                  <a:lnTo>
                    <a:pt x="285" y="126"/>
                  </a:lnTo>
                  <a:lnTo>
                    <a:pt x="290" y="156"/>
                  </a:lnTo>
                  <a:lnTo>
                    <a:pt x="287" y="196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1" y="889"/>
                  </a:lnTo>
                  <a:lnTo>
                    <a:pt x="403" y="914"/>
                  </a:lnTo>
                  <a:lnTo>
                    <a:pt x="384" y="944"/>
                  </a:lnTo>
                  <a:lnTo>
                    <a:pt x="350" y="969"/>
                  </a:lnTo>
                  <a:lnTo>
                    <a:pt x="360" y="1351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40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7" y="1633"/>
                  </a:lnTo>
                  <a:lnTo>
                    <a:pt x="285" y="1657"/>
                  </a:lnTo>
                  <a:lnTo>
                    <a:pt x="281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1" y="1725"/>
                  </a:lnTo>
                  <a:lnTo>
                    <a:pt x="201" y="1746"/>
                  </a:lnTo>
                  <a:lnTo>
                    <a:pt x="182" y="1759"/>
                  </a:lnTo>
                  <a:lnTo>
                    <a:pt x="155" y="1772"/>
                  </a:lnTo>
                  <a:lnTo>
                    <a:pt x="120" y="1778"/>
                  </a:lnTo>
                  <a:lnTo>
                    <a:pt x="79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6"/>
                  </a:lnTo>
                  <a:lnTo>
                    <a:pt x="36" y="1744"/>
                  </a:lnTo>
                  <a:lnTo>
                    <a:pt x="35" y="1730"/>
                  </a:lnTo>
                  <a:lnTo>
                    <a:pt x="45" y="1716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1" y="1331"/>
                  </a:lnTo>
                  <a:lnTo>
                    <a:pt x="27" y="988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6" y="656"/>
                  </a:lnTo>
                  <a:lnTo>
                    <a:pt x="9" y="594"/>
                  </a:lnTo>
                  <a:lnTo>
                    <a:pt x="6" y="549"/>
                  </a:lnTo>
                  <a:lnTo>
                    <a:pt x="0" y="499"/>
                  </a:lnTo>
                  <a:lnTo>
                    <a:pt x="2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2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8" y="265"/>
                  </a:lnTo>
                  <a:lnTo>
                    <a:pt x="135" y="261"/>
                  </a:lnTo>
                  <a:lnTo>
                    <a:pt x="122" y="256"/>
                  </a:lnTo>
                  <a:lnTo>
                    <a:pt x="114" y="248"/>
                  </a:lnTo>
                  <a:lnTo>
                    <a:pt x="107" y="237"/>
                  </a:lnTo>
                  <a:lnTo>
                    <a:pt x="96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6" y="23"/>
                  </a:lnTo>
                  <a:lnTo>
                    <a:pt x="118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4" name="Freeform 649"/>
            <p:cNvSpPr>
              <a:spLocks/>
            </p:cNvSpPr>
            <p:nvPr/>
          </p:nvSpPr>
          <p:spPr bwMode="auto">
            <a:xfrm>
              <a:off x="529" y="3315"/>
              <a:ext cx="5" cy="11"/>
            </a:xfrm>
            <a:custGeom>
              <a:avLst/>
              <a:gdLst>
                <a:gd name="T0" fmla="*/ 0 w 46"/>
                <a:gd name="T1" fmla="*/ 0 h 107"/>
                <a:gd name="T2" fmla="*/ 0 w 46"/>
                <a:gd name="T3" fmla="*/ 0 h 107"/>
                <a:gd name="T4" fmla="*/ 0 w 46"/>
                <a:gd name="T5" fmla="*/ 0 h 107"/>
                <a:gd name="T6" fmla="*/ 0 w 46"/>
                <a:gd name="T7" fmla="*/ 0 h 107"/>
                <a:gd name="T8" fmla="*/ 0 w 46"/>
                <a:gd name="T9" fmla="*/ 0 h 107"/>
                <a:gd name="T10" fmla="*/ 0 w 46"/>
                <a:gd name="T11" fmla="*/ 0 h 107"/>
                <a:gd name="T12" fmla="*/ 0 w 46"/>
                <a:gd name="T13" fmla="*/ 0 h 107"/>
                <a:gd name="T14" fmla="*/ 0 w 46"/>
                <a:gd name="T15" fmla="*/ 0 h 107"/>
                <a:gd name="T16" fmla="*/ 0 w 46"/>
                <a:gd name="T17" fmla="*/ 0 h 107"/>
                <a:gd name="T18" fmla="*/ 0 w 46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07"/>
                <a:gd name="T32" fmla="*/ 46 w 46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07">
                  <a:moveTo>
                    <a:pt x="7" y="0"/>
                  </a:moveTo>
                  <a:lnTo>
                    <a:pt x="3" y="65"/>
                  </a:lnTo>
                  <a:lnTo>
                    <a:pt x="0" y="101"/>
                  </a:lnTo>
                  <a:lnTo>
                    <a:pt x="36" y="107"/>
                  </a:lnTo>
                  <a:lnTo>
                    <a:pt x="46" y="77"/>
                  </a:lnTo>
                  <a:lnTo>
                    <a:pt x="46" y="53"/>
                  </a:lnTo>
                  <a:lnTo>
                    <a:pt x="30" y="30"/>
                  </a:lnTo>
                  <a:lnTo>
                    <a:pt x="21" y="11"/>
                  </a:lnTo>
                  <a:lnTo>
                    <a:pt x="12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5" name="Freeform 650"/>
            <p:cNvSpPr>
              <a:spLocks/>
            </p:cNvSpPr>
            <p:nvPr/>
          </p:nvSpPr>
          <p:spPr bwMode="auto">
            <a:xfrm>
              <a:off x="595" y="3259"/>
              <a:ext cx="55" cy="187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5"/>
                <a:gd name="T169" fmla="*/ 0 h 1867"/>
                <a:gd name="T170" fmla="*/ 525 w 525"/>
                <a:gd name="T171" fmla="*/ 1867 h 18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5" h="1867">
                  <a:moveTo>
                    <a:pt x="279" y="0"/>
                  </a:moveTo>
                  <a:lnTo>
                    <a:pt x="324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89" y="115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2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7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1"/>
                  </a:lnTo>
                  <a:lnTo>
                    <a:pt x="389" y="994"/>
                  </a:lnTo>
                  <a:lnTo>
                    <a:pt x="374" y="1070"/>
                  </a:lnTo>
                  <a:lnTo>
                    <a:pt x="346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59"/>
                  </a:lnTo>
                  <a:lnTo>
                    <a:pt x="354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4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3" y="1850"/>
                  </a:lnTo>
                  <a:lnTo>
                    <a:pt x="223" y="1861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4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0" y="1821"/>
                  </a:lnTo>
                  <a:lnTo>
                    <a:pt x="186" y="1784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8" y="1824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1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0" y="686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5"/>
                  </a:lnTo>
                  <a:lnTo>
                    <a:pt x="45" y="611"/>
                  </a:lnTo>
                  <a:lnTo>
                    <a:pt x="77" y="517"/>
                  </a:lnTo>
                  <a:lnTo>
                    <a:pt x="96" y="480"/>
                  </a:lnTo>
                  <a:lnTo>
                    <a:pt x="97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8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5"/>
                  </a:lnTo>
                  <a:lnTo>
                    <a:pt x="174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  <a:lnTo>
                    <a:pt x="426" y="805"/>
                  </a:lnTo>
                  <a:lnTo>
                    <a:pt x="396" y="817"/>
                  </a:lnTo>
                  <a:lnTo>
                    <a:pt x="397" y="770"/>
                  </a:lnTo>
                  <a:lnTo>
                    <a:pt x="395" y="751"/>
                  </a:lnTo>
                  <a:lnTo>
                    <a:pt x="389" y="730"/>
                  </a:lnTo>
                  <a:lnTo>
                    <a:pt x="380" y="710"/>
                  </a:lnTo>
                  <a:lnTo>
                    <a:pt x="369" y="692"/>
                  </a:lnTo>
                  <a:lnTo>
                    <a:pt x="383" y="667"/>
                  </a:lnTo>
                  <a:lnTo>
                    <a:pt x="397" y="640"/>
                  </a:lnTo>
                  <a:lnTo>
                    <a:pt x="410" y="609"/>
                  </a:lnTo>
                  <a:lnTo>
                    <a:pt x="418" y="580"/>
                  </a:lnTo>
                  <a:lnTo>
                    <a:pt x="426" y="546"/>
                  </a:lnTo>
                  <a:lnTo>
                    <a:pt x="430" y="589"/>
                  </a:lnTo>
                  <a:lnTo>
                    <a:pt x="429" y="642"/>
                  </a:lnTo>
                  <a:lnTo>
                    <a:pt x="427" y="692"/>
                  </a:lnTo>
                  <a:lnTo>
                    <a:pt x="429" y="732"/>
                  </a:lnTo>
                  <a:lnTo>
                    <a:pt x="427" y="766"/>
                  </a:lnTo>
                  <a:lnTo>
                    <a:pt x="426" y="805"/>
                  </a:lnTo>
                  <a:lnTo>
                    <a:pt x="279" y="0"/>
                  </a:lnTo>
                  <a:lnTo>
                    <a:pt x="230" y="1735"/>
                  </a:lnTo>
                  <a:lnTo>
                    <a:pt x="243" y="1713"/>
                  </a:lnTo>
                  <a:lnTo>
                    <a:pt x="251" y="1688"/>
                  </a:lnTo>
                  <a:lnTo>
                    <a:pt x="256" y="1658"/>
                  </a:lnTo>
                  <a:lnTo>
                    <a:pt x="251" y="1616"/>
                  </a:lnTo>
                  <a:lnTo>
                    <a:pt x="250" y="1568"/>
                  </a:lnTo>
                  <a:lnTo>
                    <a:pt x="247" y="1511"/>
                  </a:lnTo>
                  <a:lnTo>
                    <a:pt x="250" y="1448"/>
                  </a:lnTo>
                  <a:lnTo>
                    <a:pt x="254" y="1393"/>
                  </a:lnTo>
                  <a:lnTo>
                    <a:pt x="256" y="1356"/>
                  </a:lnTo>
                  <a:lnTo>
                    <a:pt x="254" y="1339"/>
                  </a:lnTo>
                  <a:lnTo>
                    <a:pt x="245" y="1314"/>
                  </a:lnTo>
                  <a:lnTo>
                    <a:pt x="234" y="1281"/>
                  </a:lnTo>
                  <a:lnTo>
                    <a:pt x="230" y="1243"/>
                  </a:lnTo>
                  <a:lnTo>
                    <a:pt x="232" y="1210"/>
                  </a:lnTo>
                  <a:lnTo>
                    <a:pt x="237" y="1186"/>
                  </a:lnTo>
                  <a:lnTo>
                    <a:pt x="151" y="1178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4" y="1255"/>
                  </a:lnTo>
                  <a:lnTo>
                    <a:pt x="124" y="1267"/>
                  </a:lnTo>
                  <a:lnTo>
                    <a:pt x="135" y="1290"/>
                  </a:lnTo>
                  <a:lnTo>
                    <a:pt x="151" y="1315"/>
                  </a:lnTo>
                  <a:lnTo>
                    <a:pt x="165" y="1346"/>
                  </a:lnTo>
                  <a:lnTo>
                    <a:pt x="173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7" y="1518"/>
                  </a:lnTo>
                  <a:lnTo>
                    <a:pt x="181" y="1569"/>
                  </a:lnTo>
                  <a:lnTo>
                    <a:pt x="191" y="1627"/>
                  </a:lnTo>
                  <a:lnTo>
                    <a:pt x="210" y="1688"/>
                  </a:lnTo>
                  <a:lnTo>
                    <a:pt x="221" y="1715"/>
                  </a:lnTo>
                  <a:lnTo>
                    <a:pt x="230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6" name="Freeform 651"/>
            <p:cNvSpPr>
              <a:spLocks/>
            </p:cNvSpPr>
            <p:nvPr/>
          </p:nvSpPr>
          <p:spPr bwMode="auto">
            <a:xfrm>
              <a:off x="595" y="3259"/>
              <a:ext cx="55" cy="187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w 525"/>
                <a:gd name="T113" fmla="*/ 0 h 18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5"/>
                <a:gd name="T172" fmla="*/ 0 h 1867"/>
                <a:gd name="T173" fmla="*/ 525 w 525"/>
                <a:gd name="T174" fmla="*/ 1867 h 18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5" h="1867">
                  <a:moveTo>
                    <a:pt x="279" y="0"/>
                  </a:moveTo>
                  <a:lnTo>
                    <a:pt x="324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89" y="115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7" y="258"/>
                  </a:lnTo>
                  <a:lnTo>
                    <a:pt x="345" y="293"/>
                  </a:lnTo>
                  <a:lnTo>
                    <a:pt x="363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2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7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1"/>
                  </a:lnTo>
                  <a:lnTo>
                    <a:pt x="389" y="994"/>
                  </a:lnTo>
                  <a:lnTo>
                    <a:pt x="374" y="1070"/>
                  </a:lnTo>
                  <a:lnTo>
                    <a:pt x="346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59"/>
                  </a:lnTo>
                  <a:lnTo>
                    <a:pt x="354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4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3" y="1850"/>
                  </a:lnTo>
                  <a:lnTo>
                    <a:pt x="223" y="1861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4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0" y="1821"/>
                  </a:lnTo>
                  <a:lnTo>
                    <a:pt x="186" y="1784"/>
                  </a:lnTo>
                  <a:lnTo>
                    <a:pt x="157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8" y="1824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1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8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0" y="686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5"/>
                  </a:lnTo>
                  <a:lnTo>
                    <a:pt x="45" y="611"/>
                  </a:lnTo>
                  <a:lnTo>
                    <a:pt x="77" y="517"/>
                  </a:lnTo>
                  <a:lnTo>
                    <a:pt x="96" y="480"/>
                  </a:lnTo>
                  <a:lnTo>
                    <a:pt x="97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8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8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4" y="105"/>
                  </a:lnTo>
                  <a:lnTo>
                    <a:pt x="174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7" name="Freeform 652"/>
            <p:cNvSpPr>
              <a:spLocks/>
            </p:cNvSpPr>
            <p:nvPr/>
          </p:nvSpPr>
          <p:spPr bwMode="auto">
            <a:xfrm>
              <a:off x="634" y="3314"/>
              <a:ext cx="6" cy="27"/>
            </a:xfrm>
            <a:custGeom>
              <a:avLst/>
              <a:gdLst>
                <a:gd name="T0" fmla="*/ 0 w 61"/>
                <a:gd name="T1" fmla="*/ 0 h 271"/>
                <a:gd name="T2" fmla="*/ 0 w 61"/>
                <a:gd name="T3" fmla="*/ 0 h 271"/>
                <a:gd name="T4" fmla="*/ 0 w 61"/>
                <a:gd name="T5" fmla="*/ 0 h 271"/>
                <a:gd name="T6" fmla="*/ 0 w 61"/>
                <a:gd name="T7" fmla="*/ 0 h 271"/>
                <a:gd name="T8" fmla="*/ 0 w 61"/>
                <a:gd name="T9" fmla="*/ 0 h 271"/>
                <a:gd name="T10" fmla="*/ 0 w 61"/>
                <a:gd name="T11" fmla="*/ 0 h 271"/>
                <a:gd name="T12" fmla="*/ 0 w 61"/>
                <a:gd name="T13" fmla="*/ 0 h 271"/>
                <a:gd name="T14" fmla="*/ 0 w 61"/>
                <a:gd name="T15" fmla="*/ 0 h 271"/>
                <a:gd name="T16" fmla="*/ 0 w 61"/>
                <a:gd name="T17" fmla="*/ 0 h 271"/>
                <a:gd name="T18" fmla="*/ 0 w 61"/>
                <a:gd name="T19" fmla="*/ 0 h 271"/>
                <a:gd name="T20" fmla="*/ 0 w 61"/>
                <a:gd name="T21" fmla="*/ 0 h 271"/>
                <a:gd name="T22" fmla="*/ 0 w 61"/>
                <a:gd name="T23" fmla="*/ 0 h 271"/>
                <a:gd name="T24" fmla="*/ 0 w 61"/>
                <a:gd name="T25" fmla="*/ 0 h 271"/>
                <a:gd name="T26" fmla="*/ 0 w 61"/>
                <a:gd name="T27" fmla="*/ 0 h 271"/>
                <a:gd name="T28" fmla="*/ 0 w 61"/>
                <a:gd name="T29" fmla="*/ 0 h 271"/>
                <a:gd name="T30" fmla="*/ 0 w 61"/>
                <a:gd name="T31" fmla="*/ 0 h 271"/>
                <a:gd name="T32" fmla="*/ 0 w 61"/>
                <a:gd name="T33" fmla="*/ 0 h 271"/>
                <a:gd name="T34" fmla="*/ 0 w 61"/>
                <a:gd name="T35" fmla="*/ 0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1"/>
                <a:gd name="T56" fmla="*/ 61 w 61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1">
                  <a:moveTo>
                    <a:pt x="57" y="261"/>
                  </a:moveTo>
                  <a:lnTo>
                    <a:pt x="27" y="271"/>
                  </a:lnTo>
                  <a:lnTo>
                    <a:pt x="28" y="224"/>
                  </a:lnTo>
                  <a:lnTo>
                    <a:pt x="26" y="205"/>
                  </a:lnTo>
                  <a:lnTo>
                    <a:pt x="20" y="184"/>
                  </a:lnTo>
                  <a:lnTo>
                    <a:pt x="11" y="164"/>
                  </a:lnTo>
                  <a:lnTo>
                    <a:pt x="0" y="146"/>
                  </a:lnTo>
                  <a:lnTo>
                    <a:pt x="14" y="121"/>
                  </a:lnTo>
                  <a:lnTo>
                    <a:pt x="28" y="94"/>
                  </a:lnTo>
                  <a:lnTo>
                    <a:pt x="41" y="63"/>
                  </a:lnTo>
                  <a:lnTo>
                    <a:pt x="49" y="35"/>
                  </a:lnTo>
                  <a:lnTo>
                    <a:pt x="57" y="0"/>
                  </a:lnTo>
                  <a:lnTo>
                    <a:pt x="61" y="43"/>
                  </a:lnTo>
                  <a:lnTo>
                    <a:pt x="60" y="96"/>
                  </a:lnTo>
                  <a:lnTo>
                    <a:pt x="58" y="146"/>
                  </a:lnTo>
                  <a:lnTo>
                    <a:pt x="60" y="186"/>
                  </a:lnTo>
                  <a:lnTo>
                    <a:pt x="58" y="220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8" name="Freeform 653"/>
            <p:cNvSpPr>
              <a:spLocks/>
            </p:cNvSpPr>
            <p:nvPr/>
          </p:nvSpPr>
          <p:spPr bwMode="auto">
            <a:xfrm>
              <a:off x="608" y="3377"/>
              <a:ext cx="14" cy="56"/>
            </a:xfrm>
            <a:custGeom>
              <a:avLst/>
              <a:gdLst>
                <a:gd name="T0" fmla="*/ 0 w 132"/>
                <a:gd name="T1" fmla="*/ 0 h 558"/>
                <a:gd name="T2" fmla="*/ 0 w 132"/>
                <a:gd name="T3" fmla="*/ 0 h 558"/>
                <a:gd name="T4" fmla="*/ 0 w 132"/>
                <a:gd name="T5" fmla="*/ 0 h 558"/>
                <a:gd name="T6" fmla="*/ 0 w 132"/>
                <a:gd name="T7" fmla="*/ 0 h 558"/>
                <a:gd name="T8" fmla="*/ 0 w 132"/>
                <a:gd name="T9" fmla="*/ 0 h 558"/>
                <a:gd name="T10" fmla="*/ 0 w 132"/>
                <a:gd name="T11" fmla="*/ 0 h 558"/>
                <a:gd name="T12" fmla="*/ 0 w 132"/>
                <a:gd name="T13" fmla="*/ 0 h 558"/>
                <a:gd name="T14" fmla="*/ 0 w 132"/>
                <a:gd name="T15" fmla="*/ 0 h 558"/>
                <a:gd name="T16" fmla="*/ 0 w 132"/>
                <a:gd name="T17" fmla="*/ 0 h 558"/>
                <a:gd name="T18" fmla="*/ 0 w 132"/>
                <a:gd name="T19" fmla="*/ 0 h 558"/>
                <a:gd name="T20" fmla="*/ 0 w 132"/>
                <a:gd name="T21" fmla="*/ 0 h 558"/>
                <a:gd name="T22" fmla="*/ 0 w 132"/>
                <a:gd name="T23" fmla="*/ 0 h 558"/>
                <a:gd name="T24" fmla="*/ 0 w 132"/>
                <a:gd name="T25" fmla="*/ 0 h 558"/>
                <a:gd name="T26" fmla="*/ 0 w 132"/>
                <a:gd name="T27" fmla="*/ 0 h 558"/>
                <a:gd name="T28" fmla="*/ 0 w 132"/>
                <a:gd name="T29" fmla="*/ 0 h 558"/>
                <a:gd name="T30" fmla="*/ 0 w 132"/>
                <a:gd name="T31" fmla="*/ 0 h 558"/>
                <a:gd name="T32" fmla="*/ 0 w 132"/>
                <a:gd name="T33" fmla="*/ 0 h 558"/>
                <a:gd name="T34" fmla="*/ 0 w 132"/>
                <a:gd name="T35" fmla="*/ 0 h 558"/>
                <a:gd name="T36" fmla="*/ 0 w 132"/>
                <a:gd name="T37" fmla="*/ 0 h 558"/>
                <a:gd name="T38" fmla="*/ 0 w 132"/>
                <a:gd name="T39" fmla="*/ 0 h 558"/>
                <a:gd name="T40" fmla="*/ 0 w 132"/>
                <a:gd name="T41" fmla="*/ 0 h 558"/>
                <a:gd name="T42" fmla="*/ 0 w 132"/>
                <a:gd name="T43" fmla="*/ 0 h 558"/>
                <a:gd name="T44" fmla="*/ 0 w 132"/>
                <a:gd name="T45" fmla="*/ 0 h 558"/>
                <a:gd name="T46" fmla="*/ 0 w 132"/>
                <a:gd name="T47" fmla="*/ 0 h 558"/>
                <a:gd name="T48" fmla="*/ 0 w 132"/>
                <a:gd name="T49" fmla="*/ 0 h 558"/>
                <a:gd name="T50" fmla="*/ 0 w 132"/>
                <a:gd name="T51" fmla="*/ 0 h 558"/>
                <a:gd name="T52" fmla="*/ 0 w 132"/>
                <a:gd name="T53" fmla="*/ 0 h 558"/>
                <a:gd name="T54" fmla="*/ 0 w 132"/>
                <a:gd name="T55" fmla="*/ 0 h 558"/>
                <a:gd name="T56" fmla="*/ 0 w 132"/>
                <a:gd name="T57" fmla="*/ 0 h 558"/>
                <a:gd name="T58" fmla="*/ 0 w 132"/>
                <a:gd name="T59" fmla="*/ 0 h 558"/>
                <a:gd name="T60" fmla="*/ 0 w 132"/>
                <a:gd name="T61" fmla="*/ 0 h 558"/>
                <a:gd name="T62" fmla="*/ 0 w 132"/>
                <a:gd name="T63" fmla="*/ 0 h 558"/>
                <a:gd name="T64" fmla="*/ 0 w 132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558"/>
                <a:gd name="T101" fmla="*/ 132 w 132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558">
                  <a:moveTo>
                    <a:pt x="106" y="558"/>
                  </a:moveTo>
                  <a:lnTo>
                    <a:pt x="119" y="534"/>
                  </a:lnTo>
                  <a:lnTo>
                    <a:pt x="127" y="511"/>
                  </a:lnTo>
                  <a:lnTo>
                    <a:pt x="131" y="481"/>
                  </a:lnTo>
                  <a:lnTo>
                    <a:pt x="127" y="438"/>
                  </a:lnTo>
                  <a:lnTo>
                    <a:pt x="125" y="391"/>
                  </a:lnTo>
                  <a:lnTo>
                    <a:pt x="123" y="332"/>
                  </a:lnTo>
                  <a:lnTo>
                    <a:pt x="125" y="271"/>
                  </a:lnTo>
                  <a:lnTo>
                    <a:pt x="130" y="215"/>
                  </a:lnTo>
                  <a:lnTo>
                    <a:pt x="132" y="177"/>
                  </a:lnTo>
                  <a:lnTo>
                    <a:pt x="130" y="162"/>
                  </a:lnTo>
                  <a:lnTo>
                    <a:pt x="119" y="136"/>
                  </a:lnTo>
                  <a:lnTo>
                    <a:pt x="110" y="104"/>
                  </a:lnTo>
                  <a:lnTo>
                    <a:pt x="106" y="65"/>
                  </a:lnTo>
                  <a:lnTo>
                    <a:pt x="106" y="33"/>
                  </a:lnTo>
                  <a:lnTo>
                    <a:pt x="113" y="8"/>
                  </a:lnTo>
                  <a:lnTo>
                    <a:pt x="27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8"/>
                  </a:lnTo>
                  <a:lnTo>
                    <a:pt x="0" y="89"/>
                  </a:lnTo>
                  <a:lnTo>
                    <a:pt x="11" y="112"/>
                  </a:lnTo>
                  <a:lnTo>
                    <a:pt x="27" y="138"/>
                  </a:lnTo>
                  <a:lnTo>
                    <a:pt x="41" y="169"/>
                  </a:lnTo>
                  <a:lnTo>
                    <a:pt x="49" y="199"/>
                  </a:lnTo>
                  <a:lnTo>
                    <a:pt x="52" y="241"/>
                  </a:lnTo>
                  <a:lnTo>
                    <a:pt x="52" y="283"/>
                  </a:lnTo>
                  <a:lnTo>
                    <a:pt x="53" y="341"/>
                  </a:lnTo>
                  <a:lnTo>
                    <a:pt x="57" y="391"/>
                  </a:lnTo>
                  <a:lnTo>
                    <a:pt x="67" y="448"/>
                  </a:lnTo>
                  <a:lnTo>
                    <a:pt x="86" y="511"/>
                  </a:lnTo>
                  <a:lnTo>
                    <a:pt x="96" y="538"/>
                  </a:lnTo>
                  <a:lnTo>
                    <a:pt x="106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09" name="Freeform 654"/>
            <p:cNvSpPr>
              <a:spLocks/>
            </p:cNvSpPr>
            <p:nvPr/>
          </p:nvSpPr>
          <p:spPr bwMode="auto">
            <a:xfrm>
              <a:off x="873" y="3246"/>
              <a:ext cx="72" cy="199"/>
            </a:xfrm>
            <a:custGeom>
              <a:avLst/>
              <a:gdLst>
                <a:gd name="T0" fmla="*/ 0 w 696"/>
                <a:gd name="T1" fmla="*/ 0 h 1989"/>
                <a:gd name="T2" fmla="*/ 0 w 696"/>
                <a:gd name="T3" fmla="*/ 0 h 1989"/>
                <a:gd name="T4" fmla="*/ 0 w 696"/>
                <a:gd name="T5" fmla="*/ 0 h 1989"/>
                <a:gd name="T6" fmla="*/ 0 w 696"/>
                <a:gd name="T7" fmla="*/ 0 h 1989"/>
                <a:gd name="T8" fmla="*/ 0 w 696"/>
                <a:gd name="T9" fmla="*/ 0 h 1989"/>
                <a:gd name="T10" fmla="*/ 0 w 696"/>
                <a:gd name="T11" fmla="*/ 0 h 1989"/>
                <a:gd name="T12" fmla="*/ 0 w 696"/>
                <a:gd name="T13" fmla="*/ 0 h 1989"/>
                <a:gd name="T14" fmla="*/ 0 w 696"/>
                <a:gd name="T15" fmla="*/ 0 h 1989"/>
                <a:gd name="T16" fmla="*/ 0 w 696"/>
                <a:gd name="T17" fmla="*/ 0 h 1989"/>
                <a:gd name="T18" fmla="*/ 0 w 696"/>
                <a:gd name="T19" fmla="*/ 0 h 1989"/>
                <a:gd name="T20" fmla="*/ 0 w 696"/>
                <a:gd name="T21" fmla="*/ 0 h 1989"/>
                <a:gd name="T22" fmla="*/ 0 w 696"/>
                <a:gd name="T23" fmla="*/ 0 h 1989"/>
                <a:gd name="T24" fmla="*/ 0 w 696"/>
                <a:gd name="T25" fmla="*/ 0 h 1989"/>
                <a:gd name="T26" fmla="*/ 0 w 696"/>
                <a:gd name="T27" fmla="*/ 0 h 1989"/>
                <a:gd name="T28" fmla="*/ 0 w 696"/>
                <a:gd name="T29" fmla="*/ 0 h 1989"/>
                <a:gd name="T30" fmla="*/ 0 w 696"/>
                <a:gd name="T31" fmla="*/ 0 h 1989"/>
                <a:gd name="T32" fmla="*/ 0 w 696"/>
                <a:gd name="T33" fmla="*/ 0 h 1989"/>
                <a:gd name="T34" fmla="*/ 0 w 696"/>
                <a:gd name="T35" fmla="*/ 0 h 1989"/>
                <a:gd name="T36" fmla="*/ 0 w 696"/>
                <a:gd name="T37" fmla="*/ 0 h 1989"/>
                <a:gd name="T38" fmla="*/ 0 w 696"/>
                <a:gd name="T39" fmla="*/ 0 h 1989"/>
                <a:gd name="T40" fmla="*/ 0 w 696"/>
                <a:gd name="T41" fmla="*/ 0 h 1989"/>
                <a:gd name="T42" fmla="*/ 0 w 696"/>
                <a:gd name="T43" fmla="*/ 0 h 1989"/>
                <a:gd name="T44" fmla="*/ 0 w 696"/>
                <a:gd name="T45" fmla="*/ 0 h 1989"/>
                <a:gd name="T46" fmla="*/ 0 w 696"/>
                <a:gd name="T47" fmla="*/ 0 h 1989"/>
                <a:gd name="T48" fmla="*/ 0 w 696"/>
                <a:gd name="T49" fmla="*/ 0 h 1989"/>
                <a:gd name="T50" fmla="*/ 0 w 696"/>
                <a:gd name="T51" fmla="*/ 0 h 1989"/>
                <a:gd name="T52" fmla="*/ 0 w 696"/>
                <a:gd name="T53" fmla="*/ 0 h 1989"/>
                <a:gd name="T54" fmla="*/ 0 w 696"/>
                <a:gd name="T55" fmla="*/ 0 h 1989"/>
                <a:gd name="T56" fmla="*/ 0 w 696"/>
                <a:gd name="T57" fmla="*/ 0 h 1989"/>
                <a:gd name="T58" fmla="*/ 0 w 696"/>
                <a:gd name="T59" fmla="*/ 0 h 1989"/>
                <a:gd name="T60" fmla="*/ 0 w 696"/>
                <a:gd name="T61" fmla="*/ 0 h 1989"/>
                <a:gd name="T62" fmla="*/ 0 w 696"/>
                <a:gd name="T63" fmla="*/ 0 h 1989"/>
                <a:gd name="T64" fmla="*/ 0 w 696"/>
                <a:gd name="T65" fmla="*/ 0 h 1989"/>
                <a:gd name="T66" fmla="*/ 0 w 696"/>
                <a:gd name="T67" fmla="*/ 0 h 1989"/>
                <a:gd name="T68" fmla="*/ 0 w 696"/>
                <a:gd name="T69" fmla="*/ 0 h 1989"/>
                <a:gd name="T70" fmla="*/ 0 w 696"/>
                <a:gd name="T71" fmla="*/ 0 h 1989"/>
                <a:gd name="T72" fmla="*/ 0 w 696"/>
                <a:gd name="T73" fmla="*/ 0 h 1989"/>
                <a:gd name="T74" fmla="*/ 0 w 696"/>
                <a:gd name="T75" fmla="*/ 0 h 1989"/>
                <a:gd name="T76" fmla="*/ 0 w 696"/>
                <a:gd name="T77" fmla="*/ 0 h 1989"/>
                <a:gd name="T78" fmla="*/ 0 w 696"/>
                <a:gd name="T79" fmla="*/ 0 h 1989"/>
                <a:gd name="T80" fmla="*/ 0 w 696"/>
                <a:gd name="T81" fmla="*/ 0 h 1989"/>
                <a:gd name="T82" fmla="*/ 0 w 696"/>
                <a:gd name="T83" fmla="*/ 0 h 1989"/>
                <a:gd name="T84" fmla="*/ 0 w 696"/>
                <a:gd name="T85" fmla="*/ 0 h 1989"/>
                <a:gd name="T86" fmla="*/ 0 w 696"/>
                <a:gd name="T87" fmla="*/ 0 h 1989"/>
                <a:gd name="T88" fmla="*/ 0 w 696"/>
                <a:gd name="T89" fmla="*/ 0 h 1989"/>
                <a:gd name="T90" fmla="*/ 0 w 696"/>
                <a:gd name="T91" fmla="*/ 0 h 1989"/>
                <a:gd name="T92" fmla="*/ 0 w 696"/>
                <a:gd name="T93" fmla="*/ 0 h 19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1989"/>
                <a:gd name="T143" fmla="*/ 696 w 696"/>
                <a:gd name="T144" fmla="*/ 1989 h 19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1989">
                  <a:moveTo>
                    <a:pt x="364" y="1245"/>
                  </a:moveTo>
                  <a:lnTo>
                    <a:pt x="348" y="1315"/>
                  </a:lnTo>
                  <a:lnTo>
                    <a:pt x="332" y="1384"/>
                  </a:lnTo>
                  <a:lnTo>
                    <a:pt x="319" y="1438"/>
                  </a:lnTo>
                  <a:lnTo>
                    <a:pt x="308" y="1503"/>
                  </a:lnTo>
                  <a:lnTo>
                    <a:pt x="300" y="1580"/>
                  </a:lnTo>
                  <a:lnTo>
                    <a:pt x="292" y="1641"/>
                  </a:lnTo>
                  <a:lnTo>
                    <a:pt x="284" y="1697"/>
                  </a:lnTo>
                  <a:lnTo>
                    <a:pt x="274" y="1751"/>
                  </a:lnTo>
                  <a:lnTo>
                    <a:pt x="263" y="1803"/>
                  </a:lnTo>
                  <a:lnTo>
                    <a:pt x="257" y="1837"/>
                  </a:lnTo>
                  <a:lnTo>
                    <a:pt x="257" y="1864"/>
                  </a:lnTo>
                  <a:lnTo>
                    <a:pt x="258" y="1885"/>
                  </a:lnTo>
                  <a:lnTo>
                    <a:pt x="251" y="1895"/>
                  </a:lnTo>
                  <a:lnTo>
                    <a:pt x="206" y="1904"/>
                  </a:lnTo>
                  <a:lnTo>
                    <a:pt x="197" y="1899"/>
                  </a:lnTo>
                  <a:lnTo>
                    <a:pt x="192" y="1893"/>
                  </a:lnTo>
                  <a:lnTo>
                    <a:pt x="148" y="1907"/>
                  </a:lnTo>
                  <a:lnTo>
                    <a:pt x="92" y="1921"/>
                  </a:lnTo>
                  <a:lnTo>
                    <a:pt x="56" y="1927"/>
                  </a:lnTo>
                  <a:lnTo>
                    <a:pt x="27" y="1924"/>
                  </a:lnTo>
                  <a:lnTo>
                    <a:pt x="10" y="1918"/>
                  </a:lnTo>
                  <a:lnTo>
                    <a:pt x="2" y="1908"/>
                  </a:lnTo>
                  <a:lnTo>
                    <a:pt x="0" y="1898"/>
                  </a:lnTo>
                  <a:lnTo>
                    <a:pt x="5" y="1886"/>
                  </a:lnTo>
                  <a:lnTo>
                    <a:pt x="18" y="1876"/>
                  </a:lnTo>
                  <a:lnTo>
                    <a:pt x="59" y="1858"/>
                  </a:lnTo>
                  <a:lnTo>
                    <a:pt x="95" y="1839"/>
                  </a:lnTo>
                  <a:lnTo>
                    <a:pt x="128" y="1824"/>
                  </a:lnTo>
                  <a:lnTo>
                    <a:pt x="142" y="1809"/>
                  </a:lnTo>
                  <a:lnTo>
                    <a:pt x="143" y="1760"/>
                  </a:lnTo>
                  <a:lnTo>
                    <a:pt x="143" y="1697"/>
                  </a:lnTo>
                  <a:lnTo>
                    <a:pt x="145" y="1635"/>
                  </a:lnTo>
                  <a:lnTo>
                    <a:pt x="145" y="1563"/>
                  </a:lnTo>
                  <a:lnTo>
                    <a:pt x="142" y="1476"/>
                  </a:lnTo>
                  <a:lnTo>
                    <a:pt x="142" y="1384"/>
                  </a:lnTo>
                  <a:lnTo>
                    <a:pt x="147" y="1290"/>
                  </a:lnTo>
                  <a:lnTo>
                    <a:pt x="150" y="1223"/>
                  </a:lnTo>
                  <a:lnTo>
                    <a:pt x="156" y="1154"/>
                  </a:lnTo>
                  <a:lnTo>
                    <a:pt x="156" y="1113"/>
                  </a:lnTo>
                  <a:lnTo>
                    <a:pt x="132" y="1111"/>
                  </a:lnTo>
                  <a:lnTo>
                    <a:pt x="105" y="1101"/>
                  </a:lnTo>
                  <a:lnTo>
                    <a:pt x="86" y="1078"/>
                  </a:lnTo>
                  <a:lnTo>
                    <a:pt x="85" y="1049"/>
                  </a:lnTo>
                  <a:lnTo>
                    <a:pt x="92" y="1013"/>
                  </a:lnTo>
                  <a:lnTo>
                    <a:pt x="107" y="982"/>
                  </a:lnTo>
                  <a:lnTo>
                    <a:pt x="121" y="959"/>
                  </a:lnTo>
                  <a:lnTo>
                    <a:pt x="96" y="950"/>
                  </a:lnTo>
                  <a:lnTo>
                    <a:pt x="89" y="944"/>
                  </a:lnTo>
                  <a:lnTo>
                    <a:pt x="90" y="932"/>
                  </a:lnTo>
                  <a:lnTo>
                    <a:pt x="122" y="854"/>
                  </a:lnTo>
                  <a:lnTo>
                    <a:pt x="133" y="812"/>
                  </a:lnTo>
                  <a:lnTo>
                    <a:pt x="142" y="667"/>
                  </a:lnTo>
                  <a:lnTo>
                    <a:pt x="142" y="563"/>
                  </a:lnTo>
                  <a:lnTo>
                    <a:pt x="147" y="437"/>
                  </a:lnTo>
                  <a:lnTo>
                    <a:pt x="152" y="404"/>
                  </a:lnTo>
                  <a:lnTo>
                    <a:pt x="165" y="379"/>
                  </a:lnTo>
                  <a:lnTo>
                    <a:pt x="190" y="358"/>
                  </a:lnTo>
                  <a:lnTo>
                    <a:pt x="300" y="298"/>
                  </a:lnTo>
                  <a:lnTo>
                    <a:pt x="292" y="271"/>
                  </a:lnTo>
                  <a:lnTo>
                    <a:pt x="274" y="267"/>
                  </a:lnTo>
                  <a:lnTo>
                    <a:pt x="249" y="261"/>
                  </a:lnTo>
                  <a:lnTo>
                    <a:pt x="236" y="246"/>
                  </a:lnTo>
                  <a:lnTo>
                    <a:pt x="219" y="190"/>
                  </a:lnTo>
                  <a:lnTo>
                    <a:pt x="214" y="159"/>
                  </a:lnTo>
                  <a:lnTo>
                    <a:pt x="215" y="130"/>
                  </a:lnTo>
                  <a:lnTo>
                    <a:pt x="211" y="100"/>
                  </a:lnTo>
                  <a:lnTo>
                    <a:pt x="214" y="69"/>
                  </a:lnTo>
                  <a:lnTo>
                    <a:pt x="199" y="83"/>
                  </a:lnTo>
                  <a:lnTo>
                    <a:pt x="192" y="90"/>
                  </a:lnTo>
                  <a:lnTo>
                    <a:pt x="194" y="69"/>
                  </a:lnTo>
                  <a:lnTo>
                    <a:pt x="203" y="47"/>
                  </a:lnTo>
                  <a:lnTo>
                    <a:pt x="218" y="29"/>
                  </a:lnTo>
                  <a:lnTo>
                    <a:pt x="238" y="14"/>
                  </a:lnTo>
                  <a:lnTo>
                    <a:pt x="266" y="3"/>
                  </a:lnTo>
                  <a:lnTo>
                    <a:pt x="304" y="0"/>
                  </a:lnTo>
                  <a:lnTo>
                    <a:pt x="335" y="6"/>
                  </a:lnTo>
                  <a:lnTo>
                    <a:pt x="364" y="20"/>
                  </a:lnTo>
                  <a:lnTo>
                    <a:pt x="386" y="38"/>
                  </a:lnTo>
                  <a:lnTo>
                    <a:pt x="403" y="61"/>
                  </a:lnTo>
                  <a:lnTo>
                    <a:pt x="412" y="94"/>
                  </a:lnTo>
                  <a:lnTo>
                    <a:pt x="417" y="130"/>
                  </a:lnTo>
                  <a:lnTo>
                    <a:pt x="414" y="160"/>
                  </a:lnTo>
                  <a:lnTo>
                    <a:pt x="407" y="201"/>
                  </a:lnTo>
                  <a:lnTo>
                    <a:pt x="408" y="231"/>
                  </a:lnTo>
                  <a:lnTo>
                    <a:pt x="414" y="263"/>
                  </a:lnTo>
                  <a:lnTo>
                    <a:pt x="427" y="280"/>
                  </a:lnTo>
                  <a:lnTo>
                    <a:pt x="562" y="334"/>
                  </a:lnTo>
                  <a:lnTo>
                    <a:pt x="580" y="345"/>
                  </a:lnTo>
                  <a:lnTo>
                    <a:pt x="594" y="365"/>
                  </a:lnTo>
                  <a:lnTo>
                    <a:pt x="636" y="480"/>
                  </a:lnTo>
                  <a:lnTo>
                    <a:pt x="691" y="643"/>
                  </a:lnTo>
                  <a:lnTo>
                    <a:pt x="696" y="677"/>
                  </a:lnTo>
                  <a:lnTo>
                    <a:pt x="695" y="695"/>
                  </a:lnTo>
                  <a:lnTo>
                    <a:pt x="687" y="716"/>
                  </a:lnTo>
                  <a:lnTo>
                    <a:pt x="615" y="828"/>
                  </a:lnTo>
                  <a:lnTo>
                    <a:pt x="605" y="862"/>
                  </a:lnTo>
                  <a:lnTo>
                    <a:pt x="601" y="898"/>
                  </a:lnTo>
                  <a:lnTo>
                    <a:pt x="615" y="1023"/>
                  </a:lnTo>
                  <a:lnTo>
                    <a:pt x="623" y="1078"/>
                  </a:lnTo>
                  <a:lnTo>
                    <a:pt x="623" y="1096"/>
                  </a:lnTo>
                  <a:lnTo>
                    <a:pt x="615" y="1109"/>
                  </a:lnTo>
                  <a:lnTo>
                    <a:pt x="594" y="1116"/>
                  </a:lnTo>
                  <a:lnTo>
                    <a:pt x="571" y="1120"/>
                  </a:lnTo>
                  <a:lnTo>
                    <a:pt x="566" y="1182"/>
                  </a:lnTo>
                  <a:lnTo>
                    <a:pt x="566" y="1253"/>
                  </a:lnTo>
                  <a:lnTo>
                    <a:pt x="568" y="1328"/>
                  </a:lnTo>
                  <a:lnTo>
                    <a:pt x="571" y="1399"/>
                  </a:lnTo>
                  <a:lnTo>
                    <a:pt x="583" y="1476"/>
                  </a:lnTo>
                  <a:lnTo>
                    <a:pt x="585" y="1551"/>
                  </a:lnTo>
                  <a:lnTo>
                    <a:pt x="590" y="1627"/>
                  </a:lnTo>
                  <a:lnTo>
                    <a:pt x="590" y="1685"/>
                  </a:lnTo>
                  <a:lnTo>
                    <a:pt x="587" y="1781"/>
                  </a:lnTo>
                  <a:lnTo>
                    <a:pt x="589" y="1839"/>
                  </a:lnTo>
                  <a:lnTo>
                    <a:pt x="585" y="1893"/>
                  </a:lnTo>
                  <a:lnTo>
                    <a:pt x="584" y="1904"/>
                  </a:lnTo>
                  <a:lnTo>
                    <a:pt x="550" y="1914"/>
                  </a:lnTo>
                  <a:lnTo>
                    <a:pt x="523" y="1928"/>
                  </a:lnTo>
                  <a:lnTo>
                    <a:pt x="498" y="1947"/>
                  </a:lnTo>
                  <a:lnTo>
                    <a:pt x="472" y="1967"/>
                  </a:lnTo>
                  <a:lnTo>
                    <a:pt x="438" y="1980"/>
                  </a:lnTo>
                  <a:lnTo>
                    <a:pt x="403" y="1989"/>
                  </a:lnTo>
                  <a:lnTo>
                    <a:pt x="371" y="1989"/>
                  </a:lnTo>
                  <a:lnTo>
                    <a:pt x="352" y="1984"/>
                  </a:lnTo>
                  <a:lnTo>
                    <a:pt x="339" y="1974"/>
                  </a:lnTo>
                  <a:lnTo>
                    <a:pt x="336" y="1962"/>
                  </a:lnTo>
                  <a:lnTo>
                    <a:pt x="344" y="1945"/>
                  </a:lnTo>
                  <a:lnTo>
                    <a:pt x="362" y="1929"/>
                  </a:lnTo>
                  <a:lnTo>
                    <a:pt x="383" y="1914"/>
                  </a:lnTo>
                  <a:lnTo>
                    <a:pt x="412" y="1890"/>
                  </a:lnTo>
                  <a:lnTo>
                    <a:pt x="435" y="1869"/>
                  </a:lnTo>
                  <a:lnTo>
                    <a:pt x="450" y="1851"/>
                  </a:lnTo>
                  <a:lnTo>
                    <a:pt x="442" y="1753"/>
                  </a:lnTo>
                  <a:lnTo>
                    <a:pt x="442" y="1684"/>
                  </a:lnTo>
                  <a:lnTo>
                    <a:pt x="435" y="1614"/>
                  </a:lnTo>
                  <a:lnTo>
                    <a:pt x="429" y="1551"/>
                  </a:lnTo>
                  <a:lnTo>
                    <a:pt x="416" y="1486"/>
                  </a:lnTo>
                  <a:lnTo>
                    <a:pt x="400" y="1420"/>
                  </a:lnTo>
                  <a:lnTo>
                    <a:pt x="386" y="1357"/>
                  </a:lnTo>
                  <a:lnTo>
                    <a:pt x="375" y="1306"/>
                  </a:lnTo>
                  <a:lnTo>
                    <a:pt x="364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10" name="Freeform 655"/>
            <p:cNvSpPr>
              <a:spLocks/>
            </p:cNvSpPr>
            <p:nvPr/>
          </p:nvSpPr>
          <p:spPr bwMode="auto">
            <a:xfrm>
              <a:off x="598" y="3248"/>
              <a:ext cx="76" cy="186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7" y="811"/>
                  </a:moveTo>
                  <a:lnTo>
                    <a:pt x="639" y="857"/>
                  </a:lnTo>
                  <a:lnTo>
                    <a:pt x="652" y="954"/>
                  </a:lnTo>
                  <a:lnTo>
                    <a:pt x="537" y="1023"/>
                  </a:lnTo>
                  <a:lnTo>
                    <a:pt x="537" y="1066"/>
                  </a:lnTo>
                  <a:lnTo>
                    <a:pt x="544" y="1140"/>
                  </a:lnTo>
                  <a:lnTo>
                    <a:pt x="551" y="1365"/>
                  </a:lnTo>
                  <a:lnTo>
                    <a:pt x="558" y="1462"/>
                  </a:lnTo>
                  <a:lnTo>
                    <a:pt x="566" y="1636"/>
                  </a:lnTo>
                  <a:lnTo>
                    <a:pt x="566" y="1698"/>
                  </a:lnTo>
                  <a:lnTo>
                    <a:pt x="567" y="1719"/>
                  </a:lnTo>
                  <a:lnTo>
                    <a:pt x="574" y="1727"/>
                  </a:lnTo>
                  <a:lnTo>
                    <a:pt x="593" y="1739"/>
                  </a:lnTo>
                  <a:lnTo>
                    <a:pt x="634" y="1760"/>
                  </a:lnTo>
                  <a:lnTo>
                    <a:pt x="682" y="1771"/>
                  </a:lnTo>
                  <a:lnTo>
                    <a:pt x="699" y="1776"/>
                  </a:lnTo>
                  <a:lnTo>
                    <a:pt x="716" y="1784"/>
                  </a:lnTo>
                  <a:lnTo>
                    <a:pt x="726" y="1799"/>
                  </a:lnTo>
                  <a:lnTo>
                    <a:pt x="730" y="1810"/>
                  </a:lnTo>
                  <a:lnTo>
                    <a:pt x="724" y="1814"/>
                  </a:lnTo>
                  <a:lnTo>
                    <a:pt x="627" y="1816"/>
                  </a:lnTo>
                  <a:lnTo>
                    <a:pt x="502" y="1823"/>
                  </a:lnTo>
                  <a:lnTo>
                    <a:pt x="480" y="1823"/>
                  </a:lnTo>
                  <a:lnTo>
                    <a:pt x="465" y="1817"/>
                  </a:lnTo>
                  <a:lnTo>
                    <a:pt x="458" y="1803"/>
                  </a:lnTo>
                  <a:lnTo>
                    <a:pt x="458" y="1782"/>
                  </a:lnTo>
                  <a:lnTo>
                    <a:pt x="465" y="1749"/>
                  </a:lnTo>
                  <a:lnTo>
                    <a:pt x="469" y="1744"/>
                  </a:lnTo>
                  <a:lnTo>
                    <a:pt x="480" y="1740"/>
                  </a:lnTo>
                  <a:lnTo>
                    <a:pt x="465" y="1739"/>
                  </a:lnTo>
                  <a:lnTo>
                    <a:pt x="461" y="1732"/>
                  </a:lnTo>
                  <a:lnTo>
                    <a:pt x="458" y="1706"/>
                  </a:lnTo>
                  <a:lnTo>
                    <a:pt x="445" y="1650"/>
                  </a:lnTo>
                  <a:lnTo>
                    <a:pt x="415" y="1517"/>
                  </a:lnTo>
                  <a:lnTo>
                    <a:pt x="408" y="1455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1" y="1204"/>
                  </a:lnTo>
                  <a:lnTo>
                    <a:pt x="336" y="1267"/>
                  </a:lnTo>
                  <a:lnTo>
                    <a:pt x="312" y="1441"/>
                  </a:lnTo>
                  <a:lnTo>
                    <a:pt x="300" y="1495"/>
                  </a:lnTo>
                  <a:lnTo>
                    <a:pt x="276" y="1689"/>
                  </a:lnTo>
                  <a:lnTo>
                    <a:pt x="276" y="1719"/>
                  </a:lnTo>
                  <a:lnTo>
                    <a:pt x="272" y="1724"/>
                  </a:lnTo>
                  <a:lnTo>
                    <a:pt x="250" y="1733"/>
                  </a:lnTo>
                  <a:lnTo>
                    <a:pt x="255" y="1762"/>
                  </a:lnTo>
                  <a:lnTo>
                    <a:pt x="257" y="1796"/>
                  </a:lnTo>
                  <a:lnTo>
                    <a:pt x="257" y="1817"/>
                  </a:lnTo>
                  <a:lnTo>
                    <a:pt x="249" y="1836"/>
                  </a:lnTo>
                  <a:lnTo>
                    <a:pt x="233" y="1851"/>
                  </a:lnTo>
                  <a:lnTo>
                    <a:pt x="207" y="1859"/>
                  </a:lnTo>
                  <a:lnTo>
                    <a:pt x="179" y="1859"/>
                  </a:lnTo>
                  <a:lnTo>
                    <a:pt x="149" y="1856"/>
                  </a:lnTo>
                  <a:lnTo>
                    <a:pt x="136" y="1846"/>
                  </a:lnTo>
                  <a:lnTo>
                    <a:pt x="129" y="1831"/>
                  </a:lnTo>
                  <a:lnTo>
                    <a:pt x="129" y="1813"/>
                  </a:lnTo>
                  <a:lnTo>
                    <a:pt x="137" y="1788"/>
                  </a:lnTo>
                  <a:lnTo>
                    <a:pt x="156" y="1761"/>
                  </a:lnTo>
                  <a:lnTo>
                    <a:pt x="172" y="1733"/>
                  </a:lnTo>
                  <a:lnTo>
                    <a:pt x="156" y="1733"/>
                  </a:lnTo>
                  <a:lnTo>
                    <a:pt x="150" y="1650"/>
                  </a:lnTo>
                  <a:lnTo>
                    <a:pt x="149" y="1554"/>
                  </a:lnTo>
                  <a:lnTo>
                    <a:pt x="151" y="1488"/>
                  </a:lnTo>
                  <a:lnTo>
                    <a:pt x="162" y="1411"/>
                  </a:lnTo>
                  <a:lnTo>
                    <a:pt x="168" y="1344"/>
                  </a:lnTo>
                  <a:lnTo>
                    <a:pt x="179" y="1288"/>
                  </a:lnTo>
                  <a:lnTo>
                    <a:pt x="0" y="1225"/>
                  </a:lnTo>
                  <a:lnTo>
                    <a:pt x="0" y="1031"/>
                  </a:lnTo>
                  <a:lnTo>
                    <a:pt x="21" y="1017"/>
                  </a:lnTo>
                  <a:lnTo>
                    <a:pt x="104" y="1037"/>
                  </a:lnTo>
                  <a:lnTo>
                    <a:pt x="113" y="994"/>
                  </a:lnTo>
                  <a:lnTo>
                    <a:pt x="116" y="942"/>
                  </a:lnTo>
                  <a:lnTo>
                    <a:pt x="74" y="726"/>
                  </a:lnTo>
                  <a:lnTo>
                    <a:pt x="72" y="668"/>
                  </a:lnTo>
                  <a:lnTo>
                    <a:pt x="78" y="599"/>
                  </a:lnTo>
                  <a:lnTo>
                    <a:pt x="113" y="413"/>
                  </a:lnTo>
                  <a:lnTo>
                    <a:pt x="129" y="362"/>
                  </a:lnTo>
                  <a:lnTo>
                    <a:pt x="143" y="341"/>
                  </a:lnTo>
                  <a:lnTo>
                    <a:pt x="156" y="335"/>
                  </a:lnTo>
                  <a:lnTo>
                    <a:pt x="257" y="300"/>
                  </a:lnTo>
                  <a:lnTo>
                    <a:pt x="301" y="285"/>
                  </a:lnTo>
                  <a:lnTo>
                    <a:pt x="314" y="237"/>
                  </a:lnTo>
                  <a:lnTo>
                    <a:pt x="302" y="202"/>
                  </a:lnTo>
                  <a:lnTo>
                    <a:pt x="296" y="180"/>
                  </a:lnTo>
                  <a:lnTo>
                    <a:pt x="296" y="152"/>
                  </a:lnTo>
                  <a:lnTo>
                    <a:pt x="301" y="118"/>
                  </a:lnTo>
                  <a:lnTo>
                    <a:pt x="314" y="69"/>
                  </a:lnTo>
                  <a:lnTo>
                    <a:pt x="322" y="44"/>
                  </a:lnTo>
                  <a:lnTo>
                    <a:pt x="334" y="27"/>
                  </a:lnTo>
                  <a:lnTo>
                    <a:pt x="351" y="13"/>
                  </a:lnTo>
                  <a:lnTo>
                    <a:pt x="365" y="6"/>
                  </a:lnTo>
                  <a:lnTo>
                    <a:pt x="394" y="0"/>
                  </a:lnTo>
                  <a:lnTo>
                    <a:pt x="415" y="0"/>
                  </a:lnTo>
                  <a:lnTo>
                    <a:pt x="445" y="6"/>
                  </a:lnTo>
                  <a:lnTo>
                    <a:pt x="471" y="17"/>
                  </a:lnTo>
                  <a:lnTo>
                    <a:pt x="493" y="32"/>
                  </a:lnTo>
                  <a:lnTo>
                    <a:pt x="502" y="56"/>
                  </a:lnTo>
                  <a:lnTo>
                    <a:pt x="504" y="86"/>
                  </a:lnTo>
                  <a:lnTo>
                    <a:pt x="501" y="114"/>
                  </a:lnTo>
                  <a:lnTo>
                    <a:pt x="495" y="148"/>
                  </a:lnTo>
                  <a:lnTo>
                    <a:pt x="488" y="174"/>
                  </a:lnTo>
                  <a:lnTo>
                    <a:pt x="472" y="202"/>
                  </a:lnTo>
                  <a:lnTo>
                    <a:pt x="458" y="223"/>
                  </a:lnTo>
                  <a:lnTo>
                    <a:pt x="445" y="243"/>
                  </a:lnTo>
                  <a:lnTo>
                    <a:pt x="445" y="279"/>
                  </a:lnTo>
                  <a:lnTo>
                    <a:pt x="476" y="287"/>
                  </a:lnTo>
                  <a:lnTo>
                    <a:pt x="597" y="356"/>
                  </a:lnTo>
                  <a:lnTo>
                    <a:pt x="615" y="376"/>
                  </a:lnTo>
                  <a:lnTo>
                    <a:pt x="621" y="391"/>
                  </a:lnTo>
                  <a:lnTo>
                    <a:pt x="631" y="588"/>
                  </a:lnTo>
                  <a:lnTo>
                    <a:pt x="621" y="618"/>
                  </a:lnTo>
                  <a:lnTo>
                    <a:pt x="609" y="649"/>
                  </a:lnTo>
                  <a:lnTo>
                    <a:pt x="601" y="681"/>
                  </a:lnTo>
                  <a:lnTo>
                    <a:pt x="604" y="708"/>
                  </a:lnTo>
                  <a:lnTo>
                    <a:pt x="615" y="738"/>
                  </a:lnTo>
                  <a:lnTo>
                    <a:pt x="637" y="769"/>
                  </a:lnTo>
                  <a:lnTo>
                    <a:pt x="637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11" name="Freeform 656"/>
            <p:cNvSpPr>
              <a:spLocks/>
            </p:cNvSpPr>
            <p:nvPr/>
          </p:nvSpPr>
          <p:spPr bwMode="auto">
            <a:xfrm>
              <a:off x="754" y="3249"/>
              <a:ext cx="67" cy="190"/>
            </a:xfrm>
            <a:custGeom>
              <a:avLst/>
              <a:gdLst>
                <a:gd name="T0" fmla="*/ 0 w 652"/>
                <a:gd name="T1" fmla="*/ 0 h 1895"/>
                <a:gd name="T2" fmla="*/ 0 w 652"/>
                <a:gd name="T3" fmla="*/ 0 h 1895"/>
                <a:gd name="T4" fmla="*/ 0 w 652"/>
                <a:gd name="T5" fmla="*/ 0 h 1895"/>
                <a:gd name="T6" fmla="*/ 0 w 652"/>
                <a:gd name="T7" fmla="*/ 0 h 1895"/>
                <a:gd name="T8" fmla="*/ 0 w 652"/>
                <a:gd name="T9" fmla="*/ 0 h 1895"/>
                <a:gd name="T10" fmla="*/ 0 w 652"/>
                <a:gd name="T11" fmla="*/ 0 h 1895"/>
                <a:gd name="T12" fmla="*/ 0 w 652"/>
                <a:gd name="T13" fmla="*/ 0 h 1895"/>
                <a:gd name="T14" fmla="*/ 0 w 652"/>
                <a:gd name="T15" fmla="*/ 0 h 1895"/>
                <a:gd name="T16" fmla="*/ 0 w 652"/>
                <a:gd name="T17" fmla="*/ 0 h 1895"/>
                <a:gd name="T18" fmla="*/ 0 w 652"/>
                <a:gd name="T19" fmla="*/ 0 h 1895"/>
                <a:gd name="T20" fmla="*/ 0 w 652"/>
                <a:gd name="T21" fmla="*/ 0 h 1895"/>
                <a:gd name="T22" fmla="*/ 0 w 652"/>
                <a:gd name="T23" fmla="*/ 0 h 1895"/>
                <a:gd name="T24" fmla="*/ 0 w 652"/>
                <a:gd name="T25" fmla="*/ 0 h 1895"/>
                <a:gd name="T26" fmla="*/ 0 w 652"/>
                <a:gd name="T27" fmla="*/ 0 h 1895"/>
                <a:gd name="T28" fmla="*/ 0 w 652"/>
                <a:gd name="T29" fmla="*/ 0 h 1895"/>
                <a:gd name="T30" fmla="*/ 0 w 652"/>
                <a:gd name="T31" fmla="*/ 0 h 1895"/>
                <a:gd name="T32" fmla="*/ 0 w 652"/>
                <a:gd name="T33" fmla="*/ 0 h 1895"/>
                <a:gd name="T34" fmla="*/ 0 w 652"/>
                <a:gd name="T35" fmla="*/ 0 h 1895"/>
                <a:gd name="T36" fmla="*/ 0 w 652"/>
                <a:gd name="T37" fmla="*/ 0 h 1895"/>
                <a:gd name="T38" fmla="*/ 0 w 652"/>
                <a:gd name="T39" fmla="*/ 0 h 1895"/>
                <a:gd name="T40" fmla="*/ 0 w 652"/>
                <a:gd name="T41" fmla="*/ 0 h 1895"/>
                <a:gd name="T42" fmla="*/ 0 w 652"/>
                <a:gd name="T43" fmla="*/ 0 h 1895"/>
                <a:gd name="T44" fmla="*/ 0 w 652"/>
                <a:gd name="T45" fmla="*/ 0 h 1895"/>
                <a:gd name="T46" fmla="*/ 0 w 652"/>
                <a:gd name="T47" fmla="*/ 0 h 1895"/>
                <a:gd name="T48" fmla="*/ 0 w 652"/>
                <a:gd name="T49" fmla="*/ 0 h 1895"/>
                <a:gd name="T50" fmla="*/ 0 w 652"/>
                <a:gd name="T51" fmla="*/ 0 h 1895"/>
                <a:gd name="T52" fmla="*/ 0 w 652"/>
                <a:gd name="T53" fmla="*/ 0 h 1895"/>
                <a:gd name="T54" fmla="*/ 0 w 652"/>
                <a:gd name="T55" fmla="*/ 0 h 1895"/>
                <a:gd name="T56" fmla="*/ 0 w 652"/>
                <a:gd name="T57" fmla="*/ 0 h 1895"/>
                <a:gd name="T58" fmla="*/ 0 w 652"/>
                <a:gd name="T59" fmla="*/ 0 h 1895"/>
                <a:gd name="T60" fmla="*/ 0 w 652"/>
                <a:gd name="T61" fmla="*/ 0 h 1895"/>
                <a:gd name="T62" fmla="*/ 0 w 652"/>
                <a:gd name="T63" fmla="*/ 0 h 1895"/>
                <a:gd name="T64" fmla="*/ 0 w 652"/>
                <a:gd name="T65" fmla="*/ 0 h 1895"/>
                <a:gd name="T66" fmla="*/ 0 w 652"/>
                <a:gd name="T67" fmla="*/ 0 h 1895"/>
                <a:gd name="T68" fmla="*/ 0 w 652"/>
                <a:gd name="T69" fmla="*/ 0 h 1895"/>
                <a:gd name="T70" fmla="*/ 0 w 652"/>
                <a:gd name="T71" fmla="*/ 0 h 1895"/>
                <a:gd name="T72" fmla="*/ 0 w 652"/>
                <a:gd name="T73" fmla="*/ 0 h 1895"/>
                <a:gd name="T74" fmla="*/ 0 w 652"/>
                <a:gd name="T75" fmla="*/ 0 h 1895"/>
                <a:gd name="T76" fmla="*/ 0 w 652"/>
                <a:gd name="T77" fmla="*/ 0 h 1895"/>
                <a:gd name="T78" fmla="*/ 0 w 652"/>
                <a:gd name="T79" fmla="*/ 0 h 1895"/>
                <a:gd name="T80" fmla="*/ 0 w 652"/>
                <a:gd name="T81" fmla="*/ 0 h 1895"/>
                <a:gd name="T82" fmla="*/ 0 w 652"/>
                <a:gd name="T83" fmla="*/ 0 h 1895"/>
                <a:gd name="T84" fmla="*/ 0 w 652"/>
                <a:gd name="T85" fmla="*/ 0 h 1895"/>
                <a:gd name="T86" fmla="*/ 0 w 652"/>
                <a:gd name="T87" fmla="*/ 0 h 1895"/>
                <a:gd name="T88" fmla="*/ 0 w 652"/>
                <a:gd name="T89" fmla="*/ 0 h 1895"/>
                <a:gd name="T90" fmla="*/ 0 w 652"/>
                <a:gd name="T91" fmla="*/ 0 h 1895"/>
                <a:gd name="T92" fmla="*/ 0 w 652"/>
                <a:gd name="T93" fmla="*/ 0 h 1895"/>
                <a:gd name="T94" fmla="*/ 0 w 652"/>
                <a:gd name="T95" fmla="*/ 0 h 1895"/>
                <a:gd name="T96" fmla="*/ 0 w 652"/>
                <a:gd name="T97" fmla="*/ 0 h 1895"/>
                <a:gd name="T98" fmla="*/ 0 w 652"/>
                <a:gd name="T99" fmla="*/ 0 h 1895"/>
                <a:gd name="T100" fmla="*/ 0 w 652"/>
                <a:gd name="T101" fmla="*/ 0 h 1895"/>
                <a:gd name="T102" fmla="*/ 0 w 652"/>
                <a:gd name="T103" fmla="*/ 0 h 1895"/>
                <a:gd name="T104" fmla="*/ 0 w 652"/>
                <a:gd name="T105" fmla="*/ 0 h 1895"/>
                <a:gd name="T106" fmla="*/ 0 w 652"/>
                <a:gd name="T107" fmla="*/ 0 h 1895"/>
                <a:gd name="T108" fmla="*/ 0 w 652"/>
                <a:gd name="T109" fmla="*/ 0 h 1895"/>
                <a:gd name="T110" fmla="*/ 0 w 652"/>
                <a:gd name="T111" fmla="*/ 0 h 1895"/>
                <a:gd name="T112" fmla="*/ 0 w 652"/>
                <a:gd name="T113" fmla="*/ 0 h 1895"/>
                <a:gd name="T114" fmla="*/ 0 w 652"/>
                <a:gd name="T115" fmla="*/ 0 h 1895"/>
                <a:gd name="T116" fmla="*/ 0 w 652"/>
                <a:gd name="T117" fmla="*/ 0 h 1895"/>
                <a:gd name="T118" fmla="*/ 0 w 652"/>
                <a:gd name="T119" fmla="*/ 0 h 18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2"/>
                <a:gd name="T181" fmla="*/ 0 h 1895"/>
                <a:gd name="T182" fmla="*/ 652 w 652"/>
                <a:gd name="T183" fmla="*/ 1895 h 18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2" h="1895">
                  <a:moveTo>
                    <a:pt x="79" y="945"/>
                  </a:moveTo>
                  <a:lnTo>
                    <a:pt x="76" y="1278"/>
                  </a:lnTo>
                  <a:lnTo>
                    <a:pt x="72" y="1349"/>
                  </a:lnTo>
                  <a:lnTo>
                    <a:pt x="100" y="1355"/>
                  </a:lnTo>
                  <a:lnTo>
                    <a:pt x="130" y="1358"/>
                  </a:lnTo>
                  <a:lnTo>
                    <a:pt x="126" y="1423"/>
                  </a:lnTo>
                  <a:lnTo>
                    <a:pt x="126" y="1490"/>
                  </a:lnTo>
                  <a:lnTo>
                    <a:pt x="132" y="1645"/>
                  </a:lnTo>
                  <a:lnTo>
                    <a:pt x="129" y="1697"/>
                  </a:lnTo>
                  <a:lnTo>
                    <a:pt x="126" y="1719"/>
                  </a:lnTo>
                  <a:lnTo>
                    <a:pt x="120" y="1739"/>
                  </a:lnTo>
                  <a:lnTo>
                    <a:pt x="107" y="1753"/>
                  </a:lnTo>
                  <a:lnTo>
                    <a:pt x="86" y="1766"/>
                  </a:lnTo>
                  <a:lnTo>
                    <a:pt x="62" y="1778"/>
                  </a:lnTo>
                  <a:lnTo>
                    <a:pt x="32" y="1793"/>
                  </a:lnTo>
                  <a:lnTo>
                    <a:pt x="14" y="1804"/>
                  </a:lnTo>
                  <a:lnTo>
                    <a:pt x="4" y="1814"/>
                  </a:lnTo>
                  <a:lnTo>
                    <a:pt x="0" y="1827"/>
                  </a:lnTo>
                  <a:lnTo>
                    <a:pt x="3" y="1838"/>
                  </a:lnTo>
                  <a:lnTo>
                    <a:pt x="16" y="1847"/>
                  </a:lnTo>
                  <a:lnTo>
                    <a:pt x="39" y="1849"/>
                  </a:lnTo>
                  <a:lnTo>
                    <a:pt x="81" y="1845"/>
                  </a:lnTo>
                  <a:lnTo>
                    <a:pt x="120" y="1838"/>
                  </a:lnTo>
                  <a:lnTo>
                    <a:pt x="164" y="1832"/>
                  </a:lnTo>
                  <a:lnTo>
                    <a:pt x="208" y="1828"/>
                  </a:lnTo>
                  <a:lnTo>
                    <a:pt x="232" y="1827"/>
                  </a:lnTo>
                  <a:lnTo>
                    <a:pt x="244" y="1823"/>
                  </a:lnTo>
                  <a:lnTo>
                    <a:pt x="250" y="1774"/>
                  </a:lnTo>
                  <a:lnTo>
                    <a:pt x="259" y="1701"/>
                  </a:lnTo>
                  <a:lnTo>
                    <a:pt x="291" y="1501"/>
                  </a:lnTo>
                  <a:lnTo>
                    <a:pt x="301" y="1447"/>
                  </a:lnTo>
                  <a:lnTo>
                    <a:pt x="317" y="1379"/>
                  </a:lnTo>
                  <a:lnTo>
                    <a:pt x="351" y="1388"/>
                  </a:lnTo>
                  <a:lnTo>
                    <a:pt x="351" y="1439"/>
                  </a:lnTo>
                  <a:lnTo>
                    <a:pt x="361" y="1506"/>
                  </a:lnTo>
                  <a:lnTo>
                    <a:pt x="395" y="1621"/>
                  </a:lnTo>
                  <a:lnTo>
                    <a:pt x="411" y="1739"/>
                  </a:lnTo>
                  <a:lnTo>
                    <a:pt x="416" y="1770"/>
                  </a:lnTo>
                  <a:lnTo>
                    <a:pt x="422" y="1787"/>
                  </a:lnTo>
                  <a:lnTo>
                    <a:pt x="413" y="1822"/>
                  </a:lnTo>
                  <a:lnTo>
                    <a:pt x="409" y="1845"/>
                  </a:lnTo>
                  <a:lnTo>
                    <a:pt x="409" y="1860"/>
                  </a:lnTo>
                  <a:lnTo>
                    <a:pt x="420" y="1878"/>
                  </a:lnTo>
                  <a:lnTo>
                    <a:pt x="434" y="1891"/>
                  </a:lnTo>
                  <a:lnTo>
                    <a:pt x="454" y="1895"/>
                  </a:lnTo>
                  <a:lnTo>
                    <a:pt x="477" y="1892"/>
                  </a:lnTo>
                  <a:lnTo>
                    <a:pt x="502" y="1885"/>
                  </a:lnTo>
                  <a:lnTo>
                    <a:pt x="523" y="1873"/>
                  </a:lnTo>
                  <a:lnTo>
                    <a:pt x="540" y="1857"/>
                  </a:lnTo>
                  <a:lnTo>
                    <a:pt x="549" y="1843"/>
                  </a:lnTo>
                  <a:lnTo>
                    <a:pt x="554" y="1822"/>
                  </a:lnTo>
                  <a:lnTo>
                    <a:pt x="551" y="1797"/>
                  </a:lnTo>
                  <a:lnTo>
                    <a:pt x="545" y="1774"/>
                  </a:lnTo>
                  <a:lnTo>
                    <a:pt x="537" y="1711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6" y="1428"/>
                  </a:lnTo>
                  <a:lnTo>
                    <a:pt x="508" y="1376"/>
                  </a:lnTo>
                  <a:lnTo>
                    <a:pt x="551" y="1370"/>
                  </a:lnTo>
                  <a:lnTo>
                    <a:pt x="550" y="1311"/>
                  </a:lnTo>
                  <a:lnTo>
                    <a:pt x="544" y="945"/>
                  </a:lnTo>
                  <a:lnTo>
                    <a:pt x="541" y="873"/>
                  </a:lnTo>
                  <a:lnTo>
                    <a:pt x="538" y="797"/>
                  </a:lnTo>
                  <a:lnTo>
                    <a:pt x="537" y="756"/>
                  </a:lnTo>
                  <a:lnTo>
                    <a:pt x="557" y="736"/>
                  </a:lnTo>
                  <a:lnTo>
                    <a:pt x="577" y="710"/>
                  </a:lnTo>
                  <a:lnTo>
                    <a:pt x="589" y="688"/>
                  </a:lnTo>
                  <a:lnTo>
                    <a:pt x="594" y="667"/>
                  </a:lnTo>
                  <a:lnTo>
                    <a:pt x="597" y="640"/>
                  </a:lnTo>
                  <a:lnTo>
                    <a:pt x="590" y="594"/>
                  </a:lnTo>
                  <a:lnTo>
                    <a:pt x="584" y="555"/>
                  </a:lnTo>
                  <a:lnTo>
                    <a:pt x="652" y="465"/>
                  </a:lnTo>
                  <a:lnTo>
                    <a:pt x="623" y="430"/>
                  </a:lnTo>
                  <a:lnTo>
                    <a:pt x="567" y="503"/>
                  </a:lnTo>
                  <a:lnTo>
                    <a:pt x="560" y="470"/>
                  </a:lnTo>
                  <a:lnTo>
                    <a:pt x="555" y="428"/>
                  </a:lnTo>
                  <a:lnTo>
                    <a:pt x="554" y="395"/>
                  </a:lnTo>
                  <a:lnTo>
                    <a:pt x="553" y="370"/>
                  </a:lnTo>
                  <a:lnTo>
                    <a:pt x="545" y="349"/>
                  </a:lnTo>
                  <a:lnTo>
                    <a:pt x="529" y="333"/>
                  </a:lnTo>
                  <a:lnTo>
                    <a:pt x="508" y="324"/>
                  </a:lnTo>
                  <a:lnTo>
                    <a:pt x="401" y="290"/>
                  </a:lnTo>
                  <a:lnTo>
                    <a:pt x="379" y="282"/>
                  </a:lnTo>
                  <a:lnTo>
                    <a:pt x="377" y="249"/>
                  </a:lnTo>
                  <a:lnTo>
                    <a:pt x="383" y="222"/>
                  </a:lnTo>
                  <a:lnTo>
                    <a:pt x="398" y="192"/>
                  </a:lnTo>
                  <a:lnTo>
                    <a:pt x="407" y="162"/>
                  </a:lnTo>
                  <a:lnTo>
                    <a:pt x="409" y="125"/>
                  </a:lnTo>
                  <a:lnTo>
                    <a:pt x="404" y="80"/>
                  </a:lnTo>
                  <a:lnTo>
                    <a:pt x="395" y="53"/>
                  </a:lnTo>
                  <a:lnTo>
                    <a:pt x="378" y="28"/>
                  </a:lnTo>
                  <a:lnTo>
                    <a:pt x="360" y="14"/>
                  </a:lnTo>
                  <a:lnTo>
                    <a:pt x="321" y="3"/>
                  </a:lnTo>
                  <a:lnTo>
                    <a:pt x="287" y="0"/>
                  </a:lnTo>
                  <a:lnTo>
                    <a:pt x="254" y="3"/>
                  </a:lnTo>
                  <a:lnTo>
                    <a:pt x="231" y="18"/>
                  </a:lnTo>
                  <a:lnTo>
                    <a:pt x="215" y="33"/>
                  </a:lnTo>
                  <a:lnTo>
                    <a:pt x="195" y="58"/>
                  </a:lnTo>
                  <a:lnTo>
                    <a:pt x="180" y="87"/>
                  </a:lnTo>
                  <a:lnTo>
                    <a:pt x="201" y="103"/>
                  </a:lnTo>
                  <a:lnTo>
                    <a:pt x="198" y="136"/>
                  </a:lnTo>
                  <a:lnTo>
                    <a:pt x="197" y="173"/>
                  </a:lnTo>
                  <a:lnTo>
                    <a:pt x="202" y="207"/>
                  </a:lnTo>
                  <a:lnTo>
                    <a:pt x="210" y="233"/>
                  </a:lnTo>
                  <a:lnTo>
                    <a:pt x="219" y="252"/>
                  </a:lnTo>
                  <a:lnTo>
                    <a:pt x="237" y="282"/>
                  </a:lnTo>
                  <a:lnTo>
                    <a:pt x="237" y="290"/>
                  </a:lnTo>
                  <a:lnTo>
                    <a:pt x="208" y="305"/>
                  </a:lnTo>
                  <a:lnTo>
                    <a:pt x="94" y="353"/>
                  </a:lnTo>
                  <a:lnTo>
                    <a:pt x="73" y="371"/>
                  </a:lnTo>
                  <a:lnTo>
                    <a:pt x="59" y="395"/>
                  </a:lnTo>
                  <a:lnTo>
                    <a:pt x="51" y="423"/>
                  </a:lnTo>
                  <a:lnTo>
                    <a:pt x="44" y="461"/>
                  </a:lnTo>
                  <a:lnTo>
                    <a:pt x="60" y="484"/>
                  </a:lnTo>
                  <a:lnTo>
                    <a:pt x="147" y="590"/>
                  </a:lnTo>
                  <a:lnTo>
                    <a:pt x="158" y="625"/>
                  </a:lnTo>
                  <a:lnTo>
                    <a:pt x="164" y="687"/>
                  </a:lnTo>
                  <a:lnTo>
                    <a:pt x="128" y="786"/>
                  </a:lnTo>
                  <a:lnTo>
                    <a:pt x="87" y="826"/>
                  </a:lnTo>
                  <a:lnTo>
                    <a:pt x="87" y="869"/>
                  </a:lnTo>
                  <a:lnTo>
                    <a:pt x="79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12" name="Freeform 657"/>
            <p:cNvSpPr>
              <a:spLocks/>
            </p:cNvSpPr>
            <p:nvPr/>
          </p:nvSpPr>
          <p:spPr bwMode="auto">
            <a:xfrm>
              <a:off x="661" y="3253"/>
              <a:ext cx="55" cy="179"/>
            </a:xfrm>
            <a:custGeom>
              <a:avLst/>
              <a:gdLst>
                <a:gd name="T0" fmla="*/ 0 w 532"/>
                <a:gd name="T1" fmla="*/ 0 h 1789"/>
                <a:gd name="T2" fmla="*/ 0 w 532"/>
                <a:gd name="T3" fmla="*/ 0 h 1789"/>
                <a:gd name="T4" fmla="*/ 0 w 532"/>
                <a:gd name="T5" fmla="*/ 0 h 1789"/>
                <a:gd name="T6" fmla="*/ 0 w 532"/>
                <a:gd name="T7" fmla="*/ 0 h 1789"/>
                <a:gd name="T8" fmla="*/ 0 w 532"/>
                <a:gd name="T9" fmla="*/ 0 h 1789"/>
                <a:gd name="T10" fmla="*/ 0 w 532"/>
                <a:gd name="T11" fmla="*/ 0 h 1789"/>
                <a:gd name="T12" fmla="*/ 0 w 532"/>
                <a:gd name="T13" fmla="*/ 0 h 1789"/>
                <a:gd name="T14" fmla="*/ 0 w 532"/>
                <a:gd name="T15" fmla="*/ 0 h 1789"/>
                <a:gd name="T16" fmla="*/ 0 w 532"/>
                <a:gd name="T17" fmla="*/ 0 h 1789"/>
                <a:gd name="T18" fmla="*/ 0 w 532"/>
                <a:gd name="T19" fmla="*/ 0 h 1789"/>
                <a:gd name="T20" fmla="*/ 0 w 532"/>
                <a:gd name="T21" fmla="*/ 0 h 1789"/>
                <a:gd name="T22" fmla="*/ 0 w 532"/>
                <a:gd name="T23" fmla="*/ 0 h 1789"/>
                <a:gd name="T24" fmla="*/ 0 w 532"/>
                <a:gd name="T25" fmla="*/ 0 h 1789"/>
                <a:gd name="T26" fmla="*/ 0 w 532"/>
                <a:gd name="T27" fmla="*/ 0 h 1789"/>
                <a:gd name="T28" fmla="*/ 0 w 532"/>
                <a:gd name="T29" fmla="*/ 0 h 1789"/>
                <a:gd name="T30" fmla="*/ 0 w 532"/>
                <a:gd name="T31" fmla="*/ 0 h 1789"/>
                <a:gd name="T32" fmla="*/ 0 w 532"/>
                <a:gd name="T33" fmla="*/ 0 h 1789"/>
                <a:gd name="T34" fmla="*/ 0 w 532"/>
                <a:gd name="T35" fmla="*/ 0 h 1789"/>
                <a:gd name="T36" fmla="*/ 0 w 532"/>
                <a:gd name="T37" fmla="*/ 0 h 1789"/>
                <a:gd name="T38" fmla="*/ 0 w 532"/>
                <a:gd name="T39" fmla="*/ 0 h 1789"/>
                <a:gd name="T40" fmla="*/ 0 w 532"/>
                <a:gd name="T41" fmla="*/ 0 h 1789"/>
                <a:gd name="T42" fmla="*/ 0 w 532"/>
                <a:gd name="T43" fmla="*/ 0 h 1789"/>
                <a:gd name="T44" fmla="*/ 0 w 532"/>
                <a:gd name="T45" fmla="*/ 0 h 1789"/>
                <a:gd name="T46" fmla="*/ 0 w 532"/>
                <a:gd name="T47" fmla="*/ 0 h 1789"/>
                <a:gd name="T48" fmla="*/ 0 w 532"/>
                <a:gd name="T49" fmla="*/ 0 h 1789"/>
                <a:gd name="T50" fmla="*/ 0 w 532"/>
                <a:gd name="T51" fmla="*/ 0 h 1789"/>
                <a:gd name="T52" fmla="*/ 0 w 532"/>
                <a:gd name="T53" fmla="*/ 0 h 1789"/>
                <a:gd name="T54" fmla="*/ 0 w 532"/>
                <a:gd name="T55" fmla="*/ 0 h 1789"/>
                <a:gd name="T56" fmla="*/ 0 w 532"/>
                <a:gd name="T57" fmla="*/ 0 h 1789"/>
                <a:gd name="T58" fmla="*/ 0 w 532"/>
                <a:gd name="T59" fmla="*/ 0 h 1789"/>
                <a:gd name="T60" fmla="*/ 0 w 532"/>
                <a:gd name="T61" fmla="*/ 0 h 1789"/>
                <a:gd name="T62" fmla="*/ 0 w 532"/>
                <a:gd name="T63" fmla="*/ 0 h 1789"/>
                <a:gd name="T64" fmla="*/ 0 w 532"/>
                <a:gd name="T65" fmla="*/ 0 h 1789"/>
                <a:gd name="T66" fmla="*/ 0 w 532"/>
                <a:gd name="T67" fmla="*/ 0 h 1789"/>
                <a:gd name="T68" fmla="*/ 0 w 532"/>
                <a:gd name="T69" fmla="*/ 0 h 1789"/>
                <a:gd name="T70" fmla="*/ 0 w 532"/>
                <a:gd name="T71" fmla="*/ 0 h 1789"/>
                <a:gd name="T72" fmla="*/ 0 w 532"/>
                <a:gd name="T73" fmla="*/ 0 h 1789"/>
                <a:gd name="T74" fmla="*/ 0 w 532"/>
                <a:gd name="T75" fmla="*/ 0 h 1789"/>
                <a:gd name="T76" fmla="*/ 0 w 532"/>
                <a:gd name="T77" fmla="*/ 0 h 1789"/>
                <a:gd name="T78" fmla="*/ 0 w 532"/>
                <a:gd name="T79" fmla="*/ 0 h 1789"/>
                <a:gd name="T80" fmla="*/ 0 w 532"/>
                <a:gd name="T81" fmla="*/ 0 h 1789"/>
                <a:gd name="T82" fmla="*/ 0 w 532"/>
                <a:gd name="T83" fmla="*/ 0 h 1789"/>
                <a:gd name="T84" fmla="*/ 0 w 532"/>
                <a:gd name="T85" fmla="*/ 0 h 1789"/>
                <a:gd name="T86" fmla="*/ 0 w 532"/>
                <a:gd name="T87" fmla="*/ 0 h 1789"/>
                <a:gd name="T88" fmla="*/ 0 w 532"/>
                <a:gd name="T89" fmla="*/ 0 h 1789"/>
                <a:gd name="T90" fmla="*/ 0 w 532"/>
                <a:gd name="T91" fmla="*/ 0 h 1789"/>
                <a:gd name="T92" fmla="*/ 0 w 532"/>
                <a:gd name="T93" fmla="*/ 0 h 1789"/>
                <a:gd name="T94" fmla="*/ 0 w 532"/>
                <a:gd name="T95" fmla="*/ 0 h 1789"/>
                <a:gd name="T96" fmla="*/ 0 w 532"/>
                <a:gd name="T97" fmla="*/ 0 h 1789"/>
                <a:gd name="T98" fmla="*/ 0 w 532"/>
                <a:gd name="T99" fmla="*/ 0 h 1789"/>
                <a:gd name="T100" fmla="*/ 0 w 532"/>
                <a:gd name="T101" fmla="*/ 0 h 1789"/>
                <a:gd name="T102" fmla="*/ 0 w 532"/>
                <a:gd name="T103" fmla="*/ 0 h 1789"/>
                <a:gd name="T104" fmla="*/ 0 w 532"/>
                <a:gd name="T105" fmla="*/ 0 h 1789"/>
                <a:gd name="T106" fmla="*/ 0 w 532"/>
                <a:gd name="T107" fmla="*/ 0 h 1789"/>
                <a:gd name="T108" fmla="*/ 0 w 532"/>
                <a:gd name="T109" fmla="*/ 0 h 1789"/>
                <a:gd name="T110" fmla="*/ 0 w 532"/>
                <a:gd name="T111" fmla="*/ 0 h 1789"/>
                <a:gd name="T112" fmla="*/ 0 w 532"/>
                <a:gd name="T113" fmla="*/ 0 h 1789"/>
                <a:gd name="T114" fmla="*/ 0 w 532"/>
                <a:gd name="T115" fmla="*/ 0 h 1789"/>
                <a:gd name="T116" fmla="*/ 0 w 532"/>
                <a:gd name="T117" fmla="*/ 0 h 1789"/>
                <a:gd name="T118" fmla="*/ 0 w 532"/>
                <a:gd name="T119" fmla="*/ 0 h 17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89"/>
                <a:gd name="T182" fmla="*/ 532 w 532"/>
                <a:gd name="T183" fmla="*/ 1789 h 17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89">
                  <a:moveTo>
                    <a:pt x="280" y="1449"/>
                  </a:moveTo>
                  <a:lnTo>
                    <a:pt x="283" y="1371"/>
                  </a:lnTo>
                  <a:lnTo>
                    <a:pt x="285" y="1336"/>
                  </a:lnTo>
                  <a:lnTo>
                    <a:pt x="288" y="1303"/>
                  </a:lnTo>
                  <a:lnTo>
                    <a:pt x="295" y="1245"/>
                  </a:lnTo>
                  <a:lnTo>
                    <a:pt x="302" y="1205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6" y="1142"/>
                  </a:lnTo>
                  <a:lnTo>
                    <a:pt x="328" y="1160"/>
                  </a:lnTo>
                  <a:lnTo>
                    <a:pt x="336" y="1185"/>
                  </a:lnTo>
                  <a:lnTo>
                    <a:pt x="347" y="1203"/>
                  </a:lnTo>
                  <a:lnTo>
                    <a:pt x="352" y="1226"/>
                  </a:lnTo>
                  <a:lnTo>
                    <a:pt x="351" y="1247"/>
                  </a:lnTo>
                  <a:lnTo>
                    <a:pt x="342" y="1269"/>
                  </a:lnTo>
                  <a:lnTo>
                    <a:pt x="327" y="1293"/>
                  </a:lnTo>
                  <a:lnTo>
                    <a:pt x="315" y="1323"/>
                  </a:lnTo>
                  <a:lnTo>
                    <a:pt x="301" y="1358"/>
                  </a:lnTo>
                  <a:lnTo>
                    <a:pt x="289" y="1406"/>
                  </a:lnTo>
                  <a:lnTo>
                    <a:pt x="280" y="1449"/>
                  </a:lnTo>
                  <a:lnTo>
                    <a:pt x="344" y="1616"/>
                  </a:lnTo>
                  <a:lnTo>
                    <a:pt x="338" y="1643"/>
                  </a:lnTo>
                  <a:lnTo>
                    <a:pt x="352" y="1658"/>
                  </a:lnTo>
                  <a:lnTo>
                    <a:pt x="381" y="1672"/>
                  </a:lnTo>
                  <a:lnTo>
                    <a:pt x="445" y="1698"/>
                  </a:lnTo>
                  <a:lnTo>
                    <a:pt x="459" y="1709"/>
                  </a:lnTo>
                  <a:lnTo>
                    <a:pt x="471" y="1723"/>
                  </a:lnTo>
                  <a:lnTo>
                    <a:pt x="473" y="1736"/>
                  </a:lnTo>
                  <a:lnTo>
                    <a:pt x="464" y="1740"/>
                  </a:lnTo>
                  <a:lnTo>
                    <a:pt x="438" y="1741"/>
                  </a:lnTo>
                  <a:lnTo>
                    <a:pt x="415" y="1741"/>
                  </a:lnTo>
                  <a:lnTo>
                    <a:pt x="428" y="1745"/>
                  </a:lnTo>
                  <a:lnTo>
                    <a:pt x="431" y="1750"/>
                  </a:lnTo>
                  <a:lnTo>
                    <a:pt x="431" y="1759"/>
                  </a:lnTo>
                  <a:lnTo>
                    <a:pt x="425" y="1771"/>
                  </a:lnTo>
                  <a:lnTo>
                    <a:pt x="403" y="1780"/>
                  </a:lnTo>
                  <a:lnTo>
                    <a:pt x="364" y="1788"/>
                  </a:lnTo>
                  <a:lnTo>
                    <a:pt x="306" y="1789"/>
                  </a:lnTo>
                  <a:lnTo>
                    <a:pt x="265" y="1784"/>
                  </a:lnTo>
                  <a:lnTo>
                    <a:pt x="225" y="1775"/>
                  </a:lnTo>
                  <a:lnTo>
                    <a:pt x="194" y="1762"/>
                  </a:lnTo>
                  <a:lnTo>
                    <a:pt x="171" y="1749"/>
                  </a:lnTo>
                  <a:lnTo>
                    <a:pt x="167" y="1728"/>
                  </a:lnTo>
                  <a:lnTo>
                    <a:pt x="168" y="1705"/>
                  </a:lnTo>
                  <a:lnTo>
                    <a:pt x="151" y="1574"/>
                  </a:lnTo>
                  <a:lnTo>
                    <a:pt x="146" y="1483"/>
                  </a:lnTo>
                  <a:lnTo>
                    <a:pt x="123" y="1198"/>
                  </a:lnTo>
                  <a:lnTo>
                    <a:pt x="112" y="1024"/>
                  </a:lnTo>
                  <a:lnTo>
                    <a:pt x="113" y="941"/>
                  </a:lnTo>
                  <a:lnTo>
                    <a:pt x="117" y="886"/>
                  </a:lnTo>
                  <a:lnTo>
                    <a:pt x="124" y="840"/>
                  </a:lnTo>
                  <a:lnTo>
                    <a:pt x="129" y="801"/>
                  </a:lnTo>
                  <a:lnTo>
                    <a:pt x="94" y="774"/>
                  </a:lnTo>
                  <a:lnTo>
                    <a:pt x="59" y="744"/>
                  </a:lnTo>
                  <a:lnTo>
                    <a:pt x="36" y="721"/>
                  </a:lnTo>
                  <a:lnTo>
                    <a:pt x="14" y="691"/>
                  </a:lnTo>
                  <a:lnTo>
                    <a:pt x="3" y="661"/>
                  </a:lnTo>
                  <a:lnTo>
                    <a:pt x="0" y="634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3" y="367"/>
                  </a:lnTo>
                  <a:lnTo>
                    <a:pt x="91" y="356"/>
                  </a:lnTo>
                  <a:lnTo>
                    <a:pt x="104" y="345"/>
                  </a:lnTo>
                  <a:lnTo>
                    <a:pt x="129" y="328"/>
                  </a:lnTo>
                  <a:lnTo>
                    <a:pt x="202" y="293"/>
                  </a:lnTo>
                  <a:lnTo>
                    <a:pt x="219" y="272"/>
                  </a:lnTo>
                  <a:lnTo>
                    <a:pt x="232" y="249"/>
                  </a:lnTo>
                  <a:lnTo>
                    <a:pt x="237" y="230"/>
                  </a:lnTo>
                  <a:lnTo>
                    <a:pt x="218" y="210"/>
                  </a:lnTo>
                  <a:lnTo>
                    <a:pt x="199" y="181"/>
                  </a:lnTo>
                  <a:lnTo>
                    <a:pt x="189" y="148"/>
                  </a:lnTo>
                  <a:lnTo>
                    <a:pt x="180" y="120"/>
                  </a:lnTo>
                  <a:lnTo>
                    <a:pt x="175" y="84"/>
                  </a:lnTo>
                  <a:lnTo>
                    <a:pt x="179" y="57"/>
                  </a:lnTo>
                  <a:lnTo>
                    <a:pt x="186" y="36"/>
                  </a:lnTo>
                  <a:lnTo>
                    <a:pt x="203" y="18"/>
                  </a:lnTo>
                  <a:lnTo>
                    <a:pt x="225" y="6"/>
                  </a:lnTo>
                  <a:lnTo>
                    <a:pt x="257" y="0"/>
                  </a:lnTo>
                  <a:lnTo>
                    <a:pt x="280" y="1"/>
                  </a:lnTo>
                  <a:lnTo>
                    <a:pt x="305" y="6"/>
                  </a:lnTo>
                  <a:lnTo>
                    <a:pt x="323" y="13"/>
                  </a:lnTo>
                  <a:lnTo>
                    <a:pt x="338" y="24"/>
                  </a:lnTo>
                  <a:lnTo>
                    <a:pt x="347" y="37"/>
                  </a:lnTo>
                  <a:lnTo>
                    <a:pt x="351" y="49"/>
                  </a:lnTo>
                  <a:lnTo>
                    <a:pt x="357" y="77"/>
                  </a:lnTo>
                  <a:lnTo>
                    <a:pt x="362" y="113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8" y="195"/>
                  </a:lnTo>
                  <a:lnTo>
                    <a:pt x="352" y="210"/>
                  </a:lnTo>
                  <a:lnTo>
                    <a:pt x="351" y="237"/>
                  </a:lnTo>
                  <a:lnTo>
                    <a:pt x="352" y="266"/>
                  </a:lnTo>
                  <a:lnTo>
                    <a:pt x="358" y="279"/>
                  </a:lnTo>
                  <a:lnTo>
                    <a:pt x="381" y="293"/>
                  </a:lnTo>
                  <a:lnTo>
                    <a:pt x="454" y="332"/>
                  </a:lnTo>
                  <a:lnTo>
                    <a:pt x="478" y="348"/>
                  </a:lnTo>
                  <a:lnTo>
                    <a:pt x="490" y="376"/>
                  </a:lnTo>
                  <a:lnTo>
                    <a:pt x="510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1" y="605"/>
                  </a:lnTo>
                  <a:lnTo>
                    <a:pt x="532" y="649"/>
                  </a:lnTo>
                  <a:lnTo>
                    <a:pt x="531" y="705"/>
                  </a:lnTo>
                  <a:lnTo>
                    <a:pt x="523" y="765"/>
                  </a:lnTo>
                  <a:lnTo>
                    <a:pt x="516" y="807"/>
                  </a:lnTo>
                  <a:lnTo>
                    <a:pt x="511" y="853"/>
                  </a:lnTo>
                  <a:lnTo>
                    <a:pt x="502" y="894"/>
                  </a:lnTo>
                  <a:lnTo>
                    <a:pt x="488" y="926"/>
                  </a:lnTo>
                  <a:lnTo>
                    <a:pt x="478" y="959"/>
                  </a:lnTo>
                  <a:lnTo>
                    <a:pt x="475" y="1001"/>
                  </a:lnTo>
                  <a:lnTo>
                    <a:pt x="486" y="1186"/>
                  </a:lnTo>
                  <a:lnTo>
                    <a:pt x="490" y="1251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0"/>
                  </a:lnTo>
                  <a:lnTo>
                    <a:pt x="394" y="1568"/>
                  </a:lnTo>
                  <a:lnTo>
                    <a:pt x="381" y="1602"/>
                  </a:lnTo>
                  <a:lnTo>
                    <a:pt x="362" y="1608"/>
                  </a:lnTo>
                  <a:lnTo>
                    <a:pt x="344" y="1616"/>
                  </a:lnTo>
                  <a:lnTo>
                    <a:pt x="280" y="144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13" name="Freeform 658"/>
            <p:cNvSpPr>
              <a:spLocks/>
            </p:cNvSpPr>
            <p:nvPr/>
          </p:nvSpPr>
          <p:spPr bwMode="auto">
            <a:xfrm>
              <a:off x="715" y="3258"/>
              <a:ext cx="57" cy="178"/>
            </a:xfrm>
            <a:custGeom>
              <a:avLst/>
              <a:gdLst>
                <a:gd name="T0" fmla="*/ 0 w 550"/>
                <a:gd name="T1" fmla="*/ 0 h 1779"/>
                <a:gd name="T2" fmla="*/ 0 w 550"/>
                <a:gd name="T3" fmla="*/ 0 h 1779"/>
                <a:gd name="T4" fmla="*/ 0 w 550"/>
                <a:gd name="T5" fmla="*/ 0 h 1779"/>
                <a:gd name="T6" fmla="*/ 0 w 550"/>
                <a:gd name="T7" fmla="*/ 0 h 1779"/>
                <a:gd name="T8" fmla="*/ 0 w 550"/>
                <a:gd name="T9" fmla="*/ 0 h 1779"/>
                <a:gd name="T10" fmla="*/ 0 w 550"/>
                <a:gd name="T11" fmla="*/ 0 h 1779"/>
                <a:gd name="T12" fmla="*/ 0 w 550"/>
                <a:gd name="T13" fmla="*/ 0 h 1779"/>
                <a:gd name="T14" fmla="*/ 0 w 550"/>
                <a:gd name="T15" fmla="*/ 0 h 1779"/>
                <a:gd name="T16" fmla="*/ 0 w 550"/>
                <a:gd name="T17" fmla="*/ 0 h 1779"/>
                <a:gd name="T18" fmla="*/ 0 w 550"/>
                <a:gd name="T19" fmla="*/ 0 h 1779"/>
                <a:gd name="T20" fmla="*/ 0 w 550"/>
                <a:gd name="T21" fmla="*/ 0 h 1779"/>
                <a:gd name="T22" fmla="*/ 0 w 550"/>
                <a:gd name="T23" fmla="*/ 0 h 1779"/>
                <a:gd name="T24" fmla="*/ 0 w 550"/>
                <a:gd name="T25" fmla="*/ 0 h 1779"/>
                <a:gd name="T26" fmla="*/ 0 w 550"/>
                <a:gd name="T27" fmla="*/ 0 h 1779"/>
                <a:gd name="T28" fmla="*/ 0 w 550"/>
                <a:gd name="T29" fmla="*/ 0 h 1779"/>
                <a:gd name="T30" fmla="*/ 0 w 550"/>
                <a:gd name="T31" fmla="*/ 0 h 1779"/>
                <a:gd name="T32" fmla="*/ 0 w 550"/>
                <a:gd name="T33" fmla="*/ 0 h 1779"/>
                <a:gd name="T34" fmla="*/ 0 w 550"/>
                <a:gd name="T35" fmla="*/ 0 h 1779"/>
                <a:gd name="T36" fmla="*/ 0 w 550"/>
                <a:gd name="T37" fmla="*/ 0 h 1779"/>
                <a:gd name="T38" fmla="*/ 0 w 550"/>
                <a:gd name="T39" fmla="*/ 0 h 1779"/>
                <a:gd name="T40" fmla="*/ 0 w 550"/>
                <a:gd name="T41" fmla="*/ 0 h 1779"/>
                <a:gd name="T42" fmla="*/ 0 w 550"/>
                <a:gd name="T43" fmla="*/ 0 h 1779"/>
                <a:gd name="T44" fmla="*/ 0 w 550"/>
                <a:gd name="T45" fmla="*/ 0 h 1779"/>
                <a:gd name="T46" fmla="*/ 0 w 550"/>
                <a:gd name="T47" fmla="*/ 0 h 1779"/>
                <a:gd name="T48" fmla="*/ 0 w 550"/>
                <a:gd name="T49" fmla="*/ 0 h 1779"/>
                <a:gd name="T50" fmla="*/ 0 w 550"/>
                <a:gd name="T51" fmla="*/ 0 h 1779"/>
                <a:gd name="T52" fmla="*/ 0 w 550"/>
                <a:gd name="T53" fmla="*/ 0 h 1779"/>
                <a:gd name="T54" fmla="*/ 0 w 550"/>
                <a:gd name="T55" fmla="*/ 0 h 1779"/>
                <a:gd name="T56" fmla="*/ 0 w 550"/>
                <a:gd name="T57" fmla="*/ 0 h 1779"/>
                <a:gd name="T58" fmla="*/ 0 w 550"/>
                <a:gd name="T59" fmla="*/ 0 h 1779"/>
                <a:gd name="T60" fmla="*/ 0 w 550"/>
                <a:gd name="T61" fmla="*/ 0 h 1779"/>
                <a:gd name="T62" fmla="*/ 0 w 550"/>
                <a:gd name="T63" fmla="*/ 0 h 1779"/>
                <a:gd name="T64" fmla="*/ 0 w 550"/>
                <a:gd name="T65" fmla="*/ 0 h 1779"/>
                <a:gd name="T66" fmla="*/ 0 w 550"/>
                <a:gd name="T67" fmla="*/ 0 h 1779"/>
                <a:gd name="T68" fmla="*/ 0 w 550"/>
                <a:gd name="T69" fmla="*/ 0 h 1779"/>
                <a:gd name="T70" fmla="*/ 0 w 550"/>
                <a:gd name="T71" fmla="*/ 0 h 1779"/>
                <a:gd name="T72" fmla="*/ 0 w 550"/>
                <a:gd name="T73" fmla="*/ 0 h 1779"/>
                <a:gd name="T74" fmla="*/ 0 w 550"/>
                <a:gd name="T75" fmla="*/ 0 h 1779"/>
                <a:gd name="T76" fmla="*/ 0 w 550"/>
                <a:gd name="T77" fmla="*/ 0 h 1779"/>
                <a:gd name="T78" fmla="*/ 0 w 550"/>
                <a:gd name="T79" fmla="*/ 0 h 1779"/>
                <a:gd name="T80" fmla="*/ 0 w 550"/>
                <a:gd name="T81" fmla="*/ 0 h 1779"/>
                <a:gd name="T82" fmla="*/ 0 w 550"/>
                <a:gd name="T83" fmla="*/ 0 h 1779"/>
                <a:gd name="T84" fmla="*/ 0 w 550"/>
                <a:gd name="T85" fmla="*/ 0 h 1779"/>
                <a:gd name="T86" fmla="*/ 0 w 550"/>
                <a:gd name="T87" fmla="*/ 0 h 1779"/>
                <a:gd name="T88" fmla="*/ 0 w 550"/>
                <a:gd name="T89" fmla="*/ 0 h 1779"/>
                <a:gd name="T90" fmla="*/ 0 w 550"/>
                <a:gd name="T91" fmla="*/ 0 h 1779"/>
                <a:gd name="T92" fmla="*/ 0 w 550"/>
                <a:gd name="T93" fmla="*/ 0 h 1779"/>
                <a:gd name="T94" fmla="*/ 0 w 550"/>
                <a:gd name="T95" fmla="*/ 0 h 1779"/>
                <a:gd name="T96" fmla="*/ 0 w 550"/>
                <a:gd name="T97" fmla="*/ 0 h 1779"/>
                <a:gd name="T98" fmla="*/ 0 w 550"/>
                <a:gd name="T99" fmla="*/ 0 h 1779"/>
                <a:gd name="T100" fmla="*/ 0 w 550"/>
                <a:gd name="T101" fmla="*/ 0 h 1779"/>
                <a:gd name="T102" fmla="*/ 0 w 550"/>
                <a:gd name="T103" fmla="*/ 0 h 1779"/>
                <a:gd name="T104" fmla="*/ 0 w 550"/>
                <a:gd name="T105" fmla="*/ 0 h 1779"/>
                <a:gd name="T106" fmla="*/ 0 w 550"/>
                <a:gd name="T107" fmla="*/ 0 h 1779"/>
                <a:gd name="T108" fmla="*/ 0 w 550"/>
                <a:gd name="T109" fmla="*/ 0 h 1779"/>
                <a:gd name="T110" fmla="*/ 0 w 550"/>
                <a:gd name="T111" fmla="*/ 0 h 1779"/>
                <a:gd name="T112" fmla="*/ 0 w 550"/>
                <a:gd name="T113" fmla="*/ 0 h 1779"/>
                <a:gd name="T114" fmla="*/ 0 w 550"/>
                <a:gd name="T115" fmla="*/ 0 h 17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9"/>
                <a:gd name="T176" fmla="*/ 550 w 550"/>
                <a:gd name="T177" fmla="*/ 1779 h 17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9">
                  <a:moveTo>
                    <a:pt x="185" y="0"/>
                  </a:moveTo>
                  <a:lnTo>
                    <a:pt x="200" y="4"/>
                  </a:lnTo>
                  <a:lnTo>
                    <a:pt x="224" y="11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2" y="49"/>
                  </a:lnTo>
                  <a:lnTo>
                    <a:pt x="265" y="67"/>
                  </a:lnTo>
                  <a:lnTo>
                    <a:pt x="271" y="84"/>
                  </a:lnTo>
                  <a:lnTo>
                    <a:pt x="286" y="127"/>
                  </a:lnTo>
                  <a:lnTo>
                    <a:pt x="291" y="157"/>
                  </a:lnTo>
                  <a:lnTo>
                    <a:pt x="287" y="196"/>
                  </a:lnTo>
                  <a:lnTo>
                    <a:pt x="275" y="225"/>
                  </a:lnTo>
                  <a:lnTo>
                    <a:pt x="266" y="249"/>
                  </a:lnTo>
                  <a:lnTo>
                    <a:pt x="284" y="273"/>
                  </a:lnTo>
                  <a:lnTo>
                    <a:pt x="318" y="291"/>
                  </a:lnTo>
                  <a:lnTo>
                    <a:pt x="361" y="316"/>
                  </a:lnTo>
                  <a:lnTo>
                    <a:pt x="393" y="332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5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6" y="771"/>
                  </a:lnTo>
                  <a:lnTo>
                    <a:pt x="433" y="830"/>
                  </a:lnTo>
                  <a:lnTo>
                    <a:pt x="408" y="847"/>
                  </a:lnTo>
                  <a:lnTo>
                    <a:pt x="383" y="852"/>
                  </a:lnTo>
                  <a:lnTo>
                    <a:pt x="402" y="890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5" y="1367"/>
                  </a:lnTo>
                  <a:lnTo>
                    <a:pt x="296" y="1434"/>
                  </a:lnTo>
                  <a:lnTo>
                    <a:pt x="284" y="1484"/>
                  </a:lnTo>
                  <a:lnTo>
                    <a:pt x="266" y="1540"/>
                  </a:lnTo>
                  <a:lnTo>
                    <a:pt x="258" y="1573"/>
                  </a:lnTo>
                  <a:lnTo>
                    <a:pt x="263" y="1617"/>
                  </a:lnTo>
                  <a:lnTo>
                    <a:pt x="278" y="1634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3"/>
                  </a:lnTo>
                  <a:lnTo>
                    <a:pt x="257" y="1743"/>
                  </a:lnTo>
                  <a:lnTo>
                    <a:pt x="223" y="1749"/>
                  </a:lnTo>
                  <a:lnTo>
                    <a:pt x="222" y="1725"/>
                  </a:lnTo>
                  <a:lnTo>
                    <a:pt x="201" y="1746"/>
                  </a:lnTo>
                  <a:lnTo>
                    <a:pt x="183" y="1759"/>
                  </a:lnTo>
                  <a:lnTo>
                    <a:pt x="155" y="1772"/>
                  </a:lnTo>
                  <a:lnTo>
                    <a:pt x="120" y="1779"/>
                  </a:lnTo>
                  <a:lnTo>
                    <a:pt x="80" y="1775"/>
                  </a:lnTo>
                  <a:lnTo>
                    <a:pt x="71" y="1760"/>
                  </a:lnTo>
                  <a:lnTo>
                    <a:pt x="81" y="1743"/>
                  </a:lnTo>
                  <a:lnTo>
                    <a:pt x="61" y="1746"/>
                  </a:lnTo>
                  <a:lnTo>
                    <a:pt x="37" y="1745"/>
                  </a:lnTo>
                  <a:lnTo>
                    <a:pt x="35" y="1730"/>
                  </a:lnTo>
                  <a:lnTo>
                    <a:pt x="46" y="1716"/>
                  </a:lnTo>
                  <a:lnTo>
                    <a:pt x="74" y="1696"/>
                  </a:lnTo>
                  <a:lnTo>
                    <a:pt x="124" y="1660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3"/>
                  </a:lnTo>
                  <a:lnTo>
                    <a:pt x="111" y="1401"/>
                  </a:lnTo>
                  <a:lnTo>
                    <a:pt x="101" y="1348"/>
                  </a:lnTo>
                  <a:lnTo>
                    <a:pt x="101" y="1337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8" y="989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60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1" y="762"/>
                  </a:lnTo>
                  <a:lnTo>
                    <a:pt x="0" y="710"/>
                  </a:lnTo>
                  <a:lnTo>
                    <a:pt x="7" y="656"/>
                  </a:lnTo>
                  <a:lnTo>
                    <a:pt x="9" y="595"/>
                  </a:lnTo>
                  <a:lnTo>
                    <a:pt x="7" y="549"/>
                  </a:lnTo>
                  <a:lnTo>
                    <a:pt x="0" y="500"/>
                  </a:lnTo>
                  <a:lnTo>
                    <a:pt x="3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8"/>
                  </a:lnTo>
                  <a:lnTo>
                    <a:pt x="47" y="346"/>
                  </a:lnTo>
                  <a:lnTo>
                    <a:pt x="93" y="320"/>
                  </a:lnTo>
                  <a:lnTo>
                    <a:pt x="137" y="294"/>
                  </a:lnTo>
                  <a:lnTo>
                    <a:pt x="159" y="272"/>
                  </a:lnTo>
                  <a:lnTo>
                    <a:pt x="158" y="266"/>
                  </a:lnTo>
                  <a:lnTo>
                    <a:pt x="149" y="265"/>
                  </a:lnTo>
                  <a:lnTo>
                    <a:pt x="136" y="261"/>
                  </a:lnTo>
                  <a:lnTo>
                    <a:pt x="123" y="256"/>
                  </a:lnTo>
                  <a:lnTo>
                    <a:pt x="115" y="248"/>
                  </a:lnTo>
                  <a:lnTo>
                    <a:pt x="107" y="238"/>
                  </a:lnTo>
                  <a:lnTo>
                    <a:pt x="97" y="247"/>
                  </a:lnTo>
                  <a:lnTo>
                    <a:pt x="78" y="259"/>
                  </a:lnTo>
                  <a:lnTo>
                    <a:pt x="78" y="223"/>
                  </a:lnTo>
                  <a:lnTo>
                    <a:pt x="73" y="200"/>
                  </a:lnTo>
                  <a:lnTo>
                    <a:pt x="57" y="156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2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3" y="588"/>
                  </a:lnTo>
                  <a:lnTo>
                    <a:pt x="381" y="625"/>
                  </a:lnTo>
                  <a:lnTo>
                    <a:pt x="417" y="630"/>
                  </a:lnTo>
                  <a:lnTo>
                    <a:pt x="426" y="601"/>
                  </a:lnTo>
                  <a:lnTo>
                    <a:pt x="426" y="577"/>
                  </a:lnTo>
                  <a:lnTo>
                    <a:pt x="411" y="553"/>
                  </a:lnTo>
                  <a:lnTo>
                    <a:pt x="402" y="535"/>
                  </a:lnTo>
                  <a:lnTo>
                    <a:pt x="393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14" name="Freeform 659"/>
            <p:cNvSpPr>
              <a:spLocks/>
            </p:cNvSpPr>
            <p:nvPr/>
          </p:nvSpPr>
          <p:spPr bwMode="auto">
            <a:xfrm>
              <a:off x="715" y="3258"/>
              <a:ext cx="57" cy="178"/>
            </a:xfrm>
            <a:custGeom>
              <a:avLst/>
              <a:gdLst>
                <a:gd name="T0" fmla="*/ 0 w 550"/>
                <a:gd name="T1" fmla="*/ 0 h 1779"/>
                <a:gd name="T2" fmla="*/ 0 w 550"/>
                <a:gd name="T3" fmla="*/ 0 h 1779"/>
                <a:gd name="T4" fmla="*/ 0 w 550"/>
                <a:gd name="T5" fmla="*/ 0 h 1779"/>
                <a:gd name="T6" fmla="*/ 0 w 550"/>
                <a:gd name="T7" fmla="*/ 0 h 1779"/>
                <a:gd name="T8" fmla="*/ 0 w 550"/>
                <a:gd name="T9" fmla="*/ 0 h 1779"/>
                <a:gd name="T10" fmla="*/ 0 w 550"/>
                <a:gd name="T11" fmla="*/ 0 h 1779"/>
                <a:gd name="T12" fmla="*/ 0 w 550"/>
                <a:gd name="T13" fmla="*/ 0 h 1779"/>
                <a:gd name="T14" fmla="*/ 0 w 550"/>
                <a:gd name="T15" fmla="*/ 0 h 1779"/>
                <a:gd name="T16" fmla="*/ 0 w 550"/>
                <a:gd name="T17" fmla="*/ 0 h 1779"/>
                <a:gd name="T18" fmla="*/ 0 w 550"/>
                <a:gd name="T19" fmla="*/ 0 h 1779"/>
                <a:gd name="T20" fmla="*/ 0 w 550"/>
                <a:gd name="T21" fmla="*/ 0 h 1779"/>
                <a:gd name="T22" fmla="*/ 0 w 550"/>
                <a:gd name="T23" fmla="*/ 0 h 1779"/>
                <a:gd name="T24" fmla="*/ 0 w 550"/>
                <a:gd name="T25" fmla="*/ 0 h 1779"/>
                <a:gd name="T26" fmla="*/ 0 w 550"/>
                <a:gd name="T27" fmla="*/ 0 h 1779"/>
                <a:gd name="T28" fmla="*/ 0 w 550"/>
                <a:gd name="T29" fmla="*/ 0 h 1779"/>
                <a:gd name="T30" fmla="*/ 0 w 550"/>
                <a:gd name="T31" fmla="*/ 0 h 1779"/>
                <a:gd name="T32" fmla="*/ 0 w 550"/>
                <a:gd name="T33" fmla="*/ 0 h 1779"/>
                <a:gd name="T34" fmla="*/ 0 w 550"/>
                <a:gd name="T35" fmla="*/ 0 h 1779"/>
                <a:gd name="T36" fmla="*/ 0 w 550"/>
                <a:gd name="T37" fmla="*/ 0 h 1779"/>
                <a:gd name="T38" fmla="*/ 0 w 550"/>
                <a:gd name="T39" fmla="*/ 0 h 1779"/>
                <a:gd name="T40" fmla="*/ 0 w 550"/>
                <a:gd name="T41" fmla="*/ 0 h 1779"/>
                <a:gd name="T42" fmla="*/ 0 w 550"/>
                <a:gd name="T43" fmla="*/ 0 h 1779"/>
                <a:gd name="T44" fmla="*/ 0 w 550"/>
                <a:gd name="T45" fmla="*/ 0 h 1779"/>
                <a:gd name="T46" fmla="*/ 0 w 550"/>
                <a:gd name="T47" fmla="*/ 0 h 1779"/>
                <a:gd name="T48" fmla="*/ 0 w 550"/>
                <a:gd name="T49" fmla="*/ 0 h 1779"/>
                <a:gd name="T50" fmla="*/ 0 w 550"/>
                <a:gd name="T51" fmla="*/ 0 h 1779"/>
                <a:gd name="T52" fmla="*/ 0 w 550"/>
                <a:gd name="T53" fmla="*/ 0 h 1779"/>
                <a:gd name="T54" fmla="*/ 0 w 550"/>
                <a:gd name="T55" fmla="*/ 0 h 1779"/>
                <a:gd name="T56" fmla="*/ 0 w 550"/>
                <a:gd name="T57" fmla="*/ 0 h 1779"/>
                <a:gd name="T58" fmla="*/ 0 w 550"/>
                <a:gd name="T59" fmla="*/ 0 h 1779"/>
                <a:gd name="T60" fmla="*/ 0 w 550"/>
                <a:gd name="T61" fmla="*/ 0 h 1779"/>
                <a:gd name="T62" fmla="*/ 0 w 550"/>
                <a:gd name="T63" fmla="*/ 0 h 1779"/>
                <a:gd name="T64" fmla="*/ 0 w 550"/>
                <a:gd name="T65" fmla="*/ 0 h 1779"/>
                <a:gd name="T66" fmla="*/ 0 w 550"/>
                <a:gd name="T67" fmla="*/ 0 h 1779"/>
                <a:gd name="T68" fmla="*/ 0 w 550"/>
                <a:gd name="T69" fmla="*/ 0 h 1779"/>
                <a:gd name="T70" fmla="*/ 0 w 550"/>
                <a:gd name="T71" fmla="*/ 0 h 1779"/>
                <a:gd name="T72" fmla="*/ 0 w 550"/>
                <a:gd name="T73" fmla="*/ 0 h 1779"/>
                <a:gd name="T74" fmla="*/ 0 w 550"/>
                <a:gd name="T75" fmla="*/ 0 h 1779"/>
                <a:gd name="T76" fmla="*/ 0 w 550"/>
                <a:gd name="T77" fmla="*/ 0 h 1779"/>
                <a:gd name="T78" fmla="*/ 0 w 550"/>
                <a:gd name="T79" fmla="*/ 0 h 1779"/>
                <a:gd name="T80" fmla="*/ 0 w 550"/>
                <a:gd name="T81" fmla="*/ 0 h 1779"/>
                <a:gd name="T82" fmla="*/ 0 w 550"/>
                <a:gd name="T83" fmla="*/ 0 h 1779"/>
                <a:gd name="T84" fmla="*/ 0 w 550"/>
                <a:gd name="T85" fmla="*/ 0 h 1779"/>
                <a:gd name="T86" fmla="*/ 0 w 550"/>
                <a:gd name="T87" fmla="*/ 0 h 1779"/>
                <a:gd name="T88" fmla="*/ 0 w 550"/>
                <a:gd name="T89" fmla="*/ 0 h 1779"/>
                <a:gd name="T90" fmla="*/ 0 w 550"/>
                <a:gd name="T91" fmla="*/ 0 h 1779"/>
                <a:gd name="T92" fmla="*/ 0 w 550"/>
                <a:gd name="T93" fmla="*/ 0 h 1779"/>
                <a:gd name="T94" fmla="*/ 0 w 550"/>
                <a:gd name="T95" fmla="*/ 0 h 1779"/>
                <a:gd name="T96" fmla="*/ 0 w 550"/>
                <a:gd name="T97" fmla="*/ 0 h 1779"/>
                <a:gd name="T98" fmla="*/ 0 w 550"/>
                <a:gd name="T99" fmla="*/ 0 h 1779"/>
                <a:gd name="T100" fmla="*/ 0 w 550"/>
                <a:gd name="T101" fmla="*/ 0 h 1779"/>
                <a:gd name="T102" fmla="*/ 0 w 550"/>
                <a:gd name="T103" fmla="*/ 0 h 1779"/>
                <a:gd name="T104" fmla="*/ 0 w 550"/>
                <a:gd name="T105" fmla="*/ 0 h 17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9"/>
                <a:gd name="T161" fmla="*/ 550 w 550"/>
                <a:gd name="T162" fmla="*/ 1779 h 17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9">
                  <a:moveTo>
                    <a:pt x="185" y="0"/>
                  </a:moveTo>
                  <a:lnTo>
                    <a:pt x="200" y="4"/>
                  </a:lnTo>
                  <a:lnTo>
                    <a:pt x="224" y="11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2" y="49"/>
                  </a:lnTo>
                  <a:lnTo>
                    <a:pt x="265" y="67"/>
                  </a:lnTo>
                  <a:lnTo>
                    <a:pt x="271" y="84"/>
                  </a:lnTo>
                  <a:lnTo>
                    <a:pt x="286" y="127"/>
                  </a:lnTo>
                  <a:lnTo>
                    <a:pt x="291" y="157"/>
                  </a:lnTo>
                  <a:lnTo>
                    <a:pt x="287" y="196"/>
                  </a:lnTo>
                  <a:lnTo>
                    <a:pt x="275" y="225"/>
                  </a:lnTo>
                  <a:lnTo>
                    <a:pt x="266" y="249"/>
                  </a:lnTo>
                  <a:lnTo>
                    <a:pt x="284" y="273"/>
                  </a:lnTo>
                  <a:lnTo>
                    <a:pt x="318" y="291"/>
                  </a:lnTo>
                  <a:lnTo>
                    <a:pt x="361" y="316"/>
                  </a:lnTo>
                  <a:lnTo>
                    <a:pt x="393" y="332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5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6" y="771"/>
                  </a:lnTo>
                  <a:lnTo>
                    <a:pt x="433" y="830"/>
                  </a:lnTo>
                  <a:lnTo>
                    <a:pt x="408" y="847"/>
                  </a:lnTo>
                  <a:lnTo>
                    <a:pt x="383" y="852"/>
                  </a:lnTo>
                  <a:lnTo>
                    <a:pt x="402" y="890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5" y="1367"/>
                  </a:lnTo>
                  <a:lnTo>
                    <a:pt x="296" y="1434"/>
                  </a:lnTo>
                  <a:lnTo>
                    <a:pt x="284" y="1484"/>
                  </a:lnTo>
                  <a:lnTo>
                    <a:pt x="266" y="1540"/>
                  </a:lnTo>
                  <a:lnTo>
                    <a:pt x="258" y="1573"/>
                  </a:lnTo>
                  <a:lnTo>
                    <a:pt x="263" y="1617"/>
                  </a:lnTo>
                  <a:lnTo>
                    <a:pt x="278" y="1634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3"/>
                  </a:lnTo>
                  <a:lnTo>
                    <a:pt x="257" y="1743"/>
                  </a:lnTo>
                  <a:lnTo>
                    <a:pt x="223" y="1749"/>
                  </a:lnTo>
                  <a:lnTo>
                    <a:pt x="222" y="1725"/>
                  </a:lnTo>
                  <a:lnTo>
                    <a:pt x="201" y="1746"/>
                  </a:lnTo>
                  <a:lnTo>
                    <a:pt x="183" y="1759"/>
                  </a:lnTo>
                  <a:lnTo>
                    <a:pt x="155" y="1772"/>
                  </a:lnTo>
                  <a:lnTo>
                    <a:pt x="120" y="1779"/>
                  </a:lnTo>
                  <a:lnTo>
                    <a:pt x="80" y="1775"/>
                  </a:lnTo>
                  <a:lnTo>
                    <a:pt x="71" y="1760"/>
                  </a:lnTo>
                  <a:lnTo>
                    <a:pt x="81" y="1743"/>
                  </a:lnTo>
                  <a:lnTo>
                    <a:pt x="61" y="1746"/>
                  </a:lnTo>
                  <a:lnTo>
                    <a:pt x="37" y="1745"/>
                  </a:lnTo>
                  <a:lnTo>
                    <a:pt x="35" y="1730"/>
                  </a:lnTo>
                  <a:lnTo>
                    <a:pt x="46" y="1716"/>
                  </a:lnTo>
                  <a:lnTo>
                    <a:pt x="74" y="1696"/>
                  </a:lnTo>
                  <a:lnTo>
                    <a:pt x="124" y="1660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3"/>
                  </a:lnTo>
                  <a:lnTo>
                    <a:pt x="111" y="1401"/>
                  </a:lnTo>
                  <a:lnTo>
                    <a:pt x="101" y="1348"/>
                  </a:lnTo>
                  <a:lnTo>
                    <a:pt x="101" y="1337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8" y="989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60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1" y="762"/>
                  </a:lnTo>
                  <a:lnTo>
                    <a:pt x="0" y="710"/>
                  </a:lnTo>
                  <a:lnTo>
                    <a:pt x="7" y="656"/>
                  </a:lnTo>
                  <a:lnTo>
                    <a:pt x="9" y="595"/>
                  </a:lnTo>
                  <a:lnTo>
                    <a:pt x="7" y="549"/>
                  </a:lnTo>
                  <a:lnTo>
                    <a:pt x="0" y="500"/>
                  </a:lnTo>
                  <a:lnTo>
                    <a:pt x="3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8"/>
                  </a:lnTo>
                  <a:lnTo>
                    <a:pt x="47" y="346"/>
                  </a:lnTo>
                  <a:lnTo>
                    <a:pt x="93" y="320"/>
                  </a:lnTo>
                  <a:lnTo>
                    <a:pt x="137" y="294"/>
                  </a:lnTo>
                  <a:lnTo>
                    <a:pt x="159" y="272"/>
                  </a:lnTo>
                  <a:lnTo>
                    <a:pt x="158" y="266"/>
                  </a:lnTo>
                  <a:lnTo>
                    <a:pt x="149" y="265"/>
                  </a:lnTo>
                  <a:lnTo>
                    <a:pt x="136" y="261"/>
                  </a:lnTo>
                  <a:lnTo>
                    <a:pt x="123" y="256"/>
                  </a:lnTo>
                  <a:lnTo>
                    <a:pt x="115" y="248"/>
                  </a:lnTo>
                  <a:lnTo>
                    <a:pt x="107" y="238"/>
                  </a:lnTo>
                  <a:lnTo>
                    <a:pt x="97" y="247"/>
                  </a:lnTo>
                  <a:lnTo>
                    <a:pt x="78" y="259"/>
                  </a:lnTo>
                  <a:lnTo>
                    <a:pt x="78" y="223"/>
                  </a:lnTo>
                  <a:lnTo>
                    <a:pt x="73" y="200"/>
                  </a:lnTo>
                  <a:lnTo>
                    <a:pt x="57" y="156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2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15" name="Freeform 660"/>
            <p:cNvSpPr>
              <a:spLocks/>
            </p:cNvSpPr>
            <p:nvPr/>
          </p:nvSpPr>
          <p:spPr bwMode="auto">
            <a:xfrm>
              <a:off x="754" y="3310"/>
              <a:ext cx="5" cy="11"/>
            </a:xfrm>
            <a:custGeom>
              <a:avLst/>
              <a:gdLst>
                <a:gd name="T0" fmla="*/ 0 w 45"/>
                <a:gd name="T1" fmla="*/ 0 h 107"/>
                <a:gd name="T2" fmla="*/ 0 w 45"/>
                <a:gd name="T3" fmla="*/ 0 h 107"/>
                <a:gd name="T4" fmla="*/ 0 w 45"/>
                <a:gd name="T5" fmla="*/ 0 h 107"/>
                <a:gd name="T6" fmla="*/ 0 w 45"/>
                <a:gd name="T7" fmla="*/ 0 h 107"/>
                <a:gd name="T8" fmla="*/ 0 w 45"/>
                <a:gd name="T9" fmla="*/ 0 h 107"/>
                <a:gd name="T10" fmla="*/ 0 w 45"/>
                <a:gd name="T11" fmla="*/ 0 h 107"/>
                <a:gd name="T12" fmla="*/ 0 w 45"/>
                <a:gd name="T13" fmla="*/ 0 h 107"/>
                <a:gd name="T14" fmla="*/ 0 w 45"/>
                <a:gd name="T15" fmla="*/ 0 h 107"/>
                <a:gd name="T16" fmla="*/ 0 w 45"/>
                <a:gd name="T17" fmla="*/ 0 h 107"/>
                <a:gd name="T18" fmla="*/ 0 w 45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07"/>
                <a:gd name="T32" fmla="*/ 45 w 45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07">
                  <a:moveTo>
                    <a:pt x="6" y="0"/>
                  </a:moveTo>
                  <a:lnTo>
                    <a:pt x="2" y="65"/>
                  </a:lnTo>
                  <a:lnTo>
                    <a:pt x="0" y="102"/>
                  </a:lnTo>
                  <a:lnTo>
                    <a:pt x="35" y="107"/>
                  </a:lnTo>
                  <a:lnTo>
                    <a:pt x="45" y="77"/>
                  </a:lnTo>
                  <a:lnTo>
                    <a:pt x="45" y="54"/>
                  </a:lnTo>
                  <a:lnTo>
                    <a:pt x="30" y="30"/>
                  </a:lnTo>
                  <a:lnTo>
                    <a:pt x="21" y="12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16" name="Freeform 661"/>
            <p:cNvSpPr>
              <a:spLocks/>
            </p:cNvSpPr>
            <p:nvPr/>
          </p:nvSpPr>
          <p:spPr bwMode="auto">
            <a:xfrm>
              <a:off x="820" y="3254"/>
              <a:ext cx="54" cy="187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5"/>
                <a:gd name="T169" fmla="*/ 0 h 1867"/>
                <a:gd name="T170" fmla="*/ 525 w 525"/>
                <a:gd name="T171" fmla="*/ 1867 h 18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5" h="1867">
                  <a:moveTo>
                    <a:pt x="279" y="0"/>
                  </a:moveTo>
                  <a:lnTo>
                    <a:pt x="325" y="0"/>
                  </a:lnTo>
                  <a:lnTo>
                    <a:pt x="353" y="11"/>
                  </a:lnTo>
                  <a:lnTo>
                    <a:pt x="379" y="32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4" y="149"/>
                  </a:lnTo>
                  <a:lnTo>
                    <a:pt x="356" y="183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6" y="294"/>
                  </a:lnTo>
                  <a:lnTo>
                    <a:pt x="364" y="292"/>
                  </a:lnTo>
                  <a:lnTo>
                    <a:pt x="379" y="292"/>
                  </a:lnTo>
                  <a:lnTo>
                    <a:pt x="408" y="298"/>
                  </a:lnTo>
                  <a:lnTo>
                    <a:pt x="433" y="307"/>
                  </a:lnTo>
                  <a:lnTo>
                    <a:pt x="459" y="327"/>
                  </a:lnTo>
                  <a:lnTo>
                    <a:pt x="477" y="351"/>
                  </a:lnTo>
                  <a:lnTo>
                    <a:pt x="488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500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5"/>
                  </a:lnTo>
                  <a:lnTo>
                    <a:pt x="482" y="784"/>
                  </a:lnTo>
                  <a:lnTo>
                    <a:pt x="482" y="820"/>
                  </a:lnTo>
                  <a:lnTo>
                    <a:pt x="518" y="809"/>
                  </a:lnTo>
                  <a:lnTo>
                    <a:pt x="525" y="961"/>
                  </a:lnTo>
                  <a:lnTo>
                    <a:pt x="390" y="995"/>
                  </a:lnTo>
                  <a:lnTo>
                    <a:pt x="374" y="1071"/>
                  </a:lnTo>
                  <a:lnTo>
                    <a:pt x="347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60"/>
                  </a:lnTo>
                  <a:lnTo>
                    <a:pt x="355" y="1433"/>
                  </a:lnTo>
                  <a:lnTo>
                    <a:pt x="348" y="1497"/>
                  </a:lnTo>
                  <a:lnTo>
                    <a:pt x="329" y="1598"/>
                  </a:lnTo>
                  <a:lnTo>
                    <a:pt x="318" y="1647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21" y="1794"/>
                  </a:lnTo>
                  <a:lnTo>
                    <a:pt x="306" y="1802"/>
                  </a:lnTo>
                  <a:lnTo>
                    <a:pt x="262" y="1836"/>
                  </a:lnTo>
                  <a:lnTo>
                    <a:pt x="244" y="1850"/>
                  </a:lnTo>
                  <a:lnTo>
                    <a:pt x="223" y="1862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4"/>
                  </a:lnTo>
                  <a:lnTo>
                    <a:pt x="129" y="1845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5"/>
                  </a:lnTo>
                  <a:lnTo>
                    <a:pt x="158" y="1797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9" y="1824"/>
                  </a:lnTo>
                  <a:lnTo>
                    <a:pt x="13" y="1815"/>
                  </a:lnTo>
                  <a:lnTo>
                    <a:pt x="9" y="1801"/>
                  </a:lnTo>
                  <a:lnTo>
                    <a:pt x="17" y="1787"/>
                  </a:lnTo>
                  <a:lnTo>
                    <a:pt x="27" y="1781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3"/>
                  </a:lnTo>
                  <a:lnTo>
                    <a:pt x="134" y="1679"/>
                  </a:lnTo>
                  <a:lnTo>
                    <a:pt x="133" y="1651"/>
                  </a:lnTo>
                  <a:lnTo>
                    <a:pt x="126" y="1625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6"/>
                  </a:lnTo>
                  <a:lnTo>
                    <a:pt x="1" y="1218"/>
                  </a:lnTo>
                  <a:lnTo>
                    <a:pt x="7" y="1190"/>
                  </a:lnTo>
                  <a:lnTo>
                    <a:pt x="22" y="1059"/>
                  </a:lnTo>
                  <a:lnTo>
                    <a:pt x="37" y="992"/>
                  </a:lnTo>
                  <a:lnTo>
                    <a:pt x="59" y="928"/>
                  </a:lnTo>
                  <a:lnTo>
                    <a:pt x="86" y="827"/>
                  </a:lnTo>
                  <a:lnTo>
                    <a:pt x="99" y="754"/>
                  </a:lnTo>
                  <a:lnTo>
                    <a:pt x="110" y="692"/>
                  </a:lnTo>
                  <a:lnTo>
                    <a:pt x="81" y="686"/>
                  </a:lnTo>
                  <a:lnTo>
                    <a:pt x="52" y="676"/>
                  </a:lnTo>
                  <a:lnTo>
                    <a:pt x="44" y="660"/>
                  </a:lnTo>
                  <a:lnTo>
                    <a:pt x="43" y="635"/>
                  </a:lnTo>
                  <a:lnTo>
                    <a:pt x="46" y="612"/>
                  </a:lnTo>
                  <a:lnTo>
                    <a:pt x="77" y="518"/>
                  </a:lnTo>
                  <a:lnTo>
                    <a:pt x="96" y="480"/>
                  </a:lnTo>
                  <a:lnTo>
                    <a:pt x="98" y="466"/>
                  </a:lnTo>
                  <a:lnTo>
                    <a:pt x="107" y="398"/>
                  </a:lnTo>
                  <a:lnTo>
                    <a:pt x="116" y="367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1"/>
                  </a:lnTo>
                  <a:lnTo>
                    <a:pt x="232" y="260"/>
                  </a:lnTo>
                  <a:lnTo>
                    <a:pt x="219" y="245"/>
                  </a:lnTo>
                  <a:lnTo>
                    <a:pt x="210" y="230"/>
                  </a:lnTo>
                  <a:lnTo>
                    <a:pt x="199" y="204"/>
                  </a:lnTo>
                  <a:lnTo>
                    <a:pt x="198" y="185"/>
                  </a:lnTo>
                  <a:lnTo>
                    <a:pt x="196" y="158"/>
                  </a:lnTo>
                  <a:lnTo>
                    <a:pt x="196" y="148"/>
                  </a:lnTo>
                  <a:lnTo>
                    <a:pt x="186" y="135"/>
                  </a:lnTo>
                  <a:lnTo>
                    <a:pt x="177" y="122"/>
                  </a:lnTo>
                  <a:lnTo>
                    <a:pt x="175" y="106"/>
                  </a:lnTo>
                  <a:lnTo>
                    <a:pt x="175" y="84"/>
                  </a:lnTo>
                  <a:lnTo>
                    <a:pt x="181" y="58"/>
                  </a:lnTo>
                  <a:lnTo>
                    <a:pt x="196" y="34"/>
                  </a:lnTo>
                  <a:lnTo>
                    <a:pt x="215" y="20"/>
                  </a:lnTo>
                  <a:lnTo>
                    <a:pt x="250" y="6"/>
                  </a:lnTo>
                  <a:lnTo>
                    <a:pt x="262" y="3"/>
                  </a:lnTo>
                  <a:lnTo>
                    <a:pt x="279" y="0"/>
                  </a:lnTo>
                  <a:lnTo>
                    <a:pt x="426" y="806"/>
                  </a:lnTo>
                  <a:lnTo>
                    <a:pt x="396" y="818"/>
                  </a:lnTo>
                  <a:lnTo>
                    <a:pt x="398" y="771"/>
                  </a:lnTo>
                  <a:lnTo>
                    <a:pt x="395" y="751"/>
                  </a:lnTo>
                  <a:lnTo>
                    <a:pt x="390" y="730"/>
                  </a:lnTo>
                  <a:lnTo>
                    <a:pt x="381" y="711"/>
                  </a:lnTo>
                  <a:lnTo>
                    <a:pt x="369" y="692"/>
                  </a:lnTo>
                  <a:lnTo>
                    <a:pt x="383" y="668"/>
                  </a:lnTo>
                  <a:lnTo>
                    <a:pt x="398" y="640"/>
                  </a:lnTo>
                  <a:lnTo>
                    <a:pt x="411" y="609"/>
                  </a:lnTo>
                  <a:lnTo>
                    <a:pt x="419" y="580"/>
                  </a:lnTo>
                  <a:lnTo>
                    <a:pt x="426" y="546"/>
                  </a:lnTo>
                  <a:lnTo>
                    <a:pt x="430" y="590"/>
                  </a:lnTo>
                  <a:lnTo>
                    <a:pt x="429" y="643"/>
                  </a:lnTo>
                  <a:lnTo>
                    <a:pt x="428" y="692"/>
                  </a:lnTo>
                  <a:lnTo>
                    <a:pt x="429" y="733"/>
                  </a:lnTo>
                  <a:lnTo>
                    <a:pt x="428" y="767"/>
                  </a:lnTo>
                  <a:lnTo>
                    <a:pt x="426" y="806"/>
                  </a:lnTo>
                  <a:lnTo>
                    <a:pt x="279" y="0"/>
                  </a:lnTo>
                  <a:lnTo>
                    <a:pt x="231" y="1735"/>
                  </a:lnTo>
                  <a:lnTo>
                    <a:pt x="244" y="1713"/>
                  </a:lnTo>
                  <a:lnTo>
                    <a:pt x="252" y="1688"/>
                  </a:lnTo>
                  <a:lnTo>
                    <a:pt x="257" y="1658"/>
                  </a:lnTo>
                  <a:lnTo>
                    <a:pt x="252" y="1617"/>
                  </a:lnTo>
                  <a:lnTo>
                    <a:pt x="250" y="1568"/>
                  </a:lnTo>
                  <a:lnTo>
                    <a:pt x="248" y="1511"/>
                  </a:lnTo>
                  <a:lnTo>
                    <a:pt x="250" y="1449"/>
                  </a:lnTo>
                  <a:lnTo>
                    <a:pt x="254" y="1394"/>
                  </a:lnTo>
                  <a:lnTo>
                    <a:pt x="257" y="1356"/>
                  </a:lnTo>
                  <a:lnTo>
                    <a:pt x="254" y="1339"/>
                  </a:lnTo>
                  <a:lnTo>
                    <a:pt x="245" y="1314"/>
                  </a:lnTo>
                  <a:lnTo>
                    <a:pt x="235" y="1282"/>
                  </a:lnTo>
                  <a:lnTo>
                    <a:pt x="231" y="1244"/>
                  </a:lnTo>
                  <a:lnTo>
                    <a:pt x="232" y="1210"/>
                  </a:lnTo>
                  <a:lnTo>
                    <a:pt x="237" y="1187"/>
                  </a:lnTo>
                  <a:lnTo>
                    <a:pt x="151" y="1179"/>
                  </a:lnTo>
                  <a:lnTo>
                    <a:pt x="142" y="1203"/>
                  </a:lnTo>
                  <a:lnTo>
                    <a:pt x="133" y="1230"/>
                  </a:lnTo>
                  <a:lnTo>
                    <a:pt x="124" y="1256"/>
                  </a:lnTo>
                  <a:lnTo>
                    <a:pt x="124" y="1267"/>
                  </a:lnTo>
                  <a:lnTo>
                    <a:pt x="136" y="1291"/>
                  </a:lnTo>
                  <a:lnTo>
                    <a:pt x="151" y="1316"/>
                  </a:lnTo>
                  <a:lnTo>
                    <a:pt x="166" y="1347"/>
                  </a:lnTo>
                  <a:lnTo>
                    <a:pt x="173" y="1378"/>
                  </a:lnTo>
                  <a:lnTo>
                    <a:pt x="176" y="1419"/>
                  </a:lnTo>
                  <a:lnTo>
                    <a:pt x="176" y="1460"/>
                  </a:lnTo>
                  <a:lnTo>
                    <a:pt x="177" y="1519"/>
                  </a:lnTo>
                  <a:lnTo>
                    <a:pt x="181" y="1570"/>
                  </a:lnTo>
                  <a:lnTo>
                    <a:pt x="192" y="1627"/>
                  </a:lnTo>
                  <a:lnTo>
                    <a:pt x="210" y="1688"/>
                  </a:lnTo>
                  <a:lnTo>
                    <a:pt x="222" y="1716"/>
                  </a:lnTo>
                  <a:lnTo>
                    <a:pt x="231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17" name="Freeform 662"/>
            <p:cNvSpPr>
              <a:spLocks/>
            </p:cNvSpPr>
            <p:nvPr/>
          </p:nvSpPr>
          <p:spPr bwMode="auto">
            <a:xfrm>
              <a:off x="820" y="3254"/>
              <a:ext cx="54" cy="187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w 525"/>
                <a:gd name="T113" fmla="*/ 0 h 18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5"/>
                <a:gd name="T172" fmla="*/ 0 h 1867"/>
                <a:gd name="T173" fmla="*/ 525 w 525"/>
                <a:gd name="T174" fmla="*/ 1867 h 18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5" h="1867">
                  <a:moveTo>
                    <a:pt x="279" y="0"/>
                  </a:moveTo>
                  <a:lnTo>
                    <a:pt x="325" y="0"/>
                  </a:lnTo>
                  <a:lnTo>
                    <a:pt x="353" y="11"/>
                  </a:lnTo>
                  <a:lnTo>
                    <a:pt x="379" y="32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4" y="149"/>
                  </a:lnTo>
                  <a:lnTo>
                    <a:pt x="356" y="183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6" y="294"/>
                  </a:lnTo>
                  <a:lnTo>
                    <a:pt x="364" y="292"/>
                  </a:lnTo>
                  <a:lnTo>
                    <a:pt x="379" y="292"/>
                  </a:lnTo>
                  <a:lnTo>
                    <a:pt x="408" y="298"/>
                  </a:lnTo>
                  <a:lnTo>
                    <a:pt x="433" y="307"/>
                  </a:lnTo>
                  <a:lnTo>
                    <a:pt x="459" y="327"/>
                  </a:lnTo>
                  <a:lnTo>
                    <a:pt x="477" y="351"/>
                  </a:lnTo>
                  <a:lnTo>
                    <a:pt x="488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500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5"/>
                  </a:lnTo>
                  <a:lnTo>
                    <a:pt x="482" y="784"/>
                  </a:lnTo>
                  <a:lnTo>
                    <a:pt x="482" y="820"/>
                  </a:lnTo>
                  <a:lnTo>
                    <a:pt x="518" y="809"/>
                  </a:lnTo>
                  <a:lnTo>
                    <a:pt x="525" y="961"/>
                  </a:lnTo>
                  <a:lnTo>
                    <a:pt x="390" y="995"/>
                  </a:lnTo>
                  <a:lnTo>
                    <a:pt x="374" y="1071"/>
                  </a:lnTo>
                  <a:lnTo>
                    <a:pt x="347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60"/>
                  </a:lnTo>
                  <a:lnTo>
                    <a:pt x="355" y="1433"/>
                  </a:lnTo>
                  <a:lnTo>
                    <a:pt x="348" y="1497"/>
                  </a:lnTo>
                  <a:lnTo>
                    <a:pt x="329" y="1598"/>
                  </a:lnTo>
                  <a:lnTo>
                    <a:pt x="318" y="1647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21" y="1794"/>
                  </a:lnTo>
                  <a:lnTo>
                    <a:pt x="306" y="1802"/>
                  </a:lnTo>
                  <a:lnTo>
                    <a:pt x="262" y="1836"/>
                  </a:lnTo>
                  <a:lnTo>
                    <a:pt x="244" y="1850"/>
                  </a:lnTo>
                  <a:lnTo>
                    <a:pt x="223" y="1862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4"/>
                  </a:lnTo>
                  <a:lnTo>
                    <a:pt x="129" y="1845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5"/>
                  </a:lnTo>
                  <a:lnTo>
                    <a:pt x="158" y="1797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9" y="1824"/>
                  </a:lnTo>
                  <a:lnTo>
                    <a:pt x="13" y="1815"/>
                  </a:lnTo>
                  <a:lnTo>
                    <a:pt x="9" y="1801"/>
                  </a:lnTo>
                  <a:lnTo>
                    <a:pt x="17" y="1787"/>
                  </a:lnTo>
                  <a:lnTo>
                    <a:pt x="27" y="1781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3"/>
                  </a:lnTo>
                  <a:lnTo>
                    <a:pt x="134" y="1679"/>
                  </a:lnTo>
                  <a:lnTo>
                    <a:pt x="133" y="1651"/>
                  </a:lnTo>
                  <a:lnTo>
                    <a:pt x="126" y="1625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6"/>
                  </a:lnTo>
                  <a:lnTo>
                    <a:pt x="1" y="1218"/>
                  </a:lnTo>
                  <a:lnTo>
                    <a:pt x="7" y="1190"/>
                  </a:lnTo>
                  <a:lnTo>
                    <a:pt x="22" y="1059"/>
                  </a:lnTo>
                  <a:lnTo>
                    <a:pt x="37" y="992"/>
                  </a:lnTo>
                  <a:lnTo>
                    <a:pt x="59" y="928"/>
                  </a:lnTo>
                  <a:lnTo>
                    <a:pt x="86" y="827"/>
                  </a:lnTo>
                  <a:lnTo>
                    <a:pt x="99" y="754"/>
                  </a:lnTo>
                  <a:lnTo>
                    <a:pt x="110" y="692"/>
                  </a:lnTo>
                  <a:lnTo>
                    <a:pt x="81" y="686"/>
                  </a:lnTo>
                  <a:lnTo>
                    <a:pt x="52" y="676"/>
                  </a:lnTo>
                  <a:lnTo>
                    <a:pt x="44" y="660"/>
                  </a:lnTo>
                  <a:lnTo>
                    <a:pt x="43" y="635"/>
                  </a:lnTo>
                  <a:lnTo>
                    <a:pt x="46" y="612"/>
                  </a:lnTo>
                  <a:lnTo>
                    <a:pt x="77" y="518"/>
                  </a:lnTo>
                  <a:lnTo>
                    <a:pt x="96" y="480"/>
                  </a:lnTo>
                  <a:lnTo>
                    <a:pt x="98" y="466"/>
                  </a:lnTo>
                  <a:lnTo>
                    <a:pt x="107" y="398"/>
                  </a:lnTo>
                  <a:lnTo>
                    <a:pt x="116" y="367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1"/>
                  </a:lnTo>
                  <a:lnTo>
                    <a:pt x="232" y="260"/>
                  </a:lnTo>
                  <a:lnTo>
                    <a:pt x="219" y="245"/>
                  </a:lnTo>
                  <a:lnTo>
                    <a:pt x="210" y="230"/>
                  </a:lnTo>
                  <a:lnTo>
                    <a:pt x="199" y="204"/>
                  </a:lnTo>
                  <a:lnTo>
                    <a:pt x="198" y="185"/>
                  </a:lnTo>
                  <a:lnTo>
                    <a:pt x="196" y="158"/>
                  </a:lnTo>
                  <a:lnTo>
                    <a:pt x="196" y="148"/>
                  </a:lnTo>
                  <a:lnTo>
                    <a:pt x="186" y="135"/>
                  </a:lnTo>
                  <a:lnTo>
                    <a:pt x="177" y="122"/>
                  </a:lnTo>
                  <a:lnTo>
                    <a:pt x="175" y="106"/>
                  </a:lnTo>
                  <a:lnTo>
                    <a:pt x="175" y="84"/>
                  </a:lnTo>
                  <a:lnTo>
                    <a:pt x="181" y="58"/>
                  </a:lnTo>
                  <a:lnTo>
                    <a:pt x="196" y="34"/>
                  </a:lnTo>
                  <a:lnTo>
                    <a:pt x="215" y="20"/>
                  </a:lnTo>
                  <a:lnTo>
                    <a:pt x="250" y="6"/>
                  </a:lnTo>
                  <a:lnTo>
                    <a:pt x="262" y="3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18" name="Freeform 663"/>
            <p:cNvSpPr>
              <a:spLocks/>
            </p:cNvSpPr>
            <p:nvPr/>
          </p:nvSpPr>
          <p:spPr bwMode="auto">
            <a:xfrm>
              <a:off x="858" y="3309"/>
              <a:ext cx="6" cy="27"/>
            </a:xfrm>
            <a:custGeom>
              <a:avLst/>
              <a:gdLst>
                <a:gd name="T0" fmla="*/ 0 w 61"/>
                <a:gd name="T1" fmla="*/ 0 h 272"/>
                <a:gd name="T2" fmla="*/ 0 w 61"/>
                <a:gd name="T3" fmla="*/ 0 h 272"/>
                <a:gd name="T4" fmla="*/ 0 w 61"/>
                <a:gd name="T5" fmla="*/ 0 h 272"/>
                <a:gd name="T6" fmla="*/ 0 w 61"/>
                <a:gd name="T7" fmla="*/ 0 h 272"/>
                <a:gd name="T8" fmla="*/ 0 w 61"/>
                <a:gd name="T9" fmla="*/ 0 h 272"/>
                <a:gd name="T10" fmla="*/ 0 w 61"/>
                <a:gd name="T11" fmla="*/ 0 h 272"/>
                <a:gd name="T12" fmla="*/ 0 w 61"/>
                <a:gd name="T13" fmla="*/ 0 h 272"/>
                <a:gd name="T14" fmla="*/ 0 w 61"/>
                <a:gd name="T15" fmla="*/ 0 h 272"/>
                <a:gd name="T16" fmla="*/ 0 w 61"/>
                <a:gd name="T17" fmla="*/ 0 h 272"/>
                <a:gd name="T18" fmla="*/ 0 w 61"/>
                <a:gd name="T19" fmla="*/ 0 h 272"/>
                <a:gd name="T20" fmla="*/ 0 w 61"/>
                <a:gd name="T21" fmla="*/ 0 h 272"/>
                <a:gd name="T22" fmla="*/ 0 w 61"/>
                <a:gd name="T23" fmla="*/ 0 h 272"/>
                <a:gd name="T24" fmla="*/ 0 w 61"/>
                <a:gd name="T25" fmla="*/ 0 h 272"/>
                <a:gd name="T26" fmla="*/ 0 w 61"/>
                <a:gd name="T27" fmla="*/ 0 h 272"/>
                <a:gd name="T28" fmla="*/ 0 w 61"/>
                <a:gd name="T29" fmla="*/ 0 h 272"/>
                <a:gd name="T30" fmla="*/ 0 w 61"/>
                <a:gd name="T31" fmla="*/ 0 h 272"/>
                <a:gd name="T32" fmla="*/ 0 w 61"/>
                <a:gd name="T33" fmla="*/ 0 h 272"/>
                <a:gd name="T34" fmla="*/ 0 w 61"/>
                <a:gd name="T35" fmla="*/ 0 h 2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2"/>
                <a:gd name="T56" fmla="*/ 61 w 61"/>
                <a:gd name="T57" fmla="*/ 272 h 2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2">
                  <a:moveTo>
                    <a:pt x="57" y="261"/>
                  </a:moveTo>
                  <a:lnTo>
                    <a:pt x="27" y="272"/>
                  </a:lnTo>
                  <a:lnTo>
                    <a:pt x="29" y="225"/>
                  </a:lnTo>
                  <a:lnTo>
                    <a:pt x="26" y="205"/>
                  </a:lnTo>
                  <a:lnTo>
                    <a:pt x="21" y="184"/>
                  </a:lnTo>
                  <a:lnTo>
                    <a:pt x="12" y="165"/>
                  </a:lnTo>
                  <a:lnTo>
                    <a:pt x="0" y="146"/>
                  </a:lnTo>
                  <a:lnTo>
                    <a:pt x="14" y="122"/>
                  </a:lnTo>
                  <a:lnTo>
                    <a:pt x="29" y="94"/>
                  </a:lnTo>
                  <a:lnTo>
                    <a:pt x="42" y="63"/>
                  </a:lnTo>
                  <a:lnTo>
                    <a:pt x="50" y="36"/>
                  </a:lnTo>
                  <a:lnTo>
                    <a:pt x="57" y="0"/>
                  </a:lnTo>
                  <a:lnTo>
                    <a:pt x="61" y="44"/>
                  </a:lnTo>
                  <a:lnTo>
                    <a:pt x="60" y="97"/>
                  </a:lnTo>
                  <a:lnTo>
                    <a:pt x="59" y="146"/>
                  </a:lnTo>
                  <a:lnTo>
                    <a:pt x="60" y="187"/>
                  </a:lnTo>
                  <a:lnTo>
                    <a:pt x="59" y="221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19" name="Freeform 664"/>
            <p:cNvSpPr>
              <a:spLocks/>
            </p:cNvSpPr>
            <p:nvPr/>
          </p:nvSpPr>
          <p:spPr bwMode="auto">
            <a:xfrm>
              <a:off x="833" y="3372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7" y="558"/>
                  </a:moveTo>
                  <a:lnTo>
                    <a:pt x="120" y="535"/>
                  </a:lnTo>
                  <a:lnTo>
                    <a:pt x="128" y="511"/>
                  </a:lnTo>
                  <a:lnTo>
                    <a:pt x="132" y="481"/>
                  </a:lnTo>
                  <a:lnTo>
                    <a:pt x="128" y="438"/>
                  </a:lnTo>
                  <a:lnTo>
                    <a:pt x="125" y="391"/>
                  </a:lnTo>
                  <a:lnTo>
                    <a:pt x="124" y="333"/>
                  </a:lnTo>
                  <a:lnTo>
                    <a:pt x="125" y="272"/>
                  </a:lnTo>
                  <a:lnTo>
                    <a:pt x="130" y="216"/>
                  </a:lnTo>
                  <a:lnTo>
                    <a:pt x="133" y="178"/>
                  </a:lnTo>
                  <a:lnTo>
                    <a:pt x="130" y="162"/>
                  </a:lnTo>
                  <a:lnTo>
                    <a:pt x="120" y="136"/>
                  </a:lnTo>
                  <a:lnTo>
                    <a:pt x="111" y="105"/>
                  </a:lnTo>
                  <a:lnTo>
                    <a:pt x="107" y="66"/>
                  </a:lnTo>
                  <a:lnTo>
                    <a:pt x="107" y="33"/>
                  </a:lnTo>
                  <a:lnTo>
                    <a:pt x="113" y="8"/>
                  </a:lnTo>
                  <a:lnTo>
                    <a:pt x="27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9"/>
                  </a:lnTo>
                  <a:lnTo>
                    <a:pt x="0" y="89"/>
                  </a:lnTo>
                  <a:lnTo>
                    <a:pt x="12" y="113"/>
                  </a:lnTo>
                  <a:lnTo>
                    <a:pt x="27" y="139"/>
                  </a:lnTo>
                  <a:lnTo>
                    <a:pt x="42" y="170"/>
                  </a:lnTo>
                  <a:lnTo>
                    <a:pt x="49" y="200"/>
                  </a:lnTo>
                  <a:lnTo>
                    <a:pt x="52" y="242"/>
                  </a:lnTo>
                  <a:lnTo>
                    <a:pt x="52" y="283"/>
                  </a:lnTo>
                  <a:lnTo>
                    <a:pt x="53" y="342"/>
                  </a:lnTo>
                  <a:lnTo>
                    <a:pt x="57" y="391"/>
                  </a:lnTo>
                  <a:lnTo>
                    <a:pt x="68" y="449"/>
                  </a:lnTo>
                  <a:lnTo>
                    <a:pt x="86" y="511"/>
                  </a:lnTo>
                  <a:lnTo>
                    <a:pt x="96" y="539"/>
                  </a:lnTo>
                  <a:lnTo>
                    <a:pt x="107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20" name="Freeform 665"/>
            <p:cNvSpPr>
              <a:spLocks/>
            </p:cNvSpPr>
            <p:nvPr/>
          </p:nvSpPr>
          <p:spPr bwMode="auto">
            <a:xfrm>
              <a:off x="438" y="3305"/>
              <a:ext cx="72" cy="199"/>
            </a:xfrm>
            <a:custGeom>
              <a:avLst/>
              <a:gdLst>
                <a:gd name="T0" fmla="*/ 0 w 696"/>
                <a:gd name="T1" fmla="*/ 0 h 1990"/>
                <a:gd name="T2" fmla="*/ 0 w 696"/>
                <a:gd name="T3" fmla="*/ 0 h 1990"/>
                <a:gd name="T4" fmla="*/ 0 w 696"/>
                <a:gd name="T5" fmla="*/ 0 h 1990"/>
                <a:gd name="T6" fmla="*/ 0 w 696"/>
                <a:gd name="T7" fmla="*/ 0 h 1990"/>
                <a:gd name="T8" fmla="*/ 0 w 696"/>
                <a:gd name="T9" fmla="*/ 0 h 1990"/>
                <a:gd name="T10" fmla="*/ 0 w 696"/>
                <a:gd name="T11" fmla="*/ 0 h 1990"/>
                <a:gd name="T12" fmla="*/ 0 w 696"/>
                <a:gd name="T13" fmla="*/ 0 h 1990"/>
                <a:gd name="T14" fmla="*/ 0 w 696"/>
                <a:gd name="T15" fmla="*/ 0 h 1990"/>
                <a:gd name="T16" fmla="*/ 0 w 696"/>
                <a:gd name="T17" fmla="*/ 0 h 1990"/>
                <a:gd name="T18" fmla="*/ 0 w 696"/>
                <a:gd name="T19" fmla="*/ 0 h 1990"/>
                <a:gd name="T20" fmla="*/ 0 w 696"/>
                <a:gd name="T21" fmla="*/ 0 h 1990"/>
                <a:gd name="T22" fmla="*/ 0 w 696"/>
                <a:gd name="T23" fmla="*/ 0 h 1990"/>
                <a:gd name="T24" fmla="*/ 0 w 696"/>
                <a:gd name="T25" fmla="*/ 0 h 1990"/>
                <a:gd name="T26" fmla="*/ 0 w 696"/>
                <a:gd name="T27" fmla="*/ 0 h 1990"/>
                <a:gd name="T28" fmla="*/ 0 w 696"/>
                <a:gd name="T29" fmla="*/ 0 h 1990"/>
                <a:gd name="T30" fmla="*/ 0 w 696"/>
                <a:gd name="T31" fmla="*/ 0 h 1990"/>
                <a:gd name="T32" fmla="*/ 0 w 696"/>
                <a:gd name="T33" fmla="*/ 0 h 1990"/>
                <a:gd name="T34" fmla="*/ 0 w 696"/>
                <a:gd name="T35" fmla="*/ 0 h 1990"/>
                <a:gd name="T36" fmla="*/ 0 w 696"/>
                <a:gd name="T37" fmla="*/ 0 h 1990"/>
                <a:gd name="T38" fmla="*/ 0 w 696"/>
                <a:gd name="T39" fmla="*/ 0 h 1990"/>
                <a:gd name="T40" fmla="*/ 0 w 696"/>
                <a:gd name="T41" fmla="*/ 0 h 1990"/>
                <a:gd name="T42" fmla="*/ 0 w 696"/>
                <a:gd name="T43" fmla="*/ 0 h 1990"/>
                <a:gd name="T44" fmla="*/ 0 w 696"/>
                <a:gd name="T45" fmla="*/ 0 h 1990"/>
                <a:gd name="T46" fmla="*/ 0 w 696"/>
                <a:gd name="T47" fmla="*/ 0 h 1990"/>
                <a:gd name="T48" fmla="*/ 0 w 696"/>
                <a:gd name="T49" fmla="*/ 0 h 1990"/>
                <a:gd name="T50" fmla="*/ 0 w 696"/>
                <a:gd name="T51" fmla="*/ 0 h 1990"/>
                <a:gd name="T52" fmla="*/ 0 w 696"/>
                <a:gd name="T53" fmla="*/ 0 h 1990"/>
                <a:gd name="T54" fmla="*/ 0 w 696"/>
                <a:gd name="T55" fmla="*/ 0 h 1990"/>
                <a:gd name="T56" fmla="*/ 0 w 696"/>
                <a:gd name="T57" fmla="*/ 0 h 1990"/>
                <a:gd name="T58" fmla="*/ 0 w 696"/>
                <a:gd name="T59" fmla="*/ 0 h 1990"/>
                <a:gd name="T60" fmla="*/ 0 w 696"/>
                <a:gd name="T61" fmla="*/ 0 h 1990"/>
                <a:gd name="T62" fmla="*/ 0 w 696"/>
                <a:gd name="T63" fmla="*/ 0 h 1990"/>
                <a:gd name="T64" fmla="*/ 0 w 696"/>
                <a:gd name="T65" fmla="*/ 0 h 1990"/>
                <a:gd name="T66" fmla="*/ 0 w 696"/>
                <a:gd name="T67" fmla="*/ 0 h 1990"/>
                <a:gd name="T68" fmla="*/ 0 w 696"/>
                <a:gd name="T69" fmla="*/ 0 h 1990"/>
                <a:gd name="T70" fmla="*/ 0 w 696"/>
                <a:gd name="T71" fmla="*/ 0 h 1990"/>
                <a:gd name="T72" fmla="*/ 0 w 696"/>
                <a:gd name="T73" fmla="*/ 0 h 1990"/>
                <a:gd name="T74" fmla="*/ 0 w 696"/>
                <a:gd name="T75" fmla="*/ 0 h 1990"/>
                <a:gd name="T76" fmla="*/ 0 w 696"/>
                <a:gd name="T77" fmla="*/ 0 h 1990"/>
                <a:gd name="T78" fmla="*/ 0 w 696"/>
                <a:gd name="T79" fmla="*/ 0 h 1990"/>
                <a:gd name="T80" fmla="*/ 0 w 696"/>
                <a:gd name="T81" fmla="*/ 0 h 1990"/>
                <a:gd name="T82" fmla="*/ 0 w 696"/>
                <a:gd name="T83" fmla="*/ 0 h 1990"/>
                <a:gd name="T84" fmla="*/ 0 w 696"/>
                <a:gd name="T85" fmla="*/ 0 h 1990"/>
                <a:gd name="T86" fmla="*/ 0 w 696"/>
                <a:gd name="T87" fmla="*/ 0 h 1990"/>
                <a:gd name="T88" fmla="*/ 0 w 696"/>
                <a:gd name="T89" fmla="*/ 0 h 1990"/>
                <a:gd name="T90" fmla="*/ 0 w 696"/>
                <a:gd name="T91" fmla="*/ 0 h 1990"/>
                <a:gd name="T92" fmla="*/ 0 w 696"/>
                <a:gd name="T93" fmla="*/ 0 h 19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1990"/>
                <a:gd name="T143" fmla="*/ 696 w 696"/>
                <a:gd name="T144" fmla="*/ 1990 h 19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1990">
                  <a:moveTo>
                    <a:pt x="363" y="1245"/>
                  </a:moveTo>
                  <a:lnTo>
                    <a:pt x="348" y="1316"/>
                  </a:lnTo>
                  <a:lnTo>
                    <a:pt x="332" y="1385"/>
                  </a:lnTo>
                  <a:lnTo>
                    <a:pt x="319" y="1438"/>
                  </a:lnTo>
                  <a:lnTo>
                    <a:pt x="307" y="1503"/>
                  </a:lnTo>
                  <a:lnTo>
                    <a:pt x="300" y="1580"/>
                  </a:lnTo>
                  <a:lnTo>
                    <a:pt x="292" y="1642"/>
                  </a:lnTo>
                  <a:lnTo>
                    <a:pt x="284" y="1698"/>
                  </a:lnTo>
                  <a:lnTo>
                    <a:pt x="274" y="1751"/>
                  </a:lnTo>
                  <a:lnTo>
                    <a:pt x="263" y="1803"/>
                  </a:lnTo>
                  <a:lnTo>
                    <a:pt x="257" y="1837"/>
                  </a:lnTo>
                  <a:lnTo>
                    <a:pt x="257" y="1865"/>
                  </a:lnTo>
                  <a:lnTo>
                    <a:pt x="258" y="1885"/>
                  </a:lnTo>
                  <a:lnTo>
                    <a:pt x="251" y="1896"/>
                  </a:lnTo>
                  <a:lnTo>
                    <a:pt x="206" y="1905"/>
                  </a:lnTo>
                  <a:lnTo>
                    <a:pt x="197" y="1900"/>
                  </a:lnTo>
                  <a:lnTo>
                    <a:pt x="191" y="1893"/>
                  </a:lnTo>
                  <a:lnTo>
                    <a:pt x="148" y="1908"/>
                  </a:lnTo>
                  <a:lnTo>
                    <a:pt x="92" y="1922"/>
                  </a:lnTo>
                  <a:lnTo>
                    <a:pt x="56" y="1927"/>
                  </a:lnTo>
                  <a:lnTo>
                    <a:pt x="27" y="1925"/>
                  </a:lnTo>
                  <a:lnTo>
                    <a:pt x="10" y="1918"/>
                  </a:lnTo>
                  <a:lnTo>
                    <a:pt x="2" y="1909"/>
                  </a:lnTo>
                  <a:lnTo>
                    <a:pt x="0" y="1898"/>
                  </a:lnTo>
                  <a:lnTo>
                    <a:pt x="5" y="1887"/>
                  </a:lnTo>
                  <a:lnTo>
                    <a:pt x="18" y="1876"/>
                  </a:lnTo>
                  <a:lnTo>
                    <a:pt x="58" y="1858"/>
                  </a:lnTo>
                  <a:lnTo>
                    <a:pt x="95" y="1840"/>
                  </a:lnTo>
                  <a:lnTo>
                    <a:pt x="128" y="1824"/>
                  </a:lnTo>
                  <a:lnTo>
                    <a:pt x="142" y="1810"/>
                  </a:lnTo>
                  <a:lnTo>
                    <a:pt x="143" y="1760"/>
                  </a:lnTo>
                  <a:lnTo>
                    <a:pt x="143" y="1698"/>
                  </a:lnTo>
                  <a:lnTo>
                    <a:pt x="144" y="1635"/>
                  </a:lnTo>
                  <a:lnTo>
                    <a:pt x="144" y="1563"/>
                  </a:lnTo>
                  <a:lnTo>
                    <a:pt x="142" y="1476"/>
                  </a:lnTo>
                  <a:lnTo>
                    <a:pt x="142" y="1385"/>
                  </a:lnTo>
                  <a:lnTo>
                    <a:pt x="147" y="1291"/>
                  </a:lnTo>
                  <a:lnTo>
                    <a:pt x="150" y="1223"/>
                  </a:lnTo>
                  <a:lnTo>
                    <a:pt x="156" y="1154"/>
                  </a:lnTo>
                  <a:lnTo>
                    <a:pt x="156" y="1114"/>
                  </a:lnTo>
                  <a:lnTo>
                    <a:pt x="131" y="1111"/>
                  </a:lnTo>
                  <a:lnTo>
                    <a:pt x="105" y="1102"/>
                  </a:lnTo>
                  <a:lnTo>
                    <a:pt x="86" y="1079"/>
                  </a:lnTo>
                  <a:lnTo>
                    <a:pt x="84" y="1050"/>
                  </a:lnTo>
                  <a:lnTo>
                    <a:pt x="92" y="1013"/>
                  </a:lnTo>
                  <a:lnTo>
                    <a:pt x="107" y="982"/>
                  </a:lnTo>
                  <a:lnTo>
                    <a:pt x="121" y="960"/>
                  </a:lnTo>
                  <a:lnTo>
                    <a:pt x="96" y="951"/>
                  </a:lnTo>
                  <a:lnTo>
                    <a:pt x="88" y="944"/>
                  </a:lnTo>
                  <a:lnTo>
                    <a:pt x="90" y="933"/>
                  </a:lnTo>
                  <a:lnTo>
                    <a:pt x="122" y="854"/>
                  </a:lnTo>
                  <a:lnTo>
                    <a:pt x="133" y="813"/>
                  </a:lnTo>
                  <a:lnTo>
                    <a:pt x="142" y="668"/>
                  </a:lnTo>
                  <a:lnTo>
                    <a:pt x="142" y="564"/>
                  </a:lnTo>
                  <a:lnTo>
                    <a:pt x="147" y="437"/>
                  </a:lnTo>
                  <a:lnTo>
                    <a:pt x="152" y="405"/>
                  </a:lnTo>
                  <a:lnTo>
                    <a:pt x="165" y="380"/>
                  </a:lnTo>
                  <a:lnTo>
                    <a:pt x="190" y="359"/>
                  </a:lnTo>
                  <a:lnTo>
                    <a:pt x="300" y="299"/>
                  </a:lnTo>
                  <a:lnTo>
                    <a:pt x="292" y="272"/>
                  </a:lnTo>
                  <a:lnTo>
                    <a:pt x="274" y="268"/>
                  </a:lnTo>
                  <a:lnTo>
                    <a:pt x="249" y="261"/>
                  </a:lnTo>
                  <a:lnTo>
                    <a:pt x="236" y="247"/>
                  </a:lnTo>
                  <a:lnTo>
                    <a:pt x="219" y="191"/>
                  </a:lnTo>
                  <a:lnTo>
                    <a:pt x="214" y="160"/>
                  </a:lnTo>
                  <a:lnTo>
                    <a:pt x="215" y="131"/>
                  </a:lnTo>
                  <a:lnTo>
                    <a:pt x="211" y="101"/>
                  </a:lnTo>
                  <a:lnTo>
                    <a:pt x="214" y="70"/>
                  </a:lnTo>
                  <a:lnTo>
                    <a:pt x="199" y="84"/>
                  </a:lnTo>
                  <a:lnTo>
                    <a:pt x="191" y="90"/>
                  </a:lnTo>
                  <a:lnTo>
                    <a:pt x="194" y="70"/>
                  </a:lnTo>
                  <a:lnTo>
                    <a:pt x="203" y="47"/>
                  </a:lnTo>
                  <a:lnTo>
                    <a:pt x="217" y="29"/>
                  </a:lnTo>
                  <a:lnTo>
                    <a:pt x="238" y="15"/>
                  </a:lnTo>
                  <a:lnTo>
                    <a:pt x="266" y="3"/>
                  </a:lnTo>
                  <a:lnTo>
                    <a:pt x="304" y="0"/>
                  </a:lnTo>
                  <a:lnTo>
                    <a:pt x="335" y="7"/>
                  </a:lnTo>
                  <a:lnTo>
                    <a:pt x="363" y="20"/>
                  </a:lnTo>
                  <a:lnTo>
                    <a:pt x="386" y="38"/>
                  </a:lnTo>
                  <a:lnTo>
                    <a:pt x="403" y="62"/>
                  </a:lnTo>
                  <a:lnTo>
                    <a:pt x="412" y="94"/>
                  </a:lnTo>
                  <a:lnTo>
                    <a:pt x="417" y="131"/>
                  </a:lnTo>
                  <a:lnTo>
                    <a:pt x="414" y="161"/>
                  </a:lnTo>
                  <a:lnTo>
                    <a:pt x="407" y="201"/>
                  </a:lnTo>
                  <a:lnTo>
                    <a:pt x="408" y="231"/>
                  </a:lnTo>
                  <a:lnTo>
                    <a:pt x="414" y="264"/>
                  </a:lnTo>
                  <a:lnTo>
                    <a:pt x="427" y="281"/>
                  </a:lnTo>
                  <a:lnTo>
                    <a:pt x="562" y="334"/>
                  </a:lnTo>
                  <a:lnTo>
                    <a:pt x="580" y="346"/>
                  </a:lnTo>
                  <a:lnTo>
                    <a:pt x="594" y="365"/>
                  </a:lnTo>
                  <a:lnTo>
                    <a:pt x="636" y="480"/>
                  </a:lnTo>
                  <a:lnTo>
                    <a:pt x="691" y="643"/>
                  </a:lnTo>
                  <a:lnTo>
                    <a:pt x="696" y="677"/>
                  </a:lnTo>
                  <a:lnTo>
                    <a:pt x="695" y="695"/>
                  </a:lnTo>
                  <a:lnTo>
                    <a:pt x="687" y="716"/>
                  </a:lnTo>
                  <a:lnTo>
                    <a:pt x="615" y="828"/>
                  </a:lnTo>
                  <a:lnTo>
                    <a:pt x="605" y="862"/>
                  </a:lnTo>
                  <a:lnTo>
                    <a:pt x="601" y="899"/>
                  </a:lnTo>
                  <a:lnTo>
                    <a:pt x="615" y="1024"/>
                  </a:lnTo>
                  <a:lnTo>
                    <a:pt x="623" y="1079"/>
                  </a:lnTo>
                  <a:lnTo>
                    <a:pt x="623" y="1097"/>
                  </a:lnTo>
                  <a:lnTo>
                    <a:pt x="615" y="1110"/>
                  </a:lnTo>
                  <a:lnTo>
                    <a:pt x="594" y="1116"/>
                  </a:lnTo>
                  <a:lnTo>
                    <a:pt x="571" y="1120"/>
                  </a:lnTo>
                  <a:lnTo>
                    <a:pt x="566" y="1183"/>
                  </a:lnTo>
                  <a:lnTo>
                    <a:pt x="566" y="1253"/>
                  </a:lnTo>
                  <a:lnTo>
                    <a:pt x="568" y="1329"/>
                  </a:lnTo>
                  <a:lnTo>
                    <a:pt x="571" y="1399"/>
                  </a:lnTo>
                  <a:lnTo>
                    <a:pt x="583" y="1476"/>
                  </a:lnTo>
                  <a:lnTo>
                    <a:pt x="585" y="1552"/>
                  </a:lnTo>
                  <a:lnTo>
                    <a:pt x="590" y="1627"/>
                  </a:lnTo>
                  <a:lnTo>
                    <a:pt x="590" y="1686"/>
                  </a:lnTo>
                  <a:lnTo>
                    <a:pt x="586" y="1781"/>
                  </a:lnTo>
                  <a:lnTo>
                    <a:pt x="589" y="1840"/>
                  </a:lnTo>
                  <a:lnTo>
                    <a:pt x="585" y="1893"/>
                  </a:lnTo>
                  <a:lnTo>
                    <a:pt x="584" y="1905"/>
                  </a:lnTo>
                  <a:lnTo>
                    <a:pt x="550" y="1914"/>
                  </a:lnTo>
                  <a:lnTo>
                    <a:pt x="523" y="1928"/>
                  </a:lnTo>
                  <a:lnTo>
                    <a:pt x="498" y="1948"/>
                  </a:lnTo>
                  <a:lnTo>
                    <a:pt x="472" y="1968"/>
                  </a:lnTo>
                  <a:lnTo>
                    <a:pt x="438" y="1981"/>
                  </a:lnTo>
                  <a:lnTo>
                    <a:pt x="403" y="1990"/>
                  </a:lnTo>
                  <a:lnTo>
                    <a:pt x="371" y="1990"/>
                  </a:lnTo>
                  <a:lnTo>
                    <a:pt x="352" y="1985"/>
                  </a:lnTo>
                  <a:lnTo>
                    <a:pt x="339" y="1974"/>
                  </a:lnTo>
                  <a:lnTo>
                    <a:pt x="336" y="1962"/>
                  </a:lnTo>
                  <a:lnTo>
                    <a:pt x="344" y="1945"/>
                  </a:lnTo>
                  <a:lnTo>
                    <a:pt x="362" y="1930"/>
                  </a:lnTo>
                  <a:lnTo>
                    <a:pt x="383" y="1914"/>
                  </a:lnTo>
                  <a:lnTo>
                    <a:pt x="412" y="1891"/>
                  </a:lnTo>
                  <a:lnTo>
                    <a:pt x="435" y="1870"/>
                  </a:lnTo>
                  <a:lnTo>
                    <a:pt x="450" y="1852"/>
                  </a:lnTo>
                  <a:lnTo>
                    <a:pt x="442" y="1754"/>
                  </a:lnTo>
                  <a:lnTo>
                    <a:pt x="442" y="1685"/>
                  </a:lnTo>
                  <a:lnTo>
                    <a:pt x="435" y="1614"/>
                  </a:lnTo>
                  <a:lnTo>
                    <a:pt x="429" y="1552"/>
                  </a:lnTo>
                  <a:lnTo>
                    <a:pt x="416" y="1487"/>
                  </a:lnTo>
                  <a:lnTo>
                    <a:pt x="400" y="1420"/>
                  </a:lnTo>
                  <a:lnTo>
                    <a:pt x="386" y="1357"/>
                  </a:lnTo>
                  <a:lnTo>
                    <a:pt x="375" y="1307"/>
                  </a:lnTo>
                  <a:lnTo>
                    <a:pt x="363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21" name="Freeform 666"/>
            <p:cNvSpPr>
              <a:spLocks/>
            </p:cNvSpPr>
            <p:nvPr/>
          </p:nvSpPr>
          <p:spPr bwMode="auto">
            <a:xfrm>
              <a:off x="165" y="3307"/>
              <a:ext cx="75" cy="186"/>
            </a:xfrm>
            <a:custGeom>
              <a:avLst/>
              <a:gdLst>
                <a:gd name="T0" fmla="*/ 0 w 730"/>
                <a:gd name="T1" fmla="*/ 0 h 1859"/>
                <a:gd name="T2" fmla="*/ 0 w 730"/>
                <a:gd name="T3" fmla="*/ 0 h 1859"/>
                <a:gd name="T4" fmla="*/ 0 w 730"/>
                <a:gd name="T5" fmla="*/ 0 h 1859"/>
                <a:gd name="T6" fmla="*/ 0 w 730"/>
                <a:gd name="T7" fmla="*/ 0 h 1859"/>
                <a:gd name="T8" fmla="*/ 0 w 730"/>
                <a:gd name="T9" fmla="*/ 0 h 1859"/>
                <a:gd name="T10" fmla="*/ 0 w 730"/>
                <a:gd name="T11" fmla="*/ 0 h 1859"/>
                <a:gd name="T12" fmla="*/ 0 w 730"/>
                <a:gd name="T13" fmla="*/ 0 h 1859"/>
                <a:gd name="T14" fmla="*/ 0 w 730"/>
                <a:gd name="T15" fmla="*/ 0 h 1859"/>
                <a:gd name="T16" fmla="*/ 0 w 730"/>
                <a:gd name="T17" fmla="*/ 0 h 1859"/>
                <a:gd name="T18" fmla="*/ 0 w 730"/>
                <a:gd name="T19" fmla="*/ 0 h 1859"/>
                <a:gd name="T20" fmla="*/ 0 w 730"/>
                <a:gd name="T21" fmla="*/ 0 h 1859"/>
                <a:gd name="T22" fmla="*/ 0 w 730"/>
                <a:gd name="T23" fmla="*/ 0 h 1859"/>
                <a:gd name="T24" fmla="*/ 0 w 730"/>
                <a:gd name="T25" fmla="*/ 0 h 1859"/>
                <a:gd name="T26" fmla="*/ 0 w 730"/>
                <a:gd name="T27" fmla="*/ 0 h 1859"/>
                <a:gd name="T28" fmla="*/ 0 w 730"/>
                <a:gd name="T29" fmla="*/ 0 h 1859"/>
                <a:gd name="T30" fmla="*/ 0 w 730"/>
                <a:gd name="T31" fmla="*/ 0 h 1859"/>
                <a:gd name="T32" fmla="*/ 0 w 730"/>
                <a:gd name="T33" fmla="*/ 0 h 1859"/>
                <a:gd name="T34" fmla="*/ 0 w 730"/>
                <a:gd name="T35" fmla="*/ 0 h 1859"/>
                <a:gd name="T36" fmla="*/ 0 w 730"/>
                <a:gd name="T37" fmla="*/ 0 h 1859"/>
                <a:gd name="T38" fmla="*/ 0 w 730"/>
                <a:gd name="T39" fmla="*/ 0 h 1859"/>
                <a:gd name="T40" fmla="*/ 0 w 730"/>
                <a:gd name="T41" fmla="*/ 0 h 1859"/>
                <a:gd name="T42" fmla="*/ 0 w 730"/>
                <a:gd name="T43" fmla="*/ 0 h 1859"/>
                <a:gd name="T44" fmla="*/ 0 w 730"/>
                <a:gd name="T45" fmla="*/ 0 h 1859"/>
                <a:gd name="T46" fmla="*/ 0 w 730"/>
                <a:gd name="T47" fmla="*/ 0 h 1859"/>
                <a:gd name="T48" fmla="*/ 0 w 730"/>
                <a:gd name="T49" fmla="*/ 0 h 1859"/>
                <a:gd name="T50" fmla="*/ 0 w 730"/>
                <a:gd name="T51" fmla="*/ 0 h 1859"/>
                <a:gd name="T52" fmla="*/ 0 w 730"/>
                <a:gd name="T53" fmla="*/ 0 h 1859"/>
                <a:gd name="T54" fmla="*/ 0 w 730"/>
                <a:gd name="T55" fmla="*/ 0 h 1859"/>
                <a:gd name="T56" fmla="*/ 0 w 730"/>
                <a:gd name="T57" fmla="*/ 0 h 1859"/>
                <a:gd name="T58" fmla="*/ 0 w 730"/>
                <a:gd name="T59" fmla="*/ 0 h 1859"/>
                <a:gd name="T60" fmla="*/ 0 w 730"/>
                <a:gd name="T61" fmla="*/ 0 h 1859"/>
                <a:gd name="T62" fmla="*/ 0 w 730"/>
                <a:gd name="T63" fmla="*/ 0 h 1859"/>
                <a:gd name="T64" fmla="*/ 0 w 730"/>
                <a:gd name="T65" fmla="*/ 0 h 1859"/>
                <a:gd name="T66" fmla="*/ 0 w 730"/>
                <a:gd name="T67" fmla="*/ 0 h 1859"/>
                <a:gd name="T68" fmla="*/ 0 w 730"/>
                <a:gd name="T69" fmla="*/ 0 h 1859"/>
                <a:gd name="T70" fmla="*/ 0 w 730"/>
                <a:gd name="T71" fmla="*/ 0 h 1859"/>
                <a:gd name="T72" fmla="*/ 0 w 730"/>
                <a:gd name="T73" fmla="*/ 0 h 1859"/>
                <a:gd name="T74" fmla="*/ 0 w 730"/>
                <a:gd name="T75" fmla="*/ 0 h 1859"/>
                <a:gd name="T76" fmla="*/ 0 w 730"/>
                <a:gd name="T77" fmla="*/ 0 h 1859"/>
                <a:gd name="T78" fmla="*/ 0 w 730"/>
                <a:gd name="T79" fmla="*/ 0 h 1859"/>
                <a:gd name="T80" fmla="*/ 0 w 730"/>
                <a:gd name="T81" fmla="*/ 0 h 1859"/>
                <a:gd name="T82" fmla="*/ 0 w 730"/>
                <a:gd name="T83" fmla="*/ 0 h 1859"/>
                <a:gd name="T84" fmla="*/ 0 w 730"/>
                <a:gd name="T85" fmla="*/ 0 h 1859"/>
                <a:gd name="T86" fmla="*/ 0 w 730"/>
                <a:gd name="T87" fmla="*/ 0 h 1859"/>
                <a:gd name="T88" fmla="*/ 0 w 730"/>
                <a:gd name="T89" fmla="*/ 0 h 1859"/>
                <a:gd name="T90" fmla="*/ 0 w 730"/>
                <a:gd name="T91" fmla="*/ 0 h 1859"/>
                <a:gd name="T92" fmla="*/ 0 w 730"/>
                <a:gd name="T93" fmla="*/ 0 h 1859"/>
                <a:gd name="T94" fmla="*/ 0 w 730"/>
                <a:gd name="T95" fmla="*/ 0 h 1859"/>
                <a:gd name="T96" fmla="*/ 0 w 730"/>
                <a:gd name="T97" fmla="*/ 0 h 1859"/>
                <a:gd name="T98" fmla="*/ 0 w 730"/>
                <a:gd name="T99" fmla="*/ 0 h 1859"/>
                <a:gd name="T100" fmla="*/ 0 w 730"/>
                <a:gd name="T101" fmla="*/ 0 h 1859"/>
                <a:gd name="T102" fmla="*/ 0 w 730"/>
                <a:gd name="T103" fmla="*/ 0 h 1859"/>
                <a:gd name="T104" fmla="*/ 0 w 730"/>
                <a:gd name="T105" fmla="*/ 0 h 1859"/>
                <a:gd name="T106" fmla="*/ 0 w 730"/>
                <a:gd name="T107" fmla="*/ 0 h 1859"/>
                <a:gd name="T108" fmla="*/ 0 w 730"/>
                <a:gd name="T109" fmla="*/ 0 h 1859"/>
                <a:gd name="T110" fmla="*/ 0 w 730"/>
                <a:gd name="T111" fmla="*/ 0 h 1859"/>
                <a:gd name="T112" fmla="*/ 0 w 730"/>
                <a:gd name="T113" fmla="*/ 0 h 1859"/>
                <a:gd name="T114" fmla="*/ 0 w 730"/>
                <a:gd name="T115" fmla="*/ 0 h 1859"/>
                <a:gd name="T116" fmla="*/ 0 w 730"/>
                <a:gd name="T117" fmla="*/ 0 h 18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0"/>
                <a:gd name="T178" fmla="*/ 0 h 1859"/>
                <a:gd name="T179" fmla="*/ 730 w 730"/>
                <a:gd name="T180" fmla="*/ 1859 h 18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0" h="1859">
                  <a:moveTo>
                    <a:pt x="637" y="811"/>
                  </a:moveTo>
                  <a:lnTo>
                    <a:pt x="639" y="858"/>
                  </a:lnTo>
                  <a:lnTo>
                    <a:pt x="652" y="954"/>
                  </a:lnTo>
                  <a:lnTo>
                    <a:pt x="537" y="1024"/>
                  </a:lnTo>
                  <a:lnTo>
                    <a:pt x="537" y="1067"/>
                  </a:lnTo>
                  <a:lnTo>
                    <a:pt x="543" y="1141"/>
                  </a:lnTo>
                  <a:lnTo>
                    <a:pt x="551" y="1365"/>
                  </a:lnTo>
                  <a:lnTo>
                    <a:pt x="558" y="1463"/>
                  </a:lnTo>
                  <a:lnTo>
                    <a:pt x="566" y="1636"/>
                  </a:lnTo>
                  <a:lnTo>
                    <a:pt x="566" y="1699"/>
                  </a:lnTo>
                  <a:lnTo>
                    <a:pt x="567" y="1720"/>
                  </a:lnTo>
                  <a:lnTo>
                    <a:pt x="573" y="1727"/>
                  </a:lnTo>
                  <a:lnTo>
                    <a:pt x="593" y="1739"/>
                  </a:lnTo>
                  <a:lnTo>
                    <a:pt x="633" y="1760"/>
                  </a:lnTo>
                  <a:lnTo>
                    <a:pt x="682" y="1772"/>
                  </a:lnTo>
                  <a:lnTo>
                    <a:pt x="699" y="1777"/>
                  </a:lnTo>
                  <a:lnTo>
                    <a:pt x="716" y="1785"/>
                  </a:lnTo>
                  <a:lnTo>
                    <a:pt x="726" y="1799"/>
                  </a:lnTo>
                  <a:lnTo>
                    <a:pt x="730" y="1811"/>
                  </a:lnTo>
                  <a:lnTo>
                    <a:pt x="723" y="1815"/>
                  </a:lnTo>
                  <a:lnTo>
                    <a:pt x="627" y="1816"/>
                  </a:lnTo>
                  <a:lnTo>
                    <a:pt x="502" y="1824"/>
                  </a:lnTo>
                  <a:lnTo>
                    <a:pt x="480" y="1824"/>
                  </a:lnTo>
                  <a:lnTo>
                    <a:pt x="465" y="1817"/>
                  </a:lnTo>
                  <a:lnTo>
                    <a:pt x="457" y="1803"/>
                  </a:lnTo>
                  <a:lnTo>
                    <a:pt x="457" y="1782"/>
                  </a:lnTo>
                  <a:lnTo>
                    <a:pt x="465" y="1750"/>
                  </a:lnTo>
                  <a:lnTo>
                    <a:pt x="469" y="1744"/>
                  </a:lnTo>
                  <a:lnTo>
                    <a:pt x="480" y="1741"/>
                  </a:lnTo>
                  <a:lnTo>
                    <a:pt x="465" y="1739"/>
                  </a:lnTo>
                  <a:lnTo>
                    <a:pt x="461" y="1733"/>
                  </a:lnTo>
                  <a:lnTo>
                    <a:pt x="457" y="1707"/>
                  </a:lnTo>
                  <a:lnTo>
                    <a:pt x="444" y="1651"/>
                  </a:lnTo>
                  <a:lnTo>
                    <a:pt x="414" y="1518"/>
                  </a:lnTo>
                  <a:lnTo>
                    <a:pt x="408" y="1455"/>
                  </a:lnTo>
                  <a:lnTo>
                    <a:pt x="392" y="1254"/>
                  </a:lnTo>
                  <a:lnTo>
                    <a:pt x="383" y="1203"/>
                  </a:lnTo>
                  <a:lnTo>
                    <a:pt x="365" y="1142"/>
                  </a:lnTo>
                  <a:lnTo>
                    <a:pt x="351" y="1205"/>
                  </a:lnTo>
                  <a:lnTo>
                    <a:pt x="336" y="1267"/>
                  </a:lnTo>
                  <a:lnTo>
                    <a:pt x="311" y="1442"/>
                  </a:lnTo>
                  <a:lnTo>
                    <a:pt x="300" y="1495"/>
                  </a:lnTo>
                  <a:lnTo>
                    <a:pt x="276" y="1690"/>
                  </a:lnTo>
                  <a:lnTo>
                    <a:pt x="276" y="1720"/>
                  </a:lnTo>
                  <a:lnTo>
                    <a:pt x="272" y="1725"/>
                  </a:lnTo>
                  <a:lnTo>
                    <a:pt x="250" y="1734"/>
                  </a:lnTo>
                  <a:lnTo>
                    <a:pt x="255" y="1763"/>
                  </a:lnTo>
                  <a:lnTo>
                    <a:pt x="257" y="1797"/>
                  </a:lnTo>
                  <a:lnTo>
                    <a:pt x="257" y="1817"/>
                  </a:lnTo>
                  <a:lnTo>
                    <a:pt x="249" y="1837"/>
                  </a:lnTo>
                  <a:lnTo>
                    <a:pt x="233" y="1851"/>
                  </a:lnTo>
                  <a:lnTo>
                    <a:pt x="207" y="1859"/>
                  </a:lnTo>
                  <a:lnTo>
                    <a:pt x="178" y="1859"/>
                  </a:lnTo>
                  <a:lnTo>
                    <a:pt x="148" y="1857"/>
                  </a:lnTo>
                  <a:lnTo>
                    <a:pt x="135" y="1846"/>
                  </a:lnTo>
                  <a:lnTo>
                    <a:pt x="129" y="1832"/>
                  </a:lnTo>
                  <a:lnTo>
                    <a:pt x="129" y="1814"/>
                  </a:lnTo>
                  <a:lnTo>
                    <a:pt x="137" y="1789"/>
                  </a:lnTo>
                  <a:lnTo>
                    <a:pt x="156" y="1761"/>
                  </a:lnTo>
                  <a:lnTo>
                    <a:pt x="172" y="1734"/>
                  </a:lnTo>
                  <a:lnTo>
                    <a:pt x="156" y="1734"/>
                  </a:lnTo>
                  <a:lnTo>
                    <a:pt x="150" y="1651"/>
                  </a:lnTo>
                  <a:lnTo>
                    <a:pt x="148" y="1554"/>
                  </a:lnTo>
                  <a:lnTo>
                    <a:pt x="151" y="1489"/>
                  </a:lnTo>
                  <a:lnTo>
                    <a:pt x="162" y="1412"/>
                  </a:lnTo>
                  <a:lnTo>
                    <a:pt x="168" y="1344"/>
                  </a:lnTo>
                  <a:lnTo>
                    <a:pt x="178" y="1288"/>
                  </a:lnTo>
                  <a:lnTo>
                    <a:pt x="0" y="1226"/>
                  </a:lnTo>
                  <a:lnTo>
                    <a:pt x="0" y="1031"/>
                  </a:lnTo>
                  <a:lnTo>
                    <a:pt x="21" y="1017"/>
                  </a:lnTo>
                  <a:lnTo>
                    <a:pt x="104" y="1038"/>
                  </a:lnTo>
                  <a:lnTo>
                    <a:pt x="113" y="995"/>
                  </a:lnTo>
                  <a:lnTo>
                    <a:pt x="116" y="943"/>
                  </a:lnTo>
                  <a:lnTo>
                    <a:pt x="74" y="726"/>
                  </a:lnTo>
                  <a:lnTo>
                    <a:pt x="72" y="669"/>
                  </a:lnTo>
                  <a:lnTo>
                    <a:pt x="78" y="600"/>
                  </a:lnTo>
                  <a:lnTo>
                    <a:pt x="113" y="413"/>
                  </a:lnTo>
                  <a:lnTo>
                    <a:pt x="129" y="363"/>
                  </a:lnTo>
                  <a:lnTo>
                    <a:pt x="143" y="342"/>
                  </a:lnTo>
                  <a:lnTo>
                    <a:pt x="156" y="335"/>
                  </a:lnTo>
                  <a:lnTo>
                    <a:pt x="257" y="300"/>
                  </a:lnTo>
                  <a:lnTo>
                    <a:pt x="301" y="286"/>
                  </a:lnTo>
                  <a:lnTo>
                    <a:pt x="314" y="237"/>
                  </a:lnTo>
                  <a:lnTo>
                    <a:pt x="302" y="202"/>
                  </a:lnTo>
                  <a:lnTo>
                    <a:pt x="296" y="180"/>
                  </a:lnTo>
                  <a:lnTo>
                    <a:pt x="296" y="153"/>
                  </a:lnTo>
                  <a:lnTo>
                    <a:pt x="301" y="119"/>
                  </a:lnTo>
                  <a:lnTo>
                    <a:pt x="314" y="69"/>
                  </a:lnTo>
                  <a:lnTo>
                    <a:pt x="322" y="45"/>
                  </a:lnTo>
                  <a:lnTo>
                    <a:pt x="334" y="28"/>
                  </a:lnTo>
                  <a:lnTo>
                    <a:pt x="351" y="13"/>
                  </a:lnTo>
                  <a:lnTo>
                    <a:pt x="365" y="7"/>
                  </a:lnTo>
                  <a:lnTo>
                    <a:pt x="394" y="0"/>
                  </a:lnTo>
                  <a:lnTo>
                    <a:pt x="414" y="0"/>
                  </a:lnTo>
                  <a:lnTo>
                    <a:pt x="444" y="7"/>
                  </a:lnTo>
                  <a:lnTo>
                    <a:pt x="470" y="17"/>
                  </a:lnTo>
                  <a:lnTo>
                    <a:pt x="493" y="33"/>
                  </a:lnTo>
                  <a:lnTo>
                    <a:pt x="502" y="56"/>
                  </a:lnTo>
                  <a:lnTo>
                    <a:pt x="504" y="86"/>
                  </a:lnTo>
                  <a:lnTo>
                    <a:pt x="500" y="115"/>
                  </a:lnTo>
                  <a:lnTo>
                    <a:pt x="495" y="149"/>
                  </a:lnTo>
                  <a:lnTo>
                    <a:pt x="487" y="175"/>
                  </a:lnTo>
                  <a:lnTo>
                    <a:pt x="472" y="202"/>
                  </a:lnTo>
                  <a:lnTo>
                    <a:pt x="457" y="223"/>
                  </a:lnTo>
                  <a:lnTo>
                    <a:pt x="444" y="244"/>
                  </a:lnTo>
                  <a:lnTo>
                    <a:pt x="444" y="279"/>
                  </a:lnTo>
                  <a:lnTo>
                    <a:pt x="476" y="287"/>
                  </a:lnTo>
                  <a:lnTo>
                    <a:pt x="597" y="356"/>
                  </a:lnTo>
                  <a:lnTo>
                    <a:pt x="615" y="377"/>
                  </a:lnTo>
                  <a:lnTo>
                    <a:pt x="620" y="391"/>
                  </a:lnTo>
                  <a:lnTo>
                    <a:pt x="631" y="588"/>
                  </a:lnTo>
                  <a:lnTo>
                    <a:pt x="620" y="618"/>
                  </a:lnTo>
                  <a:lnTo>
                    <a:pt x="609" y="649"/>
                  </a:lnTo>
                  <a:lnTo>
                    <a:pt x="601" y="682"/>
                  </a:lnTo>
                  <a:lnTo>
                    <a:pt x="603" y="708"/>
                  </a:lnTo>
                  <a:lnTo>
                    <a:pt x="615" y="738"/>
                  </a:lnTo>
                  <a:lnTo>
                    <a:pt x="637" y="769"/>
                  </a:lnTo>
                  <a:lnTo>
                    <a:pt x="637" y="81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22" name="Freeform 667"/>
            <p:cNvSpPr>
              <a:spLocks/>
            </p:cNvSpPr>
            <p:nvPr/>
          </p:nvSpPr>
          <p:spPr bwMode="auto">
            <a:xfrm>
              <a:off x="320" y="3308"/>
              <a:ext cx="67" cy="190"/>
            </a:xfrm>
            <a:custGeom>
              <a:avLst/>
              <a:gdLst>
                <a:gd name="T0" fmla="*/ 0 w 652"/>
                <a:gd name="T1" fmla="*/ 0 h 1895"/>
                <a:gd name="T2" fmla="*/ 0 w 652"/>
                <a:gd name="T3" fmla="*/ 0 h 1895"/>
                <a:gd name="T4" fmla="*/ 0 w 652"/>
                <a:gd name="T5" fmla="*/ 0 h 1895"/>
                <a:gd name="T6" fmla="*/ 0 w 652"/>
                <a:gd name="T7" fmla="*/ 0 h 1895"/>
                <a:gd name="T8" fmla="*/ 0 w 652"/>
                <a:gd name="T9" fmla="*/ 0 h 1895"/>
                <a:gd name="T10" fmla="*/ 0 w 652"/>
                <a:gd name="T11" fmla="*/ 0 h 1895"/>
                <a:gd name="T12" fmla="*/ 0 w 652"/>
                <a:gd name="T13" fmla="*/ 0 h 1895"/>
                <a:gd name="T14" fmla="*/ 0 w 652"/>
                <a:gd name="T15" fmla="*/ 0 h 1895"/>
                <a:gd name="T16" fmla="*/ 0 w 652"/>
                <a:gd name="T17" fmla="*/ 0 h 1895"/>
                <a:gd name="T18" fmla="*/ 0 w 652"/>
                <a:gd name="T19" fmla="*/ 0 h 1895"/>
                <a:gd name="T20" fmla="*/ 0 w 652"/>
                <a:gd name="T21" fmla="*/ 0 h 1895"/>
                <a:gd name="T22" fmla="*/ 0 w 652"/>
                <a:gd name="T23" fmla="*/ 0 h 1895"/>
                <a:gd name="T24" fmla="*/ 0 w 652"/>
                <a:gd name="T25" fmla="*/ 0 h 1895"/>
                <a:gd name="T26" fmla="*/ 0 w 652"/>
                <a:gd name="T27" fmla="*/ 0 h 1895"/>
                <a:gd name="T28" fmla="*/ 0 w 652"/>
                <a:gd name="T29" fmla="*/ 0 h 1895"/>
                <a:gd name="T30" fmla="*/ 0 w 652"/>
                <a:gd name="T31" fmla="*/ 0 h 1895"/>
                <a:gd name="T32" fmla="*/ 0 w 652"/>
                <a:gd name="T33" fmla="*/ 0 h 1895"/>
                <a:gd name="T34" fmla="*/ 0 w 652"/>
                <a:gd name="T35" fmla="*/ 0 h 1895"/>
                <a:gd name="T36" fmla="*/ 0 w 652"/>
                <a:gd name="T37" fmla="*/ 0 h 1895"/>
                <a:gd name="T38" fmla="*/ 0 w 652"/>
                <a:gd name="T39" fmla="*/ 0 h 1895"/>
                <a:gd name="T40" fmla="*/ 0 w 652"/>
                <a:gd name="T41" fmla="*/ 0 h 1895"/>
                <a:gd name="T42" fmla="*/ 0 w 652"/>
                <a:gd name="T43" fmla="*/ 0 h 1895"/>
                <a:gd name="T44" fmla="*/ 0 w 652"/>
                <a:gd name="T45" fmla="*/ 0 h 1895"/>
                <a:gd name="T46" fmla="*/ 0 w 652"/>
                <a:gd name="T47" fmla="*/ 0 h 1895"/>
                <a:gd name="T48" fmla="*/ 0 w 652"/>
                <a:gd name="T49" fmla="*/ 0 h 1895"/>
                <a:gd name="T50" fmla="*/ 0 w 652"/>
                <a:gd name="T51" fmla="*/ 0 h 1895"/>
                <a:gd name="T52" fmla="*/ 0 w 652"/>
                <a:gd name="T53" fmla="*/ 0 h 1895"/>
                <a:gd name="T54" fmla="*/ 0 w 652"/>
                <a:gd name="T55" fmla="*/ 0 h 1895"/>
                <a:gd name="T56" fmla="*/ 0 w 652"/>
                <a:gd name="T57" fmla="*/ 0 h 1895"/>
                <a:gd name="T58" fmla="*/ 0 w 652"/>
                <a:gd name="T59" fmla="*/ 0 h 1895"/>
                <a:gd name="T60" fmla="*/ 0 w 652"/>
                <a:gd name="T61" fmla="*/ 0 h 1895"/>
                <a:gd name="T62" fmla="*/ 0 w 652"/>
                <a:gd name="T63" fmla="*/ 0 h 1895"/>
                <a:gd name="T64" fmla="*/ 0 w 652"/>
                <a:gd name="T65" fmla="*/ 0 h 1895"/>
                <a:gd name="T66" fmla="*/ 0 w 652"/>
                <a:gd name="T67" fmla="*/ 0 h 1895"/>
                <a:gd name="T68" fmla="*/ 0 w 652"/>
                <a:gd name="T69" fmla="*/ 0 h 1895"/>
                <a:gd name="T70" fmla="*/ 0 w 652"/>
                <a:gd name="T71" fmla="*/ 0 h 1895"/>
                <a:gd name="T72" fmla="*/ 0 w 652"/>
                <a:gd name="T73" fmla="*/ 0 h 1895"/>
                <a:gd name="T74" fmla="*/ 0 w 652"/>
                <a:gd name="T75" fmla="*/ 0 h 1895"/>
                <a:gd name="T76" fmla="*/ 0 w 652"/>
                <a:gd name="T77" fmla="*/ 0 h 1895"/>
                <a:gd name="T78" fmla="*/ 0 w 652"/>
                <a:gd name="T79" fmla="*/ 0 h 1895"/>
                <a:gd name="T80" fmla="*/ 0 w 652"/>
                <a:gd name="T81" fmla="*/ 0 h 1895"/>
                <a:gd name="T82" fmla="*/ 0 w 652"/>
                <a:gd name="T83" fmla="*/ 0 h 1895"/>
                <a:gd name="T84" fmla="*/ 0 w 652"/>
                <a:gd name="T85" fmla="*/ 0 h 1895"/>
                <a:gd name="T86" fmla="*/ 0 w 652"/>
                <a:gd name="T87" fmla="*/ 0 h 1895"/>
                <a:gd name="T88" fmla="*/ 0 w 652"/>
                <a:gd name="T89" fmla="*/ 0 h 1895"/>
                <a:gd name="T90" fmla="*/ 0 w 652"/>
                <a:gd name="T91" fmla="*/ 0 h 1895"/>
                <a:gd name="T92" fmla="*/ 0 w 652"/>
                <a:gd name="T93" fmla="*/ 0 h 1895"/>
                <a:gd name="T94" fmla="*/ 0 w 652"/>
                <a:gd name="T95" fmla="*/ 0 h 1895"/>
                <a:gd name="T96" fmla="*/ 0 w 652"/>
                <a:gd name="T97" fmla="*/ 0 h 1895"/>
                <a:gd name="T98" fmla="*/ 0 w 652"/>
                <a:gd name="T99" fmla="*/ 0 h 1895"/>
                <a:gd name="T100" fmla="*/ 0 w 652"/>
                <a:gd name="T101" fmla="*/ 0 h 1895"/>
                <a:gd name="T102" fmla="*/ 0 w 652"/>
                <a:gd name="T103" fmla="*/ 0 h 1895"/>
                <a:gd name="T104" fmla="*/ 0 w 652"/>
                <a:gd name="T105" fmla="*/ 0 h 1895"/>
                <a:gd name="T106" fmla="*/ 0 w 652"/>
                <a:gd name="T107" fmla="*/ 0 h 1895"/>
                <a:gd name="T108" fmla="*/ 0 w 652"/>
                <a:gd name="T109" fmla="*/ 0 h 1895"/>
                <a:gd name="T110" fmla="*/ 0 w 652"/>
                <a:gd name="T111" fmla="*/ 0 h 1895"/>
                <a:gd name="T112" fmla="*/ 0 w 652"/>
                <a:gd name="T113" fmla="*/ 0 h 1895"/>
                <a:gd name="T114" fmla="*/ 0 w 652"/>
                <a:gd name="T115" fmla="*/ 0 h 1895"/>
                <a:gd name="T116" fmla="*/ 0 w 652"/>
                <a:gd name="T117" fmla="*/ 0 h 1895"/>
                <a:gd name="T118" fmla="*/ 0 w 652"/>
                <a:gd name="T119" fmla="*/ 0 h 18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2"/>
                <a:gd name="T181" fmla="*/ 0 h 1895"/>
                <a:gd name="T182" fmla="*/ 652 w 652"/>
                <a:gd name="T183" fmla="*/ 1895 h 18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2" h="1895">
                  <a:moveTo>
                    <a:pt x="79" y="945"/>
                  </a:moveTo>
                  <a:lnTo>
                    <a:pt x="75" y="1279"/>
                  </a:lnTo>
                  <a:lnTo>
                    <a:pt x="72" y="1349"/>
                  </a:lnTo>
                  <a:lnTo>
                    <a:pt x="100" y="1356"/>
                  </a:lnTo>
                  <a:lnTo>
                    <a:pt x="130" y="1358"/>
                  </a:lnTo>
                  <a:lnTo>
                    <a:pt x="126" y="1424"/>
                  </a:lnTo>
                  <a:lnTo>
                    <a:pt x="126" y="1490"/>
                  </a:lnTo>
                  <a:lnTo>
                    <a:pt x="131" y="1645"/>
                  </a:lnTo>
                  <a:lnTo>
                    <a:pt x="129" y="1697"/>
                  </a:lnTo>
                  <a:lnTo>
                    <a:pt x="126" y="1719"/>
                  </a:lnTo>
                  <a:lnTo>
                    <a:pt x="120" y="1739"/>
                  </a:lnTo>
                  <a:lnTo>
                    <a:pt x="107" y="1753"/>
                  </a:lnTo>
                  <a:lnTo>
                    <a:pt x="86" y="1766"/>
                  </a:lnTo>
                  <a:lnTo>
                    <a:pt x="62" y="1778"/>
                  </a:lnTo>
                  <a:lnTo>
                    <a:pt x="32" y="1794"/>
                  </a:lnTo>
                  <a:lnTo>
                    <a:pt x="14" y="1804"/>
                  </a:lnTo>
                  <a:lnTo>
                    <a:pt x="4" y="1815"/>
                  </a:lnTo>
                  <a:lnTo>
                    <a:pt x="0" y="1828"/>
                  </a:lnTo>
                  <a:lnTo>
                    <a:pt x="2" y="1838"/>
                  </a:lnTo>
                  <a:lnTo>
                    <a:pt x="15" y="1847"/>
                  </a:lnTo>
                  <a:lnTo>
                    <a:pt x="39" y="1850"/>
                  </a:lnTo>
                  <a:lnTo>
                    <a:pt x="81" y="1846"/>
                  </a:lnTo>
                  <a:lnTo>
                    <a:pt x="120" y="1838"/>
                  </a:lnTo>
                  <a:lnTo>
                    <a:pt x="164" y="1833"/>
                  </a:lnTo>
                  <a:lnTo>
                    <a:pt x="208" y="1829"/>
                  </a:lnTo>
                  <a:lnTo>
                    <a:pt x="232" y="1828"/>
                  </a:lnTo>
                  <a:lnTo>
                    <a:pt x="244" y="1824"/>
                  </a:lnTo>
                  <a:lnTo>
                    <a:pt x="250" y="1774"/>
                  </a:lnTo>
                  <a:lnTo>
                    <a:pt x="259" y="1701"/>
                  </a:lnTo>
                  <a:lnTo>
                    <a:pt x="291" y="1502"/>
                  </a:lnTo>
                  <a:lnTo>
                    <a:pt x="301" y="1447"/>
                  </a:lnTo>
                  <a:lnTo>
                    <a:pt x="317" y="1379"/>
                  </a:lnTo>
                  <a:lnTo>
                    <a:pt x="350" y="1388"/>
                  </a:lnTo>
                  <a:lnTo>
                    <a:pt x="350" y="1439"/>
                  </a:lnTo>
                  <a:lnTo>
                    <a:pt x="361" y="1507"/>
                  </a:lnTo>
                  <a:lnTo>
                    <a:pt x="395" y="1622"/>
                  </a:lnTo>
                  <a:lnTo>
                    <a:pt x="410" y="1739"/>
                  </a:lnTo>
                  <a:lnTo>
                    <a:pt x="416" y="1770"/>
                  </a:lnTo>
                  <a:lnTo>
                    <a:pt x="422" y="1787"/>
                  </a:lnTo>
                  <a:lnTo>
                    <a:pt x="413" y="1822"/>
                  </a:lnTo>
                  <a:lnTo>
                    <a:pt x="409" y="1846"/>
                  </a:lnTo>
                  <a:lnTo>
                    <a:pt x="409" y="1860"/>
                  </a:lnTo>
                  <a:lnTo>
                    <a:pt x="420" y="1879"/>
                  </a:lnTo>
                  <a:lnTo>
                    <a:pt x="434" y="1892"/>
                  </a:lnTo>
                  <a:lnTo>
                    <a:pt x="453" y="1895"/>
                  </a:lnTo>
                  <a:lnTo>
                    <a:pt x="477" y="1893"/>
                  </a:lnTo>
                  <a:lnTo>
                    <a:pt x="502" y="1885"/>
                  </a:lnTo>
                  <a:lnTo>
                    <a:pt x="523" y="1873"/>
                  </a:lnTo>
                  <a:lnTo>
                    <a:pt x="540" y="1858"/>
                  </a:lnTo>
                  <a:lnTo>
                    <a:pt x="549" y="1843"/>
                  </a:lnTo>
                  <a:lnTo>
                    <a:pt x="554" y="1822"/>
                  </a:lnTo>
                  <a:lnTo>
                    <a:pt x="551" y="1798"/>
                  </a:lnTo>
                  <a:lnTo>
                    <a:pt x="545" y="1774"/>
                  </a:lnTo>
                  <a:lnTo>
                    <a:pt x="537" y="1712"/>
                  </a:lnTo>
                  <a:lnTo>
                    <a:pt x="528" y="1563"/>
                  </a:lnTo>
                  <a:lnTo>
                    <a:pt x="520" y="1490"/>
                  </a:lnTo>
                  <a:lnTo>
                    <a:pt x="516" y="1429"/>
                  </a:lnTo>
                  <a:lnTo>
                    <a:pt x="508" y="1377"/>
                  </a:lnTo>
                  <a:lnTo>
                    <a:pt x="551" y="1370"/>
                  </a:lnTo>
                  <a:lnTo>
                    <a:pt x="550" y="1311"/>
                  </a:lnTo>
                  <a:lnTo>
                    <a:pt x="543" y="945"/>
                  </a:lnTo>
                  <a:lnTo>
                    <a:pt x="541" y="873"/>
                  </a:lnTo>
                  <a:lnTo>
                    <a:pt x="538" y="798"/>
                  </a:lnTo>
                  <a:lnTo>
                    <a:pt x="537" y="756"/>
                  </a:lnTo>
                  <a:lnTo>
                    <a:pt x="556" y="737"/>
                  </a:lnTo>
                  <a:lnTo>
                    <a:pt x="577" y="711"/>
                  </a:lnTo>
                  <a:lnTo>
                    <a:pt x="589" y="688"/>
                  </a:lnTo>
                  <a:lnTo>
                    <a:pt x="594" y="667"/>
                  </a:lnTo>
                  <a:lnTo>
                    <a:pt x="597" y="640"/>
                  </a:lnTo>
                  <a:lnTo>
                    <a:pt x="590" y="594"/>
                  </a:lnTo>
                  <a:lnTo>
                    <a:pt x="584" y="555"/>
                  </a:lnTo>
                  <a:lnTo>
                    <a:pt x="652" y="465"/>
                  </a:lnTo>
                  <a:lnTo>
                    <a:pt x="623" y="430"/>
                  </a:lnTo>
                  <a:lnTo>
                    <a:pt x="567" y="503"/>
                  </a:lnTo>
                  <a:lnTo>
                    <a:pt x="560" y="471"/>
                  </a:lnTo>
                  <a:lnTo>
                    <a:pt x="555" y="429"/>
                  </a:lnTo>
                  <a:lnTo>
                    <a:pt x="554" y="395"/>
                  </a:lnTo>
                  <a:lnTo>
                    <a:pt x="553" y="370"/>
                  </a:lnTo>
                  <a:lnTo>
                    <a:pt x="545" y="349"/>
                  </a:lnTo>
                  <a:lnTo>
                    <a:pt x="529" y="334"/>
                  </a:lnTo>
                  <a:lnTo>
                    <a:pt x="508" y="325"/>
                  </a:lnTo>
                  <a:lnTo>
                    <a:pt x="401" y="291"/>
                  </a:lnTo>
                  <a:lnTo>
                    <a:pt x="379" y="283"/>
                  </a:lnTo>
                  <a:lnTo>
                    <a:pt x="377" y="249"/>
                  </a:lnTo>
                  <a:lnTo>
                    <a:pt x="383" y="223"/>
                  </a:lnTo>
                  <a:lnTo>
                    <a:pt x="397" y="193"/>
                  </a:lnTo>
                  <a:lnTo>
                    <a:pt x="407" y="163"/>
                  </a:lnTo>
                  <a:lnTo>
                    <a:pt x="409" y="125"/>
                  </a:lnTo>
                  <a:lnTo>
                    <a:pt x="404" y="81"/>
                  </a:lnTo>
                  <a:lnTo>
                    <a:pt x="395" y="54"/>
                  </a:lnTo>
                  <a:lnTo>
                    <a:pt x="378" y="29"/>
                  </a:lnTo>
                  <a:lnTo>
                    <a:pt x="360" y="14"/>
                  </a:lnTo>
                  <a:lnTo>
                    <a:pt x="321" y="4"/>
                  </a:lnTo>
                  <a:lnTo>
                    <a:pt x="287" y="0"/>
                  </a:lnTo>
                  <a:lnTo>
                    <a:pt x="254" y="4"/>
                  </a:lnTo>
                  <a:lnTo>
                    <a:pt x="231" y="18"/>
                  </a:lnTo>
                  <a:lnTo>
                    <a:pt x="215" y="34"/>
                  </a:lnTo>
                  <a:lnTo>
                    <a:pt x="195" y="59"/>
                  </a:lnTo>
                  <a:lnTo>
                    <a:pt x="180" y="87"/>
                  </a:lnTo>
                  <a:lnTo>
                    <a:pt x="201" y="103"/>
                  </a:lnTo>
                  <a:lnTo>
                    <a:pt x="198" y="137"/>
                  </a:lnTo>
                  <a:lnTo>
                    <a:pt x="197" y="173"/>
                  </a:lnTo>
                  <a:lnTo>
                    <a:pt x="202" y="207"/>
                  </a:lnTo>
                  <a:lnTo>
                    <a:pt x="210" y="233"/>
                  </a:lnTo>
                  <a:lnTo>
                    <a:pt x="219" y="253"/>
                  </a:lnTo>
                  <a:lnTo>
                    <a:pt x="237" y="283"/>
                  </a:lnTo>
                  <a:lnTo>
                    <a:pt x="237" y="291"/>
                  </a:lnTo>
                  <a:lnTo>
                    <a:pt x="208" y="305"/>
                  </a:lnTo>
                  <a:lnTo>
                    <a:pt x="94" y="353"/>
                  </a:lnTo>
                  <a:lnTo>
                    <a:pt x="73" y="372"/>
                  </a:lnTo>
                  <a:lnTo>
                    <a:pt x="58" y="395"/>
                  </a:lnTo>
                  <a:lnTo>
                    <a:pt x="51" y="424"/>
                  </a:lnTo>
                  <a:lnTo>
                    <a:pt x="44" y="462"/>
                  </a:lnTo>
                  <a:lnTo>
                    <a:pt x="60" y="485"/>
                  </a:lnTo>
                  <a:lnTo>
                    <a:pt x="147" y="591"/>
                  </a:lnTo>
                  <a:lnTo>
                    <a:pt x="158" y="626"/>
                  </a:lnTo>
                  <a:lnTo>
                    <a:pt x="164" y="687"/>
                  </a:lnTo>
                  <a:lnTo>
                    <a:pt x="128" y="786"/>
                  </a:lnTo>
                  <a:lnTo>
                    <a:pt x="87" y="827"/>
                  </a:lnTo>
                  <a:lnTo>
                    <a:pt x="87" y="870"/>
                  </a:lnTo>
                  <a:lnTo>
                    <a:pt x="79" y="9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23" name="Freeform 668"/>
            <p:cNvSpPr>
              <a:spLocks/>
            </p:cNvSpPr>
            <p:nvPr/>
          </p:nvSpPr>
          <p:spPr bwMode="auto">
            <a:xfrm>
              <a:off x="227" y="3312"/>
              <a:ext cx="55" cy="179"/>
            </a:xfrm>
            <a:custGeom>
              <a:avLst/>
              <a:gdLst>
                <a:gd name="T0" fmla="*/ 0 w 532"/>
                <a:gd name="T1" fmla="*/ 0 h 1790"/>
                <a:gd name="T2" fmla="*/ 0 w 532"/>
                <a:gd name="T3" fmla="*/ 0 h 1790"/>
                <a:gd name="T4" fmla="*/ 0 w 532"/>
                <a:gd name="T5" fmla="*/ 0 h 1790"/>
                <a:gd name="T6" fmla="*/ 0 w 532"/>
                <a:gd name="T7" fmla="*/ 0 h 1790"/>
                <a:gd name="T8" fmla="*/ 0 w 532"/>
                <a:gd name="T9" fmla="*/ 0 h 1790"/>
                <a:gd name="T10" fmla="*/ 0 w 532"/>
                <a:gd name="T11" fmla="*/ 0 h 1790"/>
                <a:gd name="T12" fmla="*/ 0 w 532"/>
                <a:gd name="T13" fmla="*/ 0 h 1790"/>
                <a:gd name="T14" fmla="*/ 0 w 532"/>
                <a:gd name="T15" fmla="*/ 0 h 1790"/>
                <a:gd name="T16" fmla="*/ 0 w 532"/>
                <a:gd name="T17" fmla="*/ 0 h 1790"/>
                <a:gd name="T18" fmla="*/ 0 w 532"/>
                <a:gd name="T19" fmla="*/ 0 h 1790"/>
                <a:gd name="T20" fmla="*/ 0 w 532"/>
                <a:gd name="T21" fmla="*/ 0 h 1790"/>
                <a:gd name="T22" fmla="*/ 0 w 532"/>
                <a:gd name="T23" fmla="*/ 0 h 1790"/>
                <a:gd name="T24" fmla="*/ 0 w 532"/>
                <a:gd name="T25" fmla="*/ 0 h 1790"/>
                <a:gd name="T26" fmla="*/ 0 w 532"/>
                <a:gd name="T27" fmla="*/ 0 h 1790"/>
                <a:gd name="T28" fmla="*/ 0 w 532"/>
                <a:gd name="T29" fmla="*/ 0 h 1790"/>
                <a:gd name="T30" fmla="*/ 0 w 532"/>
                <a:gd name="T31" fmla="*/ 0 h 1790"/>
                <a:gd name="T32" fmla="*/ 0 w 532"/>
                <a:gd name="T33" fmla="*/ 0 h 1790"/>
                <a:gd name="T34" fmla="*/ 0 w 532"/>
                <a:gd name="T35" fmla="*/ 0 h 1790"/>
                <a:gd name="T36" fmla="*/ 0 w 532"/>
                <a:gd name="T37" fmla="*/ 0 h 1790"/>
                <a:gd name="T38" fmla="*/ 0 w 532"/>
                <a:gd name="T39" fmla="*/ 0 h 1790"/>
                <a:gd name="T40" fmla="*/ 0 w 532"/>
                <a:gd name="T41" fmla="*/ 0 h 1790"/>
                <a:gd name="T42" fmla="*/ 0 w 532"/>
                <a:gd name="T43" fmla="*/ 0 h 1790"/>
                <a:gd name="T44" fmla="*/ 0 w 532"/>
                <a:gd name="T45" fmla="*/ 0 h 1790"/>
                <a:gd name="T46" fmla="*/ 0 w 532"/>
                <a:gd name="T47" fmla="*/ 0 h 1790"/>
                <a:gd name="T48" fmla="*/ 0 w 532"/>
                <a:gd name="T49" fmla="*/ 0 h 1790"/>
                <a:gd name="T50" fmla="*/ 0 w 532"/>
                <a:gd name="T51" fmla="*/ 0 h 1790"/>
                <a:gd name="T52" fmla="*/ 0 w 532"/>
                <a:gd name="T53" fmla="*/ 0 h 1790"/>
                <a:gd name="T54" fmla="*/ 0 w 532"/>
                <a:gd name="T55" fmla="*/ 0 h 1790"/>
                <a:gd name="T56" fmla="*/ 0 w 532"/>
                <a:gd name="T57" fmla="*/ 0 h 1790"/>
                <a:gd name="T58" fmla="*/ 0 w 532"/>
                <a:gd name="T59" fmla="*/ 0 h 1790"/>
                <a:gd name="T60" fmla="*/ 0 w 532"/>
                <a:gd name="T61" fmla="*/ 0 h 1790"/>
                <a:gd name="T62" fmla="*/ 0 w 532"/>
                <a:gd name="T63" fmla="*/ 0 h 1790"/>
                <a:gd name="T64" fmla="*/ 0 w 532"/>
                <a:gd name="T65" fmla="*/ 0 h 1790"/>
                <a:gd name="T66" fmla="*/ 0 w 532"/>
                <a:gd name="T67" fmla="*/ 0 h 1790"/>
                <a:gd name="T68" fmla="*/ 0 w 532"/>
                <a:gd name="T69" fmla="*/ 0 h 1790"/>
                <a:gd name="T70" fmla="*/ 0 w 532"/>
                <a:gd name="T71" fmla="*/ 0 h 1790"/>
                <a:gd name="T72" fmla="*/ 0 w 532"/>
                <a:gd name="T73" fmla="*/ 0 h 1790"/>
                <a:gd name="T74" fmla="*/ 0 w 532"/>
                <a:gd name="T75" fmla="*/ 0 h 1790"/>
                <a:gd name="T76" fmla="*/ 0 w 532"/>
                <a:gd name="T77" fmla="*/ 0 h 1790"/>
                <a:gd name="T78" fmla="*/ 0 w 532"/>
                <a:gd name="T79" fmla="*/ 0 h 1790"/>
                <a:gd name="T80" fmla="*/ 0 w 532"/>
                <a:gd name="T81" fmla="*/ 0 h 1790"/>
                <a:gd name="T82" fmla="*/ 0 w 532"/>
                <a:gd name="T83" fmla="*/ 0 h 1790"/>
                <a:gd name="T84" fmla="*/ 0 w 532"/>
                <a:gd name="T85" fmla="*/ 0 h 1790"/>
                <a:gd name="T86" fmla="*/ 0 w 532"/>
                <a:gd name="T87" fmla="*/ 0 h 1790"/>
                <a:gd name="T88" fmla="*/ 0 w 532"/>
                <a:gd name="T89" fmla="*/ 0 h 1790"/>
                <a:gd name="T90" fmla="*/ 0 w 532"/>
                <a:gd name="T91" fmla="*/ 0 h 1790"/>
                <a:gd name="T92" fmla="*/ 0 w 532"/>
                <a:gd name="T93" fmla="*/ 0 h 1790"/>
                <a:gd name="T94" fmla="*/ 0 w 532"/>
                <a:gd name="T95" fmla="*/ 0 h 1790"/>
                <a:gd name="T96" fmla="*/ 0 w 532"/>
                <a:gd name="T97" fmla="*/ 0 h 1790"/>
                <a:gd name="T98" fmla="*/ 0 w 532"/>
                <a:gd name="T99" fmla="*/ 0 h 1790"/>
                <a:gd name="T100" fmla="*/ 0 w 532"/>
                <a:gd name="T101" fmla="*/ 0 h 1790"/>
                <a:gd name="T102" fmla="*/ 0 w 532"/>
                <a:gd name="T103" fmla="*/ 0 h 1790"/>
                <a:gd name="T104" fmla="*/ 0 w 532"/>
                <a:gd name="T105" fmla="*/ 0 h 1790"/>
                <a:gd name="T106" fmla="*/ 0 w 532"/>
                <a:gd name="T107" fmla="*/ 0 h 1790"/>
                <a:gd name="T108" fmla="*/ 0 w 532"/>
                <a:gd name="T109" fmla="*/ 0 h 1790"/>
                <a:gd name="T110" fmla="*/ 0 w 532"/>
                <a:gd name="T111" fmla="*/ 0 h 1790"/>
                <a:gd name="T112" fmla="*/ 0 w 532"/>
                <a:gd name="T113" fmla="*/ 0 h 1790"/>
                <a:gd name="T114" fmla="*/ 0 w 532"/>
                <a:gd name="T115" fmla="*/ 0 h 1790"/>
                <a:gd name="T116" fmla="*/ 0 w 532"/>
                <a:gd name="T117" fmla="*/ 0 h 1790"/>
                <a:gd name="T118" fmla="*/ 0 w 532"/>
                <a:gd name="T119" fmla="*/ 0 h 17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2"/>
                <a:gd name="T181" fmla="*/ 0 h 1790"/>
                <a:gd name="T182" fmla="*/ 532 w 532"/>
                <a:gd name="T183" fmla="*/ 1790 h 17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2" h="1790">
                  <a:moveTo>
                    <a:pt x="280" y="1450"/>
                  </a:moveTo>
                  <a:lnTo>
                    <a:pt x="283" y="1372"/>
                  </a:lnTo>
                  <a:lnTo>
                    <a:pt x="285" y="1336"/>
                  </a:lnTo>
                  <a:lnTo>
                    <a:pt x="288" y="1304"/>
                  </a:lnTo>
                  <a:lnTo>
                    <a:pt x="294" y="1245"/>
                  </a:lnTo>
                  <a:lnTo>
                    <a:pt x="302" y="1206"/>
                  </a:lnTo>
                  <a:lnTo>
                    <a:pt x="314" y="1156"/>
                  </a:lnTo>
                  <a:lnTo>
                    <a:pt x="323" y="1108"/>
                  </a:lnTo>
                  <a:lnTo>
                    <a:pt x="326" y="1142"/>
                  </a:lnTo>
                  <a:lnTo>
                    <a:pt x="328" y="1160"/>
                  </a:lnTo>
                  <a:lnTo>
                    <a:pt x="336" y="1185"/>
                  </a:lnTo>
                  <a:lnTo>
                    <a:pt x="347" y="1203"/>
                  </a:lnTo>
                  <a:lnTo>
                    <a:pt x="352" y="1227"/>
                  </a:lnTo>
                  <a:lnTo>
                    <a:pt x="351" y="1248"/>
                  </a:lnTo>
                  <a:lnTo>
                    <a:pt x="341" y="1270"/>
                  </a:lnTo>
                  <a:lnTo>
                    <a:pt x="327" y="1293"/>
                  </a:lnTo>
                  <a:lnTo>
                    <a:pt x="315" y="1323"/>
                  </a:lnTo>
                  <a:lnTo>
                    <a:pt x="301" y="1358"/>
                  </a:lnTo>
                  <a:lnTo>
                    <a:pt x="289" y="1407"/>
                  </a:lnTo>
                  <a:lnTo>
                    <a:pt x="280" y="1450"/>
                  </a:lnTo>
                  <a:lnTo>
                    <a:pt x="344" y="1617"/>
                  </a:lnTo>
                  <a:lnTo>
                    <a:pt x="338" y="1644"/>
                  </a:lnTo>
                  <a:lnTo>
                    <a:pt x="352" y="1658"/>
                  </a:lnTo>
                  <a:lnTo>
                    <a:pt x="381" y="1673"/>
                  </a:lnTo>
                  <a:lnTo>
                    <a:pt x="444" y="1699"/>
                  </a:lnTo>
                  <a:lnTo>
                    <a:pt x="459" y="1709"/>
                  </a:lnTo>
                  <a:lnTo>
                    <a:pt x="470" y="1723"/>
                  </a:lnTo>
                  <a:lnTo>
                    <a:pt x="473" y="1737"/>
                  </a:lnTo>
                  <a:lnTo>
                    <a:pt x="464" y="1740"/>
                  </a:lnTo>
                  <a:lnTo>
                    <a:pt x="438" y="1742"/>
                  </a:lnTo>
                  <a:lnTo>
                    <a:pt x="414" y="1742"/>
                  </a:lnTo>
                  <a:lnTo>
                    <a:pt x="427" y="1746"/>
                  </a:lnTo>
                  <a:lnTo>
                    <a:pt x="431" y="1751"/>
                  </a:lnTo>
                  <a:lnTo>
                    <a:pt x="431" y="1760"/>
                  </a:lnTo>
                  <a:lnTo>
                    <a:pt x="425" y="1772"/>
                  </a:lnTo>
                  <a:lnTo>
                    <a:pt x="403" y="1781"/>
                  </a:lnTo>
                  <a:lnTo>
                    <a:pt x="364" y="1789"/>
                  </a:lnTo>
                  <a:lnTo>
                    <a:pt x="306" y="1790"/>
                  </a:lnTo>
                  <a:lnTo>
                    <a:pt x="265" y="1785"/>
                  </a:lnTo>
                  <a:lnTo>
                    <a:pt x="225" y="1776"/>
                  </a:lnTo>
                  <a:lnTo>
                    <a:pt x="194" y="1763"/>
                  </a:lnTo>
                  <a:lnTo>
                    <a:pt x="171" y="1750"/>
                  </a:lnTo>
                  <a:lnTo>
                    <a:pt x="167" y="1729"/>
                  </a:lnTo>
                  <a:lnTo>
                    <a:pt x="168" y="1705"/>
                  </a:lnTo>
                  <a:lnTo>
                    <a:pt x="151" y="1575"/>
                  </a:lnTo>
                  <a:lnTo>
                    <a:pt x="146" y="1484"/>
                  </a:lnTo>
                  <a:lnTo>
                    <a:pt x="122" y="1198"/>
                  </a:lnTo>
                  <a:lnTo>
                    <a:pt x="112" y="1025"/>
                  </a:lnTo>
                  <a:lnTo>
                    <a:pt x="113" y="941"/>
                  </a:lnTo>
                  <a:lnTo>
                    <a:pt x="117" y="887"/>
                  </a:lnTo>
                  <a:lnTo>
                    <a:pt x="124" y="841"/>
                  </a:lnTo>
                  <a:lnTo>
                    <a:pt x="129" y="802"/>
                  </a:lnTo>
                  <a:lnTo>
                    <a:pt x="94" y="774"/>
                  </a:lnTo>
                  <a:lnTo>
                    <a:pt x="59" y="745"/>
                  </a:lnTo>
                  <a:lnTo>
                    <a:pt x="36" y="721"/>
                  </a:lnTo>
                  <a:lnTo>
                    <a:pt x="14" y="691"/>
                  </a:lnTo>
                  <a:lnTo>
                    <a:pt x="2" y="661"/>
                  </a:lnTo>
                  <a:lnTo>
                    <a:pt x="0" y="635"/>
                  </a:lnTo>
                  <a:lnTo>
                    <a:pt x="9" y="601"/>
                  </a:lnTo>
                  <a:lnTo>
                    <a:pt x="73" y="391"/>
                  </a:lnTo>
                  <a:lnTo>
                    <a:pt x="83" y="368"/>
                  </a:lnTo>
                  <a:lnTo>
                    <a:pt x="91" y="356"/>
                  </a:lnTo>
                  <a:lnTo>
                    <a:pt x="104" y="346"/>
                  </a:lnTo>
                  <a:lnTo>
                    <a:pt x="129" y="329"/>
                  </a:lnTo>
                  <a:lnTo>
                    <a:pt x="202" y="293"/>
                  </a:lnTo>
                  <a:lnTo>
                    <a:pt x="219" y="273"/>
                  </a:lnTo>
                  <a:lnTo>
                    <a:pt x="232" y="249"/>
                  </a:lnTo>
                  <a:lnTo>
                    <a:pt x="237" y="231"/>
                  </a:lnTo>
                  <a:lnTo>
                    <a:pt x="218" y="210"/>
                  </a:lnTo>
                  <a:lnTo>
                    <a:pt x="199" y="181"/>
                  </a:lnTo>
                  <a:lnTo>
                    <a:pt x="189" y="149"/>
                  </a:lnTo>
                  <a:lnTo>
                    <a:pt x="180" y="120"/>
                  </a:lnTo>
                  <a:lnTo>
                    <a:pt x="175" y="85"/>
                  </a:lnTo>
                  <a:lnTo>
                    <a:pt x="178" y="58"/>
                  </a:lnTo>
                  <a:lnTo>
                    <a:pt x="186" y="37"/>
                  </a:lnTo>
                  <a:lnTo>
                    <a:pt x="203" y="18"/>
                  </a:lnTo>
                  <a:lnTo>
                    <a:pt x="225" y="7"/>
                  </a:lnTo>
                  <a:lnTo>
                    <a:pt x="257" y="0"/>
                  </a:lnTo>
                  <a:lnTo>
                    <a:pt x="280" y="1"/>
                  </a:lnTo>
                  <a:lnTo>
                    <a:pt x="305" y="7"/>
                  </a:lnTo>
                  <a:lnTo>
                    <a:pt x="323" y="13"/>
                  </a:lnTo>
                  <a:lnTo>
                    <a:pt x="338" y="25"/>
                  </a:lnTo>
                  <a:lnTo>
                    <a:pt x="347" y="38"/>
                  </a:lnTo>
                  <a:lnTo>
                    <a:pt x="351" y="50"/>
                  </a:lnTo>
                  <a:lnTo>
                    <a:pt x="357" y="77"/>
                  </a:lnTo>
                  <a:lnTo>
                    <a:pt x="362" y="114"/>
                  </a:lnTo>
                  <a:lnTo>
                    <a:pt x="366" y="146"/>
                  </a:lnTo>
                  <a:lnTo>
                    <a:pt x="366" y="168"/>
                  </a:lnTo>
                  <a:lnTo>
                    <a:pt x="358" y="196"/>
                  </a:lnTo>
                  <a:lnTo>
                    <a:pt x="352" y="210"/>
                  </a:lnTo>
                  <a:lnTo>
                    <a:pt x="351" y="237"/>
                  </a:lnTo>
                  <a:lnTo>
                    <a:pt x="352" y="266"/>
                  </a:lnTo>
                  <a:lnTo>
                    <a:pt x="358" y="279"/>
                  </a:lnTo>
                  <a:lnTo>
                    <a:pt x="381" y="293"/>
                  </a:lnTo>
                  <a:lnTo>
                    <a:pt x="454" y="333"/>
                  </a:lnTo>
                  <a:lnTo>
                    <a:pt x="478" y="348"/>
                  </a:lnTo>
                  <a:lnTo>
                    <a:pt x="490" y="377"/>
                  </a:lnTo>
                  <a:lnTo>
                    <a:pt x="510" y="473"/>
                  </a:lnTo>
                  <a:lnTo>
                    <a:pt x="516" y="516"/>
                  </a:lnTo>
                  <a:lnTo>
                    <a:pt x="524" y="554"/>
                  </a:lnTo>
                  <a:lnTo>
                    <a:pt x="530" y="605"/>
                  </a:lnTo>
                  <a:lnTo>
                    <a:pt x="532" y="649"/>
                  </a:lnTo>
                  <a:lnTo>
                    <a:pt x="530" y="705"/>
                  </a:lnTo>
                  <a:lnTo>
                    <a:pt x="523" y="765"/>
                  </a:lnTo>
                  <a:lnTo>
                    <a:pt x="516" y="807"/>
                  </a:lnTo>
                  <a:lnTo>
                    <a:pt x="511" y="854"/>
                  </a:lnTo>
                  <a:lnTo>
                    <a:pt x="502" y="894"/>
                  </a:lnTo>
                  <a:lnTo>
                    <a:pt x="487" y="927"/>
                  </a:lnTo>
                  <a:lnTo>
                    <a:pt x="478" y="960"/>
                  </a:lnTo>
                  <a:lnTo>
                    <a:pt x="474" y="1001"/>
                  </a:lnTo>
                  <a:lnTo>
                    <a:pt x="486" y="1186"/>
                  </a:lnTo>
                  <a:lnTo>
                    <a:pt x="490" y="1252"/>
                  </a:lnTo>
                  <a:lnTo>
                    <a:pt x="490" y="1276"/>
                  </a:lnTo>
                  <a:lnTo>
                    <a:pt x="481" y="1310"/>
                  </a:lnTo>
                  <a:lnTo>
                    <a:pt x="464" y="1349"/>
                  </a:lnTo>
                  <a:lnTo>
                    <a:pt x="422" y="1471"/>
                  </a:lnTo>
                  <a:lnTo>
                    <a:pt x="394" y="1568"/>
                  </a:lnTo>
                  <a:lnTo>
                    <a:pt x="381" y="1602"/>
                  </a:lnTo>
                  <a:lnTo>
                    <a:pt x="362" y="1609"/>
                  </a:lnTo>
                  <a:lnTo>
                    <a:pt x="344" y="1617"/>
                  </a:lnTo>
                  <a:lnTo>
                    <a:pt x="280" y="145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252024" name="Freeform 669"/>
            <p:cNvSpPr>
              <a:spLocks/>
            </p:cNvSpPr>
            <p:nvPr/>
          </p:nvSpPr>
          <p:spPr bwMode="auto">
            <a:xfrm>
              <a:off x="280" y="3317"/>
              <a:ext cx="58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w 550"/>
                <a:gd name="T107" fmla="*/ 0 h 1778"/>
                <a:gd name="T108" fmla="*/ 0 w 550"/>
                <a:gd name="T109" fmla="*/ 0 h 1778"/>
                <a:gd name="T110" fmla="*/ 0 w 550"/>
                <a:gd name="T111" fmla="*/ 0 h 1778"/>
                <a:gd name="T112" fmla="*/ 0 w 550"/>
                <a:gd name="T113" fmla="*/ 0 h 1778"/>
                <a:gd name="T114" fmla="*/ 0 w 550"/>
                <a:gd name="T115" fmla="*/ 0 h 17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0"/>
                <a:gd name="T175" fmla="*/ 0 h 1778"/>
                <a:gd name="T176" fmla="*/ 550 w 550"/>
                <a:gd name="T177" fmla="*/ 1778 h 17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2" y="48"/>
                  </a:lnTo>
                  <a:lnTo>
                    <a:pt x="265" y="66"/>
                  </a:lnTo>
                  <a:lnTo>
                    <a:pt x="271" y="83"/>
                  </a:lnTo>
                  <a:lnTo>
                    <a:pt x="286" y="126"/>
                  </a:lnTo>
                  <a:lnTo>
                    <a:pt x="291" y="156"/>
                  </a:lnTo>
                  <a:lnTo>
                    <a:pt x="287" y="196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2" y="889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40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8" y="1633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2" y="1725"/>
                  </a:lnTo>
                  <a:lnTo>
                    <a:pt x="201" y="1745"/>
                  </a:lnTo>
                  <a:lnTo>
                    <a:pt x="183" y="1759"/>
                  </a:lnTo>
                  <a:lnTo>
                    <a:pt x="155" y="1772"/>
                  </a:lnTo>
                  <a:lnTo>
                    <a:pt x="120" y="1778"/>
                  </a:lnTo>
                  <a:lnTo>
                    <a:pt x="80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5"/>
                  </a:lnTo>
                  <a:lnTo>
                    <a:pt x="37" y="1744"/>
                  </a:lnTo>
                  <a:lnTo>
                    <a:pt x="35" y="1730"/>
                  </a:lnTo>
                  <a:lnTo>
                    <a:pt x="46" y="1716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7" y="988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7" y="656"/>
                  </a:lnTo>
                  <a:lnTo>
                    <a:pt x="9" y="594"/>
                  </a:lnTo>
                  <a:lnTo>
                    <a:pt x="7" y="549"/>
                  </a:lnTo>
                  <a:lnTo>
                    <a:pt x="0" y="499"/>
                  </a:lnTo>
                  <a:lnTo>
                    <a:pt x="3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3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9" y="265"/>
                  </a:lnTo>
                  <a:lnTo>
                    <a:pt x="136" y="261"/>
                  </a:lnTo>
                  <a:lnTo>
                    <a:pt x="123" y="256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7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3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  <a:lnTo>
                    <a:pt x="387" y="523"/>
                  </a:lnTo>
                  <a:lnTo>
                    <a:pt x="383" y="588"/>
                  </a:lnTo>
                  <a:lnTo>
                    <a:pt x="381" y="624"/>
                  </a:lnTo>
                  <a:lnTo>
                    <a:pt x="417" y="630"/>
                  </a:lnTo>
                  <a:lnTo>
                    <a:pt x="426" y="601"/>
                  </a:lnTo>
                  <a:lnTo>
                    <a:pt x="426" y="576"/>
                  </a:lnTo>
                  <a:lnTo>
                    <a:pt x="411" y="553"/>
                  </a:lnTo>
                  <a:lnTo>
                    <a:pt x="402" y="534"/>
                  </a:lnTo>
                  <a:lnTo>
                    <a:pt x="392" y="523"/>
                  </a:lnTo>
                  <a:lnTo>
                    <a:pt x="387" y="5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25" name="Freeform 670"/>
            <p:cNvSpPr>
              <a:spLocks/>
            </p:cNvSpPr>
            <p:nvPr/>
          </p:nvSpPr>
          <p:spPr bwMode="auto">
            <a:xfrm>
              <a:off x="280" y="3317"/>
              <a:ext cx="58" cy="178"/>
            </a:xfrm>
            <a:custGeom>
              <a:avLst/>
              <a:gdLst>
                <a:gd name="T0" fmla="*/ 0 w 550"/>
                <a:gd name="T1" fmla="*/ 0 h 1778"/>
                <a:gd name="T2" fmla="*/ 0 w 550"/>
                <a:gd name="T3" fmla="*/ 0 h 1778"/>
                <a:gd name="T4" fmla="*/ 0 w 550"/>
                <a:gd name="T5" fmla="*/ 0 h 1778"/>
                <a:gd name="T6" fmla="*/ 0 w 550"/>
                <a:gd name="T7" fmla="*/ 0 h 1778"/>
                <a:gd name="T8" fmla="*/ 0 w 550"/>
                <a:gd name="T9" fmla="*/ 0 h 1778"/>
                <a:gd name="T10" fmla="*/ 0 w 550"/>
                <a:gd name="T11" fmla="*/ 0 h 1778"/>
                <a:gd name="T12" fmla="*/ 0 w 550"/>
                <a:gd name="T13" fmla="*/ 0 h 1778"/>
                <a:gd name="T14" fmla="*/ 0 w 550"/>
                <a:gd name="T15" fmla="*/ 0 h 1778"/>
                <a:gd name="T16" fmla="*/ 0 w 550"/>
                <a:gd name="T17" fmla="*/ 0 h 1778"/>
                <a:gd name="T18" fmla="*/ 0 w 550"/>
                <a:gd name="T19" fmla="*/ 0 h 1778"/>
                <a:gd name="T20" fmla="*/ 0 w 550"/>
                <a:gd name="T21" fmla="*/ 0 h 1778"/>
                <a:gd name="T22" fmla="*/ 0 w 550"/>
                <a:gd name="T23" fmla="*/ 0 h 1778"/>
                <a:gd name="T24" fmla="*/ 0 w 550"/>
                <a:gd name="T25" fmla="*/ 0 h 1778"/>
                <a:gd name="T26" fmla="*/ 0 w 550"/>
                <a:gd name="T27" fmla="*/ 0 h 1778"/>
                <a:gd name="T28" fmla="*/ 0 w 550"/>
                <a:gd name="T29" fmla="*/ 0 h 1778"/>
                <a:gd name="T30" fmla="*/ 0 w 550"/>
                <a:gd name="T31" fmla="*/ 0 h 1778"/>
                <a:gd name="T32" fmla="*/ 0 w 550"/>
                <a:gd name="T33" fmla="*/ 0 h 1778"/>
                <a:gd name="T34" fmla="*/ 0 w 550"/>
                <a:gd name="T35" fmla="*/ 0 h 1778"/>
                <a:gd name="T36" fmla="*/ 0 w 550"/>
                <a:gd name="T37" fmla="*/ 0 h 1778"/>
                <a:gd name="T38" fmla="*/ 0 w 550"/>
                <a:gd name="T39" fmla="*/ 0 h 1778"/>
                <a:gd name="T40" fmla="*/ 0 w 550"/>
                <a:gd name="T41" fmla="*/ 0 h 1778"/>
                <a:gd name="T42" fmla="*/ 0 w 550"/>
                <a:gd name="T43" fmla="*/ 0 h 1778"/>
                <a:gd name="T44" fmla="*/ 0 w 550"/>
                <a:gd name="T45" fmla="*/ 0 h 1778"/>
                <a:gd name="T46" fmla="*/ 0 w 550"/>
                <a:gd name="T47" fmla="*/ 0 h 1778"/>
                <a:gd name="T48" fmla="*/ 0 w 550"/>
                <a:gd name="T49" fmla="*/ 0 h 1778"/>
                <a:gd name="T50" fmla="*/ 0 w 550"/>
                <a:gd name="T51" fmla="*/ 0 h 1778"/>
                <a:gd name="T52" fmla="*/ 0 w 550"/>
                <a:gd name="T53" fmla="*/ 0 h 1778"/>
                <a:gd name="T54" fmla="*/ 0 w 550"/>
                <a:gd name="T55" fmla="*/ 0 h 1778"/>
                <a:gd name="T56" fmla="*/ 0 w 550"/>
                <a:gd name="T57" fmla="*/ 0 h 1778"/>
                <a:gd name="T58" fmla="*/ 0 w 550"/>
                <a:gd name="T59" fmla="*/ 0 h 1778"/>
                <a:gd name="T60" fmla="*/ 0 w 550"/>
                <a:gd name="T61" fmla="*/ 0 h 1778"/>
                <a:gd name="T62" fmla="*/ 0 w 550"/>
                <a:gd name="T63" fmla="*/ 0 h 1778"/>
                <a:gd name="T64" fmla="*/ 0 w 550"/>
                <a:gd name="T65" fmla="*/ 0 h 1778"/>
                <a:gd name="T66" fmla="*/ 0 w 550"/>
                <a:gd name="T67" fmla="*/ 0 h 1778"/>
                <a:gd name="T68" fmla="*/ 0 w 550"/>
                <a:gd name="T69" fmla="*/ 0 h 1778"/>
                <a:gd name="T70" fmla="*/ 0 w 550"/>
                <a:gd name="T71" fmla="*/ 0 h 1778"/>
                <a:gd name="T72" fmla="*/ 0 w 550"/>
                <a:gd name="T73" fmla="*/ 0 h 1778"/>
                <a:gd name="T74" fmla="*/ 0 w 550"/>
                <a:gd name="T75" fmla="*/ 0 h 1778"/>
                <a:gd name="T76" fmla="*/ 0 w 550"/>
                <a:gd name="T77" fmla="*/ 0 h 1778"/>
                <a:gd name="T78" fmla="*/ 0 w 550"/>
                <a:gd name="T79" fmla="*/ 0 h 1778"/>
                <a:gd name="T80" fmla="*/ 0 w 550"/>
                <a:gd name="T81" fmla="*/ 0 h 1778"/>
                <a:gd name="T82" fmla="*/ 0 w 550"/>
                <a:gd name="T83" fmla="*/ 0 h 1778"/>
                <a:gd name="T84" fmla="*/ 0 w 550"/>
                <a:gd name="T85" fmla="*/ 0 h 1778"/>
                <a:gd name="T86" fmla="*/ 0 w 550"/>
                <a:gd name="T87" fmla="*/ 0 h 1778"/>
                <a:gd name="T88" fmla="*/ 0 w 550"/>
                <a:gd name="T89" fmla="*/ 0 h 1778"/>
                <a:gd name="T90" fmla="*/ 0 w 550"/>
                <a:gd name="T91" fmla="*/ 0 h 1778"/>
                <a:gd name="T92" fmla="*/ 0 w 550"/>
                <a:gd name="T93" fmla="*/ 0 h 1778"/>
                <a:gd name="T94" fmla="*/ 0 w 550"/>
                <a:gd name="T95" fmla="*/ 0 h 1778"/>
                <a:gd name="T96" fmla="*/ 0 w 550"/>
                <a:gd name="T97" fmla="*/ 0 h 1778"/>
                <a:gd name="T98" fmla="*/ 0 w 550"/>
                <a:gd name="T99" fmla="*/ 0 h 1778"/>
                <a:gd name="T100" fmla="*/ 0 w 550"/>
                <a:gd name="T101" fmla="*/ 0 h 1778"/>
                <a:gd name="T102" fmla="*/ 0 w 550"/>
                <a:gd name="T103" fmla="*/ 0 h 1778"/>
                <a:gd name="T104" fmla="*/ 0 w 550"/>
                <a:gd name="T105" fmla="*/ 0 h 17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50"/>
                <a:gd name="T160" fmla="*/ 0 h 1778"/>
                <a:gd name="T161" fmla="*/ 550 w 550"/>
                <a:gd name="T162" fmla="*/ 1778 h 17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50" h="1778">
                  <a:moveTo>
                    <a:pt x="185" y="0"/>
                  </a:moveTo>
                  <a:lnTo>
                    <a:pt x="199" y="4"/>
                  </a:lnTo>
                  <a:lnTo>
                    <a:pt x="224" y="10"/>
                  </a:lnTo>
                  <a:lnTo>
                    <a:pt x="233" y="21"/>
                  </a:lnTo>
                  <a:lnTo>
                    <a:pt x="240" y="29"/>
                  </a:lnTo>
                  <a:lnTo>
                    <a:pt x="252" y="48"/>
                  </a:lnTo>
                  <a:lnTo>
                    <a:pt x="265" y="66"/>
                  </a:lnTo>
                  <a:lnTo>
                    <a:pt x="271" y="83"/>
                  </a:lnTo>
                  <a:lnTo>
                    <a:pt x="286" y="126"/>
                  </a:lnTo>
                  <a:lnTo>
                    <a:pt x="291" y="156"/>
                  </a:lnTo>
                  <a:lnTo>
                    <a:pt x="287" y="196"/>
                  </a:lnTo>
                  <a:lnTo>
                    <a:pt x="275" y="224"/>
                  </a:lnTo>
                  <a:lnTo>
                    <a:pt x="266" y="249"/>
                  </a:lnTo>
                  <a:lnTo>
                    <a:pt x="284" y="272"/>
                  </a:lnTo>
                  <a:lnTo>
                    <a:pt x="318" y="291"/>
                  </a:lnTo>
                  <a:lnTo>
                    <a:pt x="361" y="315"/>
                  </a:lnTo>
                  <a:lnTo>
                    <a:pt x="392" y="331"/>
                  </a:lnTo>
                  <a:lnTo>
                    <a:pt x="407" y="342"/>
                  </a:lnTo>
                  <a:lnTo>
                    <a:pt x="540" y="515"/>
                  </a:lnTo>
                  <a:lnTo>
                    <a:pt x="550" y="564"/>
                  </a:lnTo>
                  <a:lnTo>
                    <a:pt x="546" y="605"/>
                  </a:lnTo>
                  <a:lnTo>
                    <a:pt x="536" y="652"/>
                  </a:lnTo>
                  <a:lnTo>
                    <a:pt x="465" y="770"/>
                  </a:lnTo>
                  <a:lnTo>
                    <a:pt x="433" y="829"/>
                  </a:lnTo>
                  <a:lnTo>
                    <a:pt x="408" y="846"/>
                  </a:lnTo>
                  <a:lnTo>
                    <a:pt x="383" y="851"/>
                  </a:lnTo>
                  <a:lnTo>
                    <a:pt x="402" y="889"/>
                  </a:lnTo>
                  <a:lnTo>
                    <a:pt x="403" y="914"/>
                  </a:lnTo>
                  <a:lnTo>
                    <a:pt x="385" y="944"/>
                  </a:lnTo>
                  <a:lnTo>
                    <a:pt x="351" y="969"/>
                  </a:lnTo>
                  <a:lnTo>
                    <a:pt x="360" y="1351"/>
                  </a:lnTo>
                  <a:lnTo>
                    <a:pt x="305" y="1366"/>
                  </a:lnTo>
                  <a:lnTo>
                    <a:pt x="296" y="1434"/>
                  </a:lnTo>
                  <a:lnTo>
                    <a:pt x="284" y="1483"/>
                  </a:lnTo>
                  <a:lnTo>
                    <a:pt x="266" y="1540"/>
                  </a:lnTo>
                  <a:lnTo>
                    <a:pt x="258" y="1572"/>
                  </a:lnTo>
                  <a:lnTo>
                    <a:pt x="263" y="1616"/>
                  </a:lnTo>
                  <a:lnTo>
                    <a:pt x="278" y="1633"/>
                  </a:lnTo>
                  <a:lnTo>
                    <a:pt x="286" y="1657"/>
                  </a:lnTo>
                  <a:lnTo>
                    <a:pt x="282" y="1687"/>
                  </a:lnTo>
                  <a:lnTo>
                    <a:pt x="274" y="1702"/>
                  </a:lnTo>
                  <a:lnTo>
                    <a:pt x="257" y="1743"/>
                  </a:lnTo>
                  <a:lnTo>
                    <a:pt x="223" y="1748"/>
                  </a:lnTo>
                  <a:lnTo>
                    <a:pt x="222" y="1725"/>
                  </a:lnTo>
                  <a:lnTo>
                    <a:pt x="201" y="1745"/>
                  </a:lnTo>
                  <a:lnTo>
                    <a:pt x="183" y="1759"/>
                  </a:lnTo>
                  <a:lnTo>
                    <a:pt x="155" y="1772"/>
                  </a:lnTo>
                  <a:lnTo>
                    <a:pt x="120" y="1778"/>
                  </a:lnTo>
                  <a:lnTo>
                    <a:pt x="80" y="1774"/>
                  </a:lnTo>
                  <a:lnTo>
                    <a:pt x="70" y="1760"/>
                  </a:lnTo>
                  <a:lnTo>
                    <a:pt x="81" y="1743"/>
                  </a:lnTo>
                  <a:lnTo>
                    <a:pt x="61" y="1745"/>
                  </a:lnTo>
                  <a:lnTo>
                    <a:pt x="37" y="1744"/>
                  </a:lnTo>
                  <a:lnTo>
                    <a:pt x="35" y="1730"/>
                  </a:lnTo>
                  <a:lnTo>
                    <a:pt x="46" y="1716"/>
                  </a:lnTo>
                  <a:lnTo>
                    <a:pt x="74" y="1696"/>
                  </a:lnTo>
                  <a:lnTo>
                    <a:pt x="124" y="1659"/>
                  </a:lnTo>
                  <a:lnTo>
                    <a:pt x="150" y="1626"/>
                  </a:lnTo>
                  <a:lnTo>
                    <a:pt x="159" y="1593"/>
                  </a:lnTo>
                  <a:lnTo>
                    <a:pt x="154" y="1542"/>
                  </a:lnTo>
                  <a:lnTo>
                    <a:pt x="111" y="1400"/>
                  </a:lnTo>
                  <a:lnTo>
                    <a:pt x="100" y="1348"/>
                  </a:lnTo>
                  <a:lnTo>
                    <a:pt x="100" y="1336"/>
                  </a:lnTo>
                  <a:lnTo>
                    <a:pt x="64" y="1331"/>
                  </a:lnTo>
                  <a:lnTo>
                    <a:pt x="42" y="1331"/>
                  </a:lnTo>
                  <a:lnTo>
                    <a:pt x="27" y="988"/>
                  </a:lnTo>
                  <a:lnTo>
                    <a:pt x="8" y="969"/>
                  </a:lnTo>
                  <a:lnTo>
                    <a:pt x="14" y="922"/>
                  </a:lnTo>
                  <a:lnTo>
                    <a:pt x="35" y="859"/>
                  </a:lnTo>
                  <a:lnTo>
                    <a:pt x="57" y="802"/>
                  </a:lnTo>
                  <a:lnTo>
                    <a:pt x="38" y="785"/>
                  </a:lnTo>
                  <a:lnTo>
                    <a:pt x="10" y="761"/>
                  </a:lnTo>
                  <a:lnTo>
                    <a:pt x="0" y="709"/>
                  </a:lnTo>
                  <a:lnTo>
                    <a:pt x="7" y="656"/>
                  </a:lnTo>
                  <a:lnTo>
                    <a:pt x="9" y="594"/>
                  </a:lnTo>
                  <a:lnTo>
                    <a:pt x="7" y="549"/>
                  </a:lnTo>
                  <a:lnTo>
                    <a:pt x="0" y="499"/>
                  </a:lnTo>
                  <a:lnTo>
                    <a:pt x="3" y="441"/>
                  </a:lnTo>
                  <a:lnTo>
                    <a:pt x="12" y="403"/>
                  </a:lnTo>
                  <a:lnTo>
                    <a:pt x="22" y="377"/>
                  </a:lnTo>
                  <a:lnTo>
                    <a:pt x="34" y="357"/>
                  </a:lnTo>
                  <a:lnTo>
                    <a:pt x="47" y="345"/>
                  </a:lnTo>
                  <a:lnTo>
                    <a:pt x="93" y="319"/>
                  </a:lnTo>
                  <a:lnTo>
                    <a:pt x="137" y="293"/>
                  </a:lnTo>
                  <a:lnTo>
                    <a:pt x="159" y="271"/>
                  </a:lnTo>
                  <a:lnTo>
                    <a:pt x="158" y="266"/>
                  </a:lnTo>
                  <a:lnTo>
                    <a:pt x="149" y="265"/>
                  </a:lnTo>
                  <a:lnTo>
                    <a:pt x="136" y="261"/>
                  </a:lnTo>
                  <a:lnTo>
                    <a:pt x="123" y="256"/>
                  </a:lnTo>
                  <a:lnTo>
                    <a:pt x="115" y="248"/>
                  </a:lnTo>
                  <a:lnTo>
                    <a:pt x="107" y="237"/>
                  </a:lnTo>
                  <a:lnTo>
                    <a:pt x="97" y="246"/>
                  </a:lnTo>
                  <a:lnTo>
                    <a:pt x="78" y="258"/>
                  </a:lnTo>
                  <a:lnTo>
                    <a:pt x="78" y="223"/>
                  </a:lnTo>
                  <a:lnTo>
                    <a:pt x="73" y="199"/>
                  </a:lnTo>
                  <a:lnTo>
                    <a:pt x="57" y="155"/>
                  </a:lnTo>
                  <a:lnTo>
                    <a:pt x="52" y="120"/>
                  </a:lnTo>
                  <a:lnTo>
                    <a:pt x="55" y="81"/>
                  </a:lnTo>
                  <a:lnTo>
                    <a:pt x="61" y="55"/>
                  </a:lnTo>
                  <a:lnTo>
                    <a:pt x="73" y="38"/>
                  </a:lnTo>
                  <a:lnTo>
                    <a:pt x="85" y="30"/>
                  </a:lnTo>
                  <a:lnTo>
                    <a:pt x="97" y="23"/>
                  </a:lnTo>
                  <a:lnTo>
                    <a:pt x="119" y="12"/>
                  </a:lnTo>
                  <a:lnTo>
                    <a:pt x="141" y="4"/>
                  </a:lnTo>
                  <a:lnTo>
                    <a:pt x="163" y="1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26" name="Freeform 671"/>
            <p:cNvSpPr>
              <a:spLocks/>
            </p:cNvSpPr>
            <p:nvPr/>
          </p:nvSpPr>
          <p:spPr bwMode="auto">
            <a:xfrm>
              <a:off x="320" y="3369"/>
              <a:ext cx="5" cy="11"/>
            </a:xfrm>
            <a:custGeom>
              <a:avLst/>
              <a:gdLst>
                <a:gd name="T0" fmla="*/ 0 w 45"/>
                <a:gd name="T1" fmla="*/ 0 h 107"/>
                <a:gd name="T2" fmla="*/ 0 w 45"/>
                <a:gd name="T3" fmla="*/ 0 h 107"/>
                <a:gd name="T4" fmla="*/ 0 w 45"/>
                <a:gd name="T5" fmla="*/ 0 h 107"/>
                <a:gd name="T6" fmla="*/ 0 w 45"/>
                <a:gd name="T7" fmla="*/ 0 h 107"/>
                <a:gd name="T8" fmla="*/ 0 w 45"/>
                <a:gd name="T9" fmla="*/ 0 h 107"/>
                <a:gd name="T10" fmla="*/ 0 w 45"/>
                <a:gd name="T11" fmla="*/ 0 h 107"/>
                <a:gd name="T12" fmla="*/ 0 w 45"/>
                <a:gd name="T13" fmla="*/ 0 h 107"/>
                <a:gd name="T14" fmla="*/ 0 w 45"/>
                <a:gd name="T15" fmla="*/ 0 h 107"/>
                <a:gd name="T16" fmla="*/ 0 w 45"/>
                <a:gd name="T17" fmla="*/ 0 h 107"/>
                <a:gd name="T18" fmla="*/ 0 w 45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07"/>
                <a:gd name="T32" fmla="*/ 45 w 45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07">
                  <a:moveTo>
                    <a:pt x="6" y="0"/>
                  </a:moveTo>
                  <a:lnTo>
                    <a:pt x="2" y="65"/>
                  </a:lnTo>
                  <a:lnTo>
                    <a:pt x="0" y="101"/>
                  </a:lnTo>
                  <a:lnTo>
                    <a:pt x="35" y="107"/>
                  </a:lnTo>
                  <a:lnTo>
                    <a:pt x="45" y="77"/>
                  </a:lnTo>
                  <a:lnTo>
                    <a:pt x="45" y="53"/>
                  </a:lnTo>
                  <a:lnTo>
                    <a:pt x="30" y="30"/>
                  </a:lnTo>
                  <a:lnTo>
                    <a:pt x="21" y="11"/>
                  </a:lnTo>
                  <a:lnTo>
                    <a:pt x="11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27" name="Freeform 672"/>
            <p:cNvSpPr>
              <a:spLocks/>
            </p:cNvSpPr>
            <p:nvPr/>
          </p:nvSpPr>
          <p:spPr bwMode="auto">
            <a:xfrm>
              <a:off x="386" y="3314"/>
              <a:ext cx="54" cy="186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25"/>
                <a:gd name="T169" fmla="*/ 0 h 1867"/>
                <a:gd name="T170" fmla="*/ 525 w 525"/>
                <a:gd name="T171" fmla="*/ 1867 h 18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25" h="1867">
                  <a:moveTo>
                    <a:pt x="279" y="0"/>
                  </a:moveTo>
                  <a:lnTo>
                    <a:pt x="325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5" y="293"/>
                  </a:lnTo>
                  <a:lnTo>
                    <a:pt x="364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8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1"/>
                  </a:lnTo>
                  <a:lnTo>
                    <a:pt x="390" y="994"/>
                  </a:lnTo>
                  <a:lnTo>
                    <a:pt x="374" y="1070"/>
                  </a:lnTo>
                  <a:lnTo>
                    <a:pt x="347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59"/>
                  </a:lnTo>
                  <a:lnTo>
                    <a:pt x="355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4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4" y="1850"/>
                  </a:lnTo>
                  <a:lnTo>
                    <a:pt x="223" y="1861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4"/>
                  </a:lnTo>
                  <a:lnTo>
                    <a:pt x="158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9" y="1824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9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1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5"/>
                  </a:lnTo>
                  <a:lnTo>
                    <a:pt x="46" y="611"/>
                  </a:lnTo>
                  <a:lnTo>
                    <a:pt x="77" y="517"/>
                  </a:lnTo>
                  <a:lnTo>
                    <a:pt x="96" y="480"/>
                  </a:lnTo>
                  <a:lnTo>
                    <a:pt x="98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8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5" y="105"/>
                  </a:lnTo>
                  <a:lnTo>
                    <a:pt x="175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  <a:lnTo>
                    <a:pt x="426" y="805"/>
                  </a:lnTo>
                  <a:lnTo>
                    <a:pt x="396" y="817"/>
                  </a:lnTo>
                  <a:lnTo>
                    <a:pt x="398" y="770"/>
                  </a:lnTo>
                  <a:lnTo>
                    <a:pt x="395" y="751"/>
                  </a:lnTo>
                  <a:lnTo>
                    <a:pt x="390" y="730"/>
                  </a:lnTo>
                  <a:lnTo>
                    <a:pt x="381" y="710"/>
                  </a:lnTo>
                  <a:lnTo>
                    <a:pt x="369" y="692"/>
                  </a:lnTo>
                  <a:lnTo>
                    <a:pt x="383" y="667"/>
                  </a:lnTo>
                  <a:lnTo>
                    <a:pt x="398" y="640"/>
                  </a:lnTo>
                  <a:lnTo>
                    <a:pt x="411" y="609"/>
                  </a:lnTo>
                  <a:lnTo>
                    <a:pt x="418" y="580"/>
                  </a:lnTo>
                  <a:lnTo>
                    <a:pt x="426" y="546"/>
                  </a:lnTo>
                  <a:lnTo>
                    <a:pt x="430" y="589"/>
                  </a:lnTo>
                  <a:lnTo>
                    <a:pt x="429" y="642"/>
                  </a:lnTo>
                  <a:lnTo>
                    <a:pt x="428" y="692"/>
                  </a:lnTo>
                  <a:lnTo>
                    <a:pt x="429" y="732"/>
                  </a:lnTo>
                  <a:lnTo>
                    <a:pt x="428" y="766"/>
                  </a:lnTo>
                  <a:lnTo>
                    <a:pt x="426" y="805"/>
                  </a:lnTo>
                  <a:lnTo>
                    <a:pt x="279" y="0"/>
                  </a:lnTo>
                  <a:lnTo>
                    <a:pt x="231" y="1735"/>
                  </a:lnTo>
                  <a:lnTo>
                    <a:pt x="244" y="1713"/>
                  </a:lnTo>
                  <a:lnTo>
                    <a:pt x="252" y="1688"/>
                  </a:lnTo>
                  <a:lnTo>
                    <a:pt x="257" y="1658"/>
                  </a:lnTo>
                  <a:lnTo>
                    <a:pt x="252" y="1616"/>
                  </a:lnTo>
                  <a:lnTo>
                    <a:pt x="250" y="1568"/>
                  </a:lnTo>
                  <a:lnTo>
                    <a:pt x="248" y="1511"/>
                  </a:lnTo>
                  <a:lnTo>
                    <a:pt x="250" y="1448"/>
                  </a:lnTo>
                  <a:lnTo>
                    <a:pt x="254" y="1393"/>
                  </a:lnTo>
                  <a:lnTo>
                    <a:pt x="257" y="1356"/>
                  </a:lnTo>
                  <a:lnTo>
                    <a:pt x="254" y="1339"/>
                  </a:lnTo>
                  <a:lnTo>
                    <a:pt x="245" y="1314"/>
                  </a:lnTo>
                  <a:lnTo>
                    <a:pt x="235" y="1281"/>
                  </a:lnTo>
                  <a:lnTo>
                    <a:pt x="231" y="1243"/>
                  </a:lnTo>
                  <a:lnTo>
                    <a:pt x="232" y="1210"/>
                  </a:lnTo>
                  <a:lnTo>
                    <a:pt x="237" y="1186"/>
                  </a:lnTo>
                  <a:lnTo>
                    <a:pt x="151" y="1178"/>
                  </a:lnTo>
                  <a:lnTo>
                    <a:pt x="142" y="1203"/>
                  </a:lnTo>
                  <a:lnTo>
                    <a:pt x="133" y="1229"/>
                  </a:lnTo>
                  <a:lnTo>
                    <a:pt x="124" y="1255"/>
                  </a:lnTo>
                  <a:lnTo>
                    <a:pt x="124" y="1267"/>
                  </a:lnTo>
                  <a:lnTo>
                    <a:pt x="136" y="1290"/>
                  </a:lnTo>
                  <a:lnTo>
                    <a:pt x="151" y="1315"/>
                  </a:lnTo>
                  <a:lnTo>
                    <a:pt x="165" y="1346"/>
                  </a:lnTo>
                  <a:lnTo>
                    <a:pt x="173" y="1378"/>
                  </a:lnTo>
                  <a:lnTo>
                    <a:pt x="176" y="1418"/>
                  </a:lnTo>
                  <a:lnTo>
                    <a:pt x="176" y="1460"/>
                  </a:lnTo>
                  <a:lnTo>
                    <a:pt x="177" y="1518"/>
                  </a:lnTo>
                  <a:lnTo>
                    <a:pt x="181" y="1569"/>
                  </a:lnTo>
                  <a:lnTo>
                    <a:pt x="192" y="1627"/>
                  </a:lnTo>
                  <a:lnTo>
                    <a:pt x="210" y="1688"/>
                  </a:lnTo>
                  <a:lnTo>
                    <a:pt x="222" y="1715"/>
                  </a:lnTo>
                  <a:lnTo>
                    <a:pt x="231" y="173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28" name="Freeform 673"/>
            <p:cNvSpPr>
              <a:spLocks/>
            </p:cNvSpPr>
            <p:nvPr/>
          </p:nvSpPr>
          <p:spPr bwMode="auto">
            <a:xfrm>
              <a:off x="386" y="3314"/>
              <a:ext cx="54" cy="186"/>
            </a:xfrm>
            <a:custGeom>
              <a:avLst/>
              <a:gdLst>
                <a:gd name="T0" fmla="*/ 0 w 525"/>
                <a:gd name="T1" fmla="*/ 0 h 1867"/>
                <a:gd name="T2" fmla="*/ 0 w 525"/>
                <a:gd name="T3" fmla="*/ 0 h 1867"/>
                <a:gd name="T4" fmla="*/ 0 w 525"/>
                <a:gd name="T5" fmla="*/ 0 h 1867"/>
                <a:gd name="T6" fmla="*/ 0 w 525"/>
                <a:gd name="T7" fmla="*/ 0 h 1867"/>
                <a:gd name="T8" fmla="*/ 0 w 525"/>
                <a:gd name="T9" fmla="*/ 0 h 1867"/>
                <a:gd name="T10" fmla="*/ 0 w 525"/>
                <a:gd name="T11" fmla="*/ 0 h 1867"/>
                <a:gd name="T12" fmla="*/ 0 w 525"/>
                <a:gd name="T13" fmla="*/ 0 h 1867"/>
                <a:gd name="T14" fmla="*/ 0 w 525"/>
                <a:gd name="T15" fmla="*/ 0 h 1867"/>
                <a:gd name="T16" fmla="*/ 0 w 525"/>
                <a:gd name="T17" fmla="*/ 0 h 1867"/>
                <a:gd name="T18" fmla="*/ 0 w 525"/>
                <a:gd name="T19" fmla="*/ 0 h 1867"/>
                <a:gd name="T20" fmla="*/ 0 w 525"/>
                <a:gd name="T21" fmla="*/ 0 h 1867"/>
                <a:gd name="T22" fmla="*/ 0 w 525"/>
                <a:gd name="T23" fmla="*/ 0 h 1867"/>
                <a:gd name="T24" fmla="*/ 0 w 525"/>
                <a:gd name="T25" fmla="*/ 0 h 1867"/>
                <a:gd name="T26" fmla="*/ 0 w 525"/>
                <a:gd name="T27" fmla="*/ 0 h 1867"/>
                <a:gd name="T28" fmla="*/ 0 w 525"/>
                <a:gd name="T29" fmla="*/ 0 h 1867"/>
                <a:gd name="T30" fmla="*/ 0 w 525"/>
                <a:gd name="T31" fmla="*/ 0 h 1867"/>
                <a:gd name="T32" fmla="*/ 0 w 525"/>
                <a:gd name="T33" fmla="*/ 0 h 1867"/>
                <a:gd name="T34" fmla="*/ 0 w 525"/>
                <a:gd name="T35" fmla="*/ 0 h 1867"/>
                <a:gd name="T36" fmla="*/ 0 w 525"/>
                <a:gd name="T37" fmla="*/ 0 h 1867"/>
                <a:gd name="T38" fmla="*/ 0 w 525"/>
                <a:gd name="T39" fmla="*/ 0 h 1867"/>
                <a:gd name="T40" fmla="*/ 0 w 525"/>
                <a:gd name="T41" fmla="*/ 0 h 1867"/>
                <a:gd name="T42" fmla="*/ 0 w 525"/>
                <a:gd name="T43" fmla="*/ 0 h 1867"/>
                <a:gd name="T44" fmla="*/ 0 w 525"/>
                <a:gd name="T45" fmla="*/ 0 h 1867"/>
                <a:gd name="T46" fmla="*/ 0 w 525"/>
                <a:gd name="T47" fmla="*/ 0 h 1867"/>
                <a:gd name="T48" fmla="*/ 0 w 525"/>
                <a:gd name="T49" fmla="*/ 0 h 1867"/>
                <a:gd name="T50" fmla="*/ 0 w 525"/>
                <a:gd name="T51" fmla="*/ 0 h 1867"/>
                <a:gd name="T52" fmla="*/ 0 w 525"/>
                <a:gd name="T53" fmla="*/ 0 h 1867"/>
                <a:gd name="T54" fmla="*/ 0 w 525"/>
                <a:gd name="T55" fmla="*/ 0 h 1867"/>
                <a:gd name="T56" fmla="*/ 0 w 525"/>
                <a:gd name="T57" fmla="*/ 0 h 1867"/>
                <a:gd name="T58" fmla="*/ 0 w 525"/>
                <a:gd name="T59" fmla="*/ 0 h 1867"/>
                <a:gd name="T60" fmla="*/ 0 w 525"/>
                <a:gd name="T61" fmla="*/ 0 h 1867"/>
                <a:gd name="T62" fmla="*/ 0 w 525"/>
                <a:gd name="T63" fmla="*/ 0 h 1867"/>
                <a:gd name="T64" fmla="*/ 0 w 525"/>
                <a:gd name="T65" fmla="*/ 0 h 1867"/>
                <a:gd name="T66" fmla="*/ 0 w 525"/>
                <a:gd name="T67" fmla="*/ 0 h 1867"/>
                <a:gd name="T68" fmla="*/ 0 w 525"/>
                <a:gd name="T69" fmla="*/ 0 h 1867"/>
                <a:gd name="T70" fmla="*/ 0 w 525"/>
                <a:gd name="T71" fmla="*/ 0 h 1867"/>
                <a:gd name="T72" fmla="*/ 0 w 525"/>
                <a:gd name="T73" fmla="*/ 0 h 1867"/>
                <a:gd name="T74" fmla="*/ 0 w 525"/>
                <a:gd name="T75" fmla="*/ 0 h 1867"/>
                <a:gd name="T76" fmla="*/ 0 w 525"/>
                <a:gd name="T77" fmla="*/ 0 h 1867"/>
                <a:gd name="T78" fmla="*/ 0 w 525"/>
                <a:gd name="T79" fmla="*/ 0 h 1867"/>
                <a:gd name="T80" fmla="*/ 0 w 525"/>
                <a:gd name="T81" fmla="*/ 0 h 1867"/>
                <a:gd name="T82" fmla="*/ 0 w 525"/>
                <a:gd name="T83" fmla="*/ 0 h 1867"/>
                <a:gd name="T84" fmla="*/ 0 w 525"/>
                <a:gd name="T85" fmla="*/ 0 h 1867"/>
                <a:gd name="T86" fmla="*/ 0 w 525"/>
                <a:gd name="T87" fmla="*/ 0 h 1867"/>
                <a:gd name="T88" fmla="*/ 0 w 525"/>
                <a:gd name="T89" fmla="*/ 0 h 1867"/>
                <a:gd name="T90" fmla="*/ 0 w 525"/>
                <a:gd name="T91" fmla="*/ 0 h 1867"/>
                <a:gd name="T92" fmla="*/ 0 w 525"/>
                <a:gd name="T93" fmla="*/ 0 h 1867"/>
                <a:gd name="T94" fmla="*/ 0 w 525"/>
                <a:gd name="T95" fmla="*/ 0 h 1867"/>
                <a:gd name="T96" fmla="*/ 0 w 525"/>
                <a:gd name="T97" fmla="*/ 0 h 1867"/>
                <a:gd name="T98" fmla="*/ 0 w 525"/>
                <a:gd name="T99" fmla="*/ 0 h 1867"/>
                <a:gd name="T100" fmla="*/ 0 w 525"/>
                <a:gd name="T101" fmla="*/ 0 h 1867"/>
                <a:gd name="T102" fmla="*/ 0 w 525"/>
                <a:gd name="T103" fmla="*/ 0 h 1867"/>
                <a:gd name="T104" fmla="*/ 0 w 525"/>
                <a:gd name="T105" fmla="*/ 0 h 1867"/>
                <a:gd name="T106" fmla="*/ 0 w 525"/>
                <a:gd name="T107" fmla="*/ 0 h 1867"/>
                <a:gd name="T108" fmla="*/ 0 w 525"/>
                <a:gd name="T109" fmla="*/ 0 h 1867"/>
                <a:gd name="T110" fmla="*/ 0 w 525"/>
                <a:gd name="T111" fmla="*/ 0 h 1867"/>
                <a:gd name="T112" fmla="*/ 0 w 525"/>
                <a:gd name="T113" fmla="*/ 0 h 18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25"/>
                <a:gd name="T172" fmla="*/ 0 h 1867"/>
                <a:gd name="T173" fmla="*/ 525 w 525"/>
                <a:gd name="T174" fmla="*/ 1867 h 18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25" h="1867">
                  <a:moveTo>
                    <a:pt x="279" y="0"/>
                  </a:moveTo>
                  <a:lnTo>
                    <a:pt x="325" y="0"/>
                  </a:lnTo>
                  <a:lnTo>
                    <a:pt x="353" y="10"/>
                  </a:lnTo>
                  <a:lnTo>
                    <a:pt x="379" y="31"/>
                  </a:lnTo>
                  <a:lnTo>
                    <a:pt x="392" y="60"/>
                  </a:lnTo>
                  <a:lnTo>
                    <a:pt x="395" y="86"/>
                  </a:lnTo>
                  <a:lnTo>
                    <a:pt x="390" y="115"/>
                  </a:lnTo>
                  <a:lnTo>
                    <a:pt x="374" y="148"/>
                  </a:lnTo>
                  <a:lnTo>
                    <a:pt x="356" y="182"/>
                  </a:lnTo>
                  <a:lnTo>
                    <a:pt x="339" y="228"/>
                  </a:lnTo>
                  <a:lnTo>
                    <a:pt x="338" y="258"/>
                  </a:lnTo>
                  <a:lnTo>
                    <a:pt x="345" y="293"/>
                  </a:lnTo>
                  <a:lnTo>
                    <a:pt x="364" y="292"/>
                  </a:lnTo>
                  <a:lnTo>
                    <a:pt x="379" y="292"/>
                  </a:lnTo>
                  <a:lnTo>
                    <a:pt x="408" y="297"/>
                  </a:lnTo>
                  <a:lnTo>
                    <a:pt x="433" y="306"/>
                  </a:lnTo>
                  <a:lnTo>
                    <a:pt x="459" y="327"/>
                  </a:lnTo>
                  <a:lnTo>
                    <a:pt x="477" y="350"/>
                  </a:lnTo>
                  <a:lnTo>
                    <a:pt x="488" y="373"/>
                  </a:lnTo>
                  <a:lnTo>
                    <a:pt x="489" y="403"/>
                  </a:lnTo>
                  <a:lnTo>
                    <a:pt x="485" y="438"/>
                  </a:lnTo>
                  <a:lnTo>
                    <a:pt x="478" y="468"/>
                  </a:lnTo>
                  <a:lnTo>
                    <a:pt x="477" y="499"/>
                  </a:lnTo>
                  <a:lnTo>
                    <a:pt x="482" y="606"/>
                  </a:lnTo>
                  <a:lnTo>
                    <a:pt x="481" y="683"/>
                  </a:lnTo>
                  <a:lnTo>
                    <a:pt x="481" y="744"/>
                  </a:lnTo>
                  <a:lnTo>
                    <a:pt x="482" y="783"/>
                  </a:lnTo>
                  <a:lnTo>
                    <a:pt x="482" y="820"/>
                  </a:lnTo>
                  <a:lnTo>
                    <a:pt x="517" y="808"/>
                  </a:lnTo>
                  <a:lnTo>
                    <a:pt x="525" y="961"/>
                  </a:lnTo>
                  <a:lnTo>
                    <a:pt x="390" y="994"/>
                  </a:lnTo>
                  <a:lnTo>
                    <a:pt x="374" y="1070"/>
                  </a:lnTo>
                  <a:lnTo>
                    <a:pt x="347" y="1193"/>
                  </a:lnTo>
                  <a:lnTo>
                    <a:pt x="340" y="1241"/>
                  </a:lnTo>
                  <a:lnTo>
                    <a:pt x="348" y="1283"/>
                  </a:lnTo>
                  <a:lnTo>
                    <a:pt x="361" y="1326"/>
                  </a:lnTo>
                  <a:lnTo>
                    <a:pt x="361" y="1359"/>
                  </a:lnTo>
                  <a:lnTo>
                    <a:pt x="355" y="1432"/>
                  </a:lnTo>
                  <a:lnTo>
                    <a:pt x="348" y="1496"/>
                  </a:lnTo>
                  <a:lnTo>
                    <a:pt x="328" y="1598"/>
                  </a:lnTo>
                  <a:lnTo>
                    <a:pt x="318" y="1646"/>
                  </a:lnTo>
                  <a:lnTo>
                    <a:pt x="314" y="1718"/>
                  </a:lnTo>
                  <a:lnTo>
                    <a:pt x="323" y="1786"/>
                  </a:lnTo>
                  <a:lnTo>
                    <a:pt x="319" y="1794"/>
                  </a:lnTo>
                  <a:lnTo>
                    <a:pt x="306" y="1801"/>
                  </a:lnTo>
                  <a:lnTo>
                    <a:pt x="262" y="1835"/>
                  </a:lnTo>
                  <a:lnTo>
                    <a:pt x="244" y="1850"/>
                  </a:lnTo>
                  <a:lnTo>
                    <a:pt x="223" y="1861"/>
                  </a:lnTo>
                  <a:lnTo>
                    <a:pt x="186" y="1867"/>
                  </a:lnTo>
                  <a:lnTo>
                    <a:pt x="146" y="1860"/>
                  </a:lnTo>
                  <a:lnTo>
                    <a:pt x="134" y="1853"/>
                  </a:lnTo>
                  <a:lnTo>
                    <a:pt x="129" y="1844"/>
                  </a:lnTo>
                  <a:lnTo>
                    <a:pt x="129" y="1834"/>
                  </a:lnTo>
                  <a:lnTo>
                    <a:pt x="141" y="1821"/>
                  </a:lnTo>
                  <a:lnTo>
                    <a:pt x="186" y="1784"/>
                  </a:lnTo>
                  <a:lnTo>
                    <a:pt x="158" y="1796"/>
                  </a:lnTo>
                  <a:lnTo>
                    <a:pt x="120" y="1812"/>
                  </a:lnTo>
                  <a:lnTo>
                    <a:pt x="86" y="1821"/>
                  </a:lnTo>
                  <a:lnTo>
                    <a:pt x="48" y="1824"/>
                  </a:lnTo>
                  <a:lnTo>
                    <a:pt x="29" y="1824"/>
                  </a:lnTo>
                  <a:lnTo>
                    <a:pt x="13" y="1814"/>
                  </a:lnTo>
                  <a:lnTo>
                    <a:pt x="9" y="1800"/>
                  </a:lnTo>
                  <a:lnTo>
                    <a:pt x="17" y="1787"/>
                  </a:lnTo>
                  <a:lnTo>
                    <a:pt x="27" y="1780"/>
                  </a:lnTo>
                  <a:lnTo>
                    <a:pt x="77" y="1756"/>
                  </a:lnTo>
                  <a:lnTo>
                    <a:pt x="104" y="1735"/>
                  </a:lnTo>
                  <a:lnTo>
                    <a:pt x="129" y="1702"/>
                  </a:lnTo>
                  <a:lnTo>
                    <a:pt x="134" y="1679"/>
                  </a:lnTo>
                  <a:lnTo>
                    <a:pt x="133" y="1650"/>
                  </a:lnTo>
                  <a:lnTo>
                    <a:pt x="126" y="1624"/>
                  </a:lnTo>
                  <a:lnTo>
                    <a:pt x="86" y="1490"/>
                  </a:lnTo>
                  <a:lnTo>
                    <a:pt x="52" y="1395"/>
                  </a:lnTo>
                  <a:lnTo>
                    <a:pt x="30" y="1322"/>
                  </a:lnTo>
                  <a:lnTo>
                    <a:pt x="13" y="1296"/>
                  </a:lnTo>
                  <a:lnTo>
                    <a:pt x="0" y="1255"/>
                  </a:lnTo>
                  <a:lnTo>
                    <a:pt x="1" y="1217"/>
                  </a:lnTo>
                  <a:lnTo>
                    <a:pt x="6" y="1190"/>
                  </a:lnTo>
                  <a:lnTo>
                    <a:pt x="22" y="1058"/>
                  </a:lnTo>
                  <a:lnTo>
                    <a:pt x="36" y="992"/>
                  </a:lnTo>
                  <a:lnTo>
                    <a:pt x="59" y="928"/>
                  </a:lnTo>
                  <a:lnTo>
                    <a:pt x="86" y="826"/>
                  </a:lnTo>
                  <a:lnTo>
                    <a:pt x="99" y="753"/>
                  </a:lnTo>
                  <a:lnTo>
                    <a:pt x="109" y="692"/>
                  </a:lnTo>
                  <a:lnTo>
                    <a:pt x="81" y="685"/>
                  </a:lnTo>
                  <a:lnTo>
                    <a:pt x="52" y="675"/>
                  </a:lnTo>
                  <a:lnTo>
                    <a:pt x="44" y="659"/>
                  </a:lnTo>
                  <a:lnTo>
                    <a:pt x="43" y="635"/>
                  </a:lnTo>
                  <a:lnTo>
                    <a:pt x="46" y="611"/>
                  </a:lnTo>
                  <a:lnTo>
                    <a:pt x="77" y="517"/>
                  </a:lnTo>
                  <a:lnTo>
                    <a:pt x="96" y="480"/>
                  </a:lnTo>
                  <a:lnTo>
                    <a:pt x="98" y="465"/>
                  </a:lnTo>
                  <a:lnTo>
                    <a:pt x="107" y="397"/>
                  </a:lnTo>
                  <a:lnTo>
                    <a:pt x="116" y="366"/>
                  </a:lnTo>
                  <a:lnTo>
                    <a:pt x="129" y="344"/>
                  </a:lnTo>
                  <a:lnTo>
                    <a:pt x="149" y="327"/>
                  </a:lnTo>
                  <a:lnTo>
                    <a:pt x="172" y="314"/>
                  </a:lnTo>
                  <a:lnTo>
                    <a:pt x="224" y="300"/>
                  </a:lnTo>
                  <a:lnTo>
                    <a:pt x="233" y="280"/>
                  </a:lnTo>
                  <a:lnTo>
                    <a:pt x="232" y="259"/>
                  </a:lnTo>
                  <a:lnTo>
                    <a:pt x="219" y="245"/>
                  </a:lnTo>
                  <a:lnTo>
                    <a:pt x="210" y="229"/>
                  </a:lnTo>
                  <a:lnTo>
                    <a:pt x="199" y="203"/>
                  </a:lnTo>
                  <a:lnTo>
                    <a:pt x="198" y="185"/>
                  </a:lnTo>
                  <a:lnTo>
                    <a:pt x="195" y="158"/>
                  </a:lnTo>
                  <a:lnTo>
                    <a:pt x="195" y="147"/>
                  </a:lnTo>
                  <a:lnTo>
                    <a:pt x="186" y="134"/>
                  </a:lnTo>
                  <a:lnTo>
                    <a:pt x="177" y="121"/>
                  </a:lnTo>
                  <a:lnTo>
                    <a:pt x="175" y="105"/>
                  </a:lnTo>
                  <a:lnTo>
                    <a:pt x="175" y="83"/>
                  </a:lnTo>
                  <a:lnTo>
                    <a:pt x="181" y="57"/>
                  </a:lnTo>
                  <a:lnTo>
                    <a:pt x="195" y="34"/>
                  </a:lnTo>
                  <a:lnTo>
                    <a:pt x="215" y="19"/>
                  </a:lnTo>
                  <a:lnTo>
                    <a:pt x="250" y="5"/>
                  </a:lnTo>
                  <a:lnTo>
                    <a:pt x="262" y="2"/>
                  </a:lnTo>
                  <a:lnTo>
                    <a:pt x="2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29" name="Freeform 674"/>
            <p:cNvSpPr>
              <a:spLocks/>
            </p:cNvSpPr>
            <p:nvPr/>
          </p:nvSpPr>
          <p:spPr bwMode="auto">
            <a:xfrm>
              <a:off x="424" y="3368"/>
              <a:ext cx="7" cy="27"/>
            </a:xfrm>
            <a:custGeom>
              <a:avLst/>
              <a:gdLst>
                <a:gd name="T0" fmla="*/ 0 w 61"/>
                <a:gd name="T1" fmla="*/ 0 h 271"/>
                <a:gd name="T2" fmla="*/ 0 w 61"/>
                <a:gd name="T3" fmla="*/ 0 h 271"/>
                <a:gd name="T4" fmla="*/ 0 w 61"/>
                <a:gd name="T5" fmla="*/ 0 h 271"/>
                <a:gd name="T6" fmla="*/ 0 w 61"/>
                <a:gd name="T7" fmla="*/ 0 h 271"/>
                <a:gd name="T8" fmla="*/ 0 w 61"/>
                <a:gd name="T9" fmla="*/ 0 h 271"/>
                <a:gd name="T10" fmla="*/ 0 w 61"/>
                <a:gd name="T11" fmla="*/ 0 h 271"/>
                <a:gd name="T12" fmla="*/ 0 w 61"/>
                <a:gd name="T13" fmla="*/ 0 h 271"/>
                <a:gd name="T14" fmla="*/ 0 w 61"/>
                <a:gd name="T15" fmla="*/ 0 h 271"/>
                <a:gd name="T16" fmla="*/ 0 w 61"/>
                <a:gd name="T17" fmla="*/ 0 h 271"/>
                <a:gd name="T18" fmla="*/ 0 w 61"/>
                <a:gd name="T19" fmla="*/ 0 h 271"/>
                <a:gd name="T20" fmla="*/ 0 w 61"/>
                <a:gd name="T21" fmla="*/ 0 h 271"/>
                <a:gd name="T22" fmla="*/ 0 w 61"/>
                <a:gd name="T23" fmla="*/ 0 h 271"/>
                <a:gd name="T24" fmla="*/ 0 w 61"/>
                <a:gd name="T25" fmla="*/ 0 h 271"/>
                <a:gd name="T26" fmla="*/ 0 w 61"/>
                <a:gd name="T27" fmla="*/ 0 h 271"/>
                <a:gd name="T28" fmla="*/ 0 w 61"/>
                <a:gd name="T29" fmla="*/ 0 h 271"/>
                <a:gd name="T30" fmla="*/ 0 w 61"/>
                <a:gd name="T31" fmla="*/ 0 h 271"/>
                <a:gd name="T32" fmla="*/ 0 w 61"/>
                <a:gd name="T33" fmla="*/ 0 h 271"/>
                <a:gd name="T34" fmla="*/ 0 w 61"/>
                <a:gd name="T35" fmla="*/ 0 h 2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271"/>
                <a:gd name="T56" fmla="*/ 61 w 61"/>
                <a:gd name="T57" fmla="*/ 271 h 2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271">
                  <a:moveTo>
                    <a:pt x="57" y="261"/>
                  </a:moveTo>
                  <a:lnTo>
                    <a:pt x="27" y="271"/>
                  </a:lnTo>
                  <a:lnTo>
                    <a:pt x="29" y="224"/>
                  </a:lnTo>
                  <a:lnTo>
                    <a:pt x="26" y="205"/>
                  </a:lnTo>
                  <a:lnTo>
                    <a:pt x="21" y="184"/>
                  </a:lnTo>
                  <a:lnTo>
                    <a:pt x="12" y="164"/>
                  </a:lnTo>
                  <a:lnTo>
                    <a:pt x="0" y="146"/>
                  </a:lnTo>
                  <a:lnTo>
                    <a:pt x="14" y="121"/>
                  </a:lnTo>
                  <a:lnTo>
                    <a:pt x="29" y="94"/>
                  </a:lnTo>
                  <a:lnTo>
                    <a:pt x="42" y="63"/>
                  </a:lnTo>
                  <a:lnTo>
                    <a:pt x="49" y="35"/>
                  </a:lnTo>
                  <a:lnTo>
                    <a:pt x="57" y="0"/>
                  </a:lnTo>
                  <a:lnTo>
                    <a:pt x="61" y="43"/>
                  </a:lnTo>
                  <a:lnTo>
                    <a:pt x="60" y="96"/>
                  </a:lnTo>
                  <a:lnTo>
                    <a:pt x="59" y="146"/>
                  </a:lnTo>
                  <a:lnTo>
                    <a:pt x="60" y="186"/>
                  </a:lnTo>
                  <a:lnTo>
                    <a:pt x="59" y="220"/>
                  </a:lnTo>
                  <a:lnTo>
                    <a:pt x="57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252030" name="Freeform 675"/>
            <p:cNvSpPr>
              <a:spLocks/>
            </p:cNvSpPr>
            <p:nvPr/>
          </p:nvSpPr>
          <p:spPr bwMode="auto">
            <a:xfrm>
              <a:off x="399" y="3431"/>
              <a:ext cx="14" cy="56"/>
            </a:xfrm>
            <a:custGeom>
              <a:avLst/>
              <a:gdLst>
                <a:gd name="T0" fmla="*/ 0 w 133"/>
                <a:gd name="T1" fmla="*/ 0 h 558"/>
                <a:gd name="T2" fmla="*/ 0 w 133"/>
                <a:gd name="T3" fmla="*/ 0 h 558"/>
                <a:gd name="T4" fmla="*/ 0 w 133"/>
                <a:gd name="T5" fmla="*/ 0 h 558"/>
                <a:gd name="T6" fmla="*/ 0 w 133"/>
                <a:gd name="T7" fmla="*/ 0 h 558"/>
                <a:gd name="T8" fmla="*/ 0 w 133"/>
                <a:gd name="T9" fmla="*/ 0 h 558"/>
                <a:gd name="T10" fmla="*/ 0 w 133"/>
                <a:gd name="T11" fmla="*/ 0 h 558"/>
                <a:gd name="T12" fmla="*/ 0 w 133"/>
                <a:gd name="T13" fmla="*/ 0 h 558"/>
                <a:gd name="T14" fmla="*/ 0 w 133"/>
                <a:gd name="T15" fmla="*/ 0 h 558"/>
                <a:gd name="T16" fmla="*/ 0 w 133"/>
                <a:gd name="T17" fmla="*/ 0 h 558"/>
                <a:gd name="T18" fmla="*/ 0 w 133"/>
                <a:gd name="T19" fmla="*/ 0 h 558"/>
                <a:gd name="T20" fmla="*/ 0 w 133"/>
                <a:gd name="T21" fmla="*/ 0 h 558"/>
                <a:gd name="T22" fmla="*/ 0 w 133"/>
                <a:gd name="T23" fmla="*/ 0 h 558"/>
                <a:gd name="T24" fmla="*/ 0 w 133"/>
                <a:gd name="T25" fmla="*/ 0 h 558"/>
                <a:gd name="T26" fmla="*/ 0 w 133"/>
                <a:gd name="T27" fmla="*/ 0 h 558"/>
                <a:gd name="T28" fmla="*/ 0 w 133"/>
                <a:gd name="T29" fmla="*/ 0 h 558"/>
                <a:gd name="T30" fmla="*/ 0 w 133"/>
                <a:gd name="T31" fmla="*/ 0 h 558"/>
                <a:gd name="T32" fmla="*/ 0 w 133"/>
                <a:gd name="T33" fmla="*/ 0 h 558"/>
                <a:gd name="T34" fmla="*/ 0 w 133"/>
                <a:gd name="T35" fmla="*/ 0 h 558"/>
                <a:gd name="T36" fmla="*/ 0 w 133"/>
                <a:gd name="T37" fmla="*/ 0 h 558"/>
                <a:gd name="T38" fmla="*/ 0 w 133"/>
                <a:gd name="T39" fmla="*/ 0 h 558"/>
                <a:gd name="T40" fmla="*/ 0 w 133"/>
                <a:gd name="T41" fmla="*/ 0 h 558"/>
                <a:gd name="T42" fmla="*/ 0 w 133"/>
                <a:gd name="T43" fmla="*/ 0 h 558"/>
                <a:gd name="T44" fmla="*/ 0 w 133"/>
                <a:gd name="T45" fmla="*/ 0 h 558"/>
                <a:gd name="T46" fmla="*/ 0 w 133"/>
                <a:gd name="T47" fmla="*/ 0 h 558"/>
                <a:gd name="T48" fmla="*/ 0 w 133"/>
                <a:gd name="T49" fmla="*/ 0 h 558"/>
                <a:gd name="T50" fmla="*/ 0 w 133"/>
                <a:gd name="T51" fmla="*/ 0 h 558"/>
                <a:gd name="T52" fmla="*/ 0 w 133"/>
                <a:gd name="T53" fmla="*/ 0 h 558"/>
                <a:gd name="T54" fmla="*/ 0 w 133"/>
                <a:gd name="T55" fmla="*/ 0 h 558"/>
                <a:gd name="T56" fmla="*/ 0 w 133"/>
                <a:gd name="T57" fmla="*/ 0 h 558"/>
                <a:gd name="T58" fmla="*/ 0 w 133"/>
                <a:gd name="T59" fmla="*/ 0 h 558"/>
                <a:gd name="T60" fmla="*/ 0 w 133"/>
                <a:gd name="T61" fmla="*/ 0 h 558"/>
                <a:gd name="T62" fmla="*/ 0 w 133"/>
                <a:gd name="T63" fmla="*/ 0 h 558"/>
                <a:gd name="T64" fmla="*/ 0 w 133"/>
                <a:gd name="T65" fmla="*/ 0 h 5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558"/>
                <a:gd name="T101" fmla="*/ 133 w 133"/>
                <a:gd name="T102" fmla="*/ 558 h 5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558">
                  <a:moveTo>
                    <a:pt x="107" y="558"/>
                  </a:moveTo>
                  <a:lnTo>
                    <a:pt x="120" y="534"/>
                  </a:lnTo>
                  <a:lnTo>
                    <a:pt x="128" y="511"/>
                  </a:lnTo>
                  <a:lnTo>
                    <a:pt x="131" y="481"/>
                  </a:lnTo>
                  <a:lnTo>
                    <a:pt x="128" y="438"/>
                  </a:lnTo>
                  <a:lnTo>
                    <a:pt x="125" y="391"/>
                  </a:lnTo>
                  <a:lnTo>
                    <a:pt x="124" y="332"/>
                  </a:lnTo>
                  <a:lnTo>
                    <a:pt x="125" y="271"/>
                  </a:lnTo>
                  <a:lnTo>
                    <a:pt x="130" y="215"/>
                  </a:lnTo>
                  <a:lnTo>
                    <a:pt x="133" y="177"/>
                  </a:lnTo>
                  <a:lnTo>
                    <a:pt x="130" y="162"/>
                  </a:lnTo>
                  <a:lnTo>
                    <a:pt x="120" y="136"/>
                  </a:lnTo>
                  <a:lnTo>
                    <a:pt x="111" y="104"/>
                  </a:lnTo>
                  <a:lnTo>
                    <a:pt x="107" y="65"/>
                  </a:lnTo>
                  <a:lnTo>
                    <a:pt x="107" y="33"/>
                  </a:lnTo>
                  <a:lnTo>
                    <a:pt x="113" y="8"/>
                  </a:lnTo>
                  <a:lnTo>
                    <a:pt x="27" y="0"/>
                  </a:lnTo>
                  <a:lnTo>
                    <a:pt x="18" y="26"/>
                  </a:lnTo>
                  <a:lnTo>
                    <a:pt x="9" y="51"/>
                  </a:lnTo>
                  <a:lnTo>
                    <a:pt x="0" y="78"/>
                  </a:lnTo>
                  <a:lnTo>
                    <a:pt x="0" y="89"/>
                  </a:lnTo>
                  <a:lnTo>
                    <a:pt x="12" y="112"/>
                  </a:lnTo>
                  <a:lnTo>
                    <a:pt x="27" y="138"/>
                  </a:lnTo>
                  <a:lnTo>
                    <a:pt x="41" y="169"/>
                  </a:lnTo>
                  <a:lnTo>
                    <a:pt x="49" y="199"/>
                  </a:lnTo>
                  <a:lnTo>
                    <a:pt x="52" y="241"/>
                  </a:lnTo>
                  <a:lnTo>
                    <a:pt x="52" y="283"/>
                  </a:lnTo>
                  <a:lnTo>
                    <a:pt x="53" y="341"/>
                  </a:lnTo>
                  <a:lnTo>
                    <a:pt x="57" y="391"/>
                  </a:lnTo>
                  <a:lnTo>
                    <a:pt x="68" y="448"/>
                  </a:lnTo>
                  <a:lnTo>
                    <a:pt x="86" y="511"/>
                  </a:lnTo>
                  <a:lnTo>
                    <a:pt x="96" y="538"/>
                  </a:lnTo>
                  <a:lnTo>
                    <a:pt x="107" y="558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1585828" name="Freeform 676"/>
          <p:cNvSpPr>
            <a:spLocks/>
          </p:cNvSpPr>
          <p:nvPr/>
        </p:nvSpPr>
        <p:spPr bwMode="auto">
          <a:xfrm>
            <a:off x="0" y="2971800"/>
            <a:ext cx="1503363" cy="2286000"/>
          </a:xfrm>
          <a:custGeom>
            <a:avLst/>
            <a:gdLst>
              <a:gd name="T0" fmla="*/ 2147483646 w 1866"/>
              <a:gd name="T1" fmla="*/ 2147483646 h 7314"/>
              <a:gd name="T2" fmla="*/ 2147483646 w 1866"/>
              <a:gd name="T3" fmla="*/ 2147483646 h 7314"/>
              <a:gd name="T4" fmla="*/ 2147483646 w 1866"/>
              <a:gd name="T5" fmla="*/ 2147483646 h 7314"/>
              <a:gd name="T6" fmla="*/ 2147483646 w 1866"/>
              <a:gd name="T7" fmla="*/ 2147483646 h 7314"/>
              <a:gd name="T8" fmla="*/ 2147483646 w 1866"/>
              <a:gd name="T9" fmla="*/ 2147483646 h 7314"/>
              <a:gd name="T10" fmla="*/ 2147483646 w 1866"/>
              <a:gd name="T11" fmla="*/ 2147483646 h 7314"/>
              <a:gd name="T12" fmla="*/ 2147483646 w 1866"/>
              <a:gd name="T13" fmla="*/ 2147483646 h 7314"/>
              <a:gd name="T14" fmla="*/ 2147483646 w 1866"/>
              <a:gd name="T15" fmla="*/ 2147483646 h 7314"/>
              <a:gd name="T16" fmla="*/ 2147483646 w 1866"/>
              <a:gd name="T17" fmla="*/ 2147483646 h 7314"/>
              <a:gd name="T18" fmla="*/ 2147483646 w 1866"/>
              <a:gd name="T19" fmla="*/ 2147483646 h 7314"/>
              <a:gd name="T20" fmla="*/ 2147483646 w 1866"/>
              <a:gd name="T21" fmla="*/ 2147483646 h 7314"/>
              <a:gd name="T22" fmla="*/ 2147483646 w 1866"/>
              <a:gd name="T23" fmla="*/ 2147483646 h 7314"/>
              <a:gd name="T24" fmla="*/ 2147483646 w 1866"/>
              <a:gd name="T25" fmla="*/ 2147483646 h 7314"/>
              <a:gd name="T26" fmla="*/ 2147483646 w 1866"/>
              <a:gd name="T27" fmla="*/ 2147483646 h 7314"/>
              <a:gd name="T28" fmla="*/ 2147483646 w 1866"/>
              <a:gd name="T29" fmla="*/ 2147483646 h 7314"/>
              <a:gd name="T30" fmla="*/ 2147483646 w 1866"/>
              <a:gd name="T31" fmla="*/ 2147483646 h 7314"/>
              <a:gd name="T32" fmla="*/ 2147483646 w 1866"/>
              <a:gd name="T33" fmla="*/ 2147483646 h 7314"/>
              <a:gd name="T34" fmla="*/ 2147483646 w 1866"/>
              <a:gd name="T35" fmla="*/ 2147483646 h 7314"/>
              <a:gd name="T36" fmla="*/ 2147483646 w 1866"/>
              <a:gd name="T37" fmla="*/ 2147483646 h 7314"/>
              <a:gd name="T38" fmla="*/ 2147483646 w 1866"/>
              <a:gd name="T39" fmla="*/ 2147483646 h 7314"/>
              <a:gd name="T40" fmla="*/ 2147483646 w 1866"/>
              <a:gd name="T41" fmla="*/ 2147483646 h 7314"/>
              <a:gd name="T42" fmla="*/ 2147483646 w 1866"/>
              <a:gd name="T43" fmla="*/ 2147483646 h 7314"/>
              <a:gd name="T44" fmla="*/ 2147483646 w 1866"/>
              <a:gd name="T45" fmla="*/ 2147483646 h 7314"/>
              <a:gd name="T46" fmla="*/ 2147483646 w 1866"/>
              <a:gd name="T47" fmla="*/ 2147483646 h 7314"/>
              <a:gd name="T48" fmla="*/ 2147483646 w 1866"/>
              <a:gd name="T49" fmla="*/ 2147483646 h 7314"/>
              <a:gd name="T50" fmla="*/ 2147483646 w 1866"/>
              <a:gd name="T51" fmla="*/ 2147483646 h 7314"/>
              <a:gd name="T52" fmla="*/ 2147483646 w 1866"/>
              <a:gd name="T53" fmla="*/ 2147483646 h 7314"/>
              <a:gd name="T54" fmla="*/ 2147483646 w 1866"/>
              <a:gd name="T55" fmla="*/ 2147483646 h 7314"/>
              <a:gd name="T56" fmla="*/ 2147483646 w 1866"/>
              <a:gd name="T57" fmla="*/ 2147483646 h 7314"/>
              <a:gd name="T58" fmla="*/ 2147483646 w 1866"/>
              <a:gd name="T59" fmla="*/ 2147483646 h 7314"/>
              <a:gd name="T60" fmla="*/ 2147483646 w 1866"/>
              <a:gd name="T61" fmla="*/ 2147483646 h 7314"/>
              <a:gd name="T62" fmla="*/ 2147483646 w 1866"/>
              <a:gd name="T63" fmla="*/ 2147483646 h 7314"/>
              <a:gd name="T64" fmla="*/ 2147483646 w 1866"/>
              <a:gd name="T65" fmla="*/ 2147483646 h 73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6"/>
              <a:gd name="T100" fmla="*/ 0 h 7314"/>
              <a:gd name="T101" fmla="*/ 1866 w 1866"/>
              <a:gd name="T102" fmla="*/ 7314 h 73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6" h="7314">
                <a:moveTo>
                  <a:pt x="1866" y="3657"/>
                </a:moveTo>
                <a:lnTo>
                  <a:pt x="1861" y="3283"/>
                </a:lnTo>
                <a:lnTo>
                  <a:pt x="1847" y="2919"/>
                </a:lnTo>
                <a:lnTo>
                  <a:pt x="1823" y="2569"/>
                </a:lnTo>
                <a:lnTo>
                  <a:pt x="1792" y="2232"/>
                </a:lnTo>
                <a:lnTo>
                  <a:pt x="1753" y="1913"/>
                </a:lnTo>
                <a:lnTo>
                  <a:pt x="1706" y="1611"/>
                </a:lnTo>
                <a:lnTo>
                  <a:pt x="1653" y="1330"/>
                </a:lnTo>
                <a:lnTo>
                  <a:pt x="1592" y="1070"/>
                </a:lnTo>
                <a:lnTo>
                  <a:pt x="1526" y="834"/>
                </a:lnTo>
                <a:lnTo>
                  <a:pt x="1455" y="623"/>
                </a:lnTo>
                <a:lnTo>
                  <a:pt x="1378" y="440"/>
                </a:lnTo>
                <a:lnTo>
                  <a:pt x="1296" y="287"/>
                </a:lnTo>
                <a:lnTo>
                  <a:pt x="1210" y="163"/>
                </a:lnTo>
                <a:lnTo>
                  <a:pt x="1121" y="73"/>
                </a:lnTo>
                <a:lnTo>
                  <a:pt x="1028" y="18"/>
                </a:lnTo>
                <a:lnTo>
                  <a:pt x="933" y="0"/>
                </a:lnTo>
                <a:lnTo>
                  <a:pt x="837" y="18"/>
                </a:lnTo>
                <a:lnTo>
                  <a:pt x="744" y="73"/>
                </a:lnTo>
                <a:lnTo>
                  <a:pt x="655" y="163"/>
                </a:lnTo>
                <a:lnTo>
                  <a:pt x="569" y="287"/>
                </a:lnTo>
                <a:lnTo>
                  <a:pt x="487" y="440"/>
                </a:lnTo>
                <a:lnTo>
                  <a:pt x="410" y="623"/>
                </a:lnTo>
                <a:lnTo>
                  <a:pt x="338" y="834"/>
                </a:lnTo>
                <a:lnTo>
                  <a:pt x="273" y="1070"/>
                </a:lnTo>
                <a:lnTo>
                  <a:pt x="212" y="1330"/>
                </a:lnTo>
                <a:lnTo>
                  <a:pt x="158" y="1611"/>
                </a:lnTo>
                <a:lnTo>
                  <a:pt x="112" y="1913"/>
                </a:lnTo>
                <a:lnTo>
                  <a:pt x="73" y="2232"/>
                </a:lnTo>
                <a:lnTo>
                  <a:pt x="41" y="2569"/>
                </a:lnTo>
                <a:lnTo>
                  <a:pt x="18" y="2919"/>
                </a:lnTo>
                <a:lnTo>
                  <a:pt x="4" y="3283"/>
                </a:lnTo>
                <a:lnTo>
                  <a:pt x="0" y="3657"/>
                </a:lnTo>
                <a:lnTo>
                  <a:pt x="4" y="4030"/>
                </a:lnTo>
                <a:lnTo>
                  <a:pt x="18" y="4394"/>
                </a:lnTo>
                <a:lnTo>
                  <a:pt x="41" y="4744"/>
                </a:lnTo>
                <a:lnTo>
                  <a:pt x="73" y="5080"/>
                </a:lnTo>
                <a:lnTo>
                  <a:pt x="112" y="5400"/>
                </a:lnTo>
                <a:lnTo>
                  <a:pt x="158" y="5701"/>
                </a:lnTo>
                <a:lnTo>
                  <a:pt x="212" y="5982"/>
                </a:lnTo>
                <a:lnTo>
                  <a:pt x="273" y="6242"/>
                </a:lnTo>
                <a:lnTo>
                  <a:pt x="338" y="6479"/>
                </a:lnTo>
                <a:lnTo>
                  <a:pt x="410" y="6689"/>
                </a:lnTo>
                <a:lnTo>
                  <a:pt x="487" y="6872"/>
                </a:lnTo>
                <a:lnTo>
                  <a:pt x="569" y="7026"/>
                </a:lnTo>
                <a:lnTo>
                  <a:pt x="655" y="7149"/>
                </a:lnTo>
                <a:lnTo>
                  <a:pt x="744" y="7239"/>
                </a:lnTo>
                <a:lnTo>
                  <a:pt x="837" y="7295"/>
                </a:lnTo>
                <a:lnTo>
                  <a:pt x="933" y="7314"/>
                </a:lnTo>
                <a:lnTo>
                  <a:pt x="1028" y="7295"/>
                </a:lnTo>
                <a:lnTo>
                  <a:pt x="1121" y="7239"/>
                </a:lnTo>
                <a:lnTo>
                  <a:pt x="1210" y="7149"/>
                </a:lnTo>
                <a:lnTo>
                  <a:pt x="1296" y="7026"/>
                </a:lnTo>
                <a:lnTo>
                  <a:pt x="1378" y="6872"/>
                </a:lnTo>
                <a:lnTo>
                  <a:pt x="1455" y="6689"/>
                </a:lnTo>
                <a:lnTo>
                  <a:pt x="1526" y="6479"/>
                </a:lnTo>
                <a:lnTo>
                  <a:pt x="1592" y="6242"/>
                </a:lnTo>
                <a:lnTo>
                  <a:pt x="1653" y="5982"/>
                </a:lnTo>
                <a:lnTo>
                  <a:pt x="1706" y="5701"/>
                </a:lnTo>
                <a:lnTo>
                  <a:pt x="1753" y="5400"/>
                </a:lnTo>
                <a:lnTo>
                  <a:pt x="1792" y="5080"/>
                </a:lnTo>
                <a:lnTo>
                  <a:pt x="1823" y="4744"/>
                </a:lnTo>
                <a:lnTo>
                  <a:pt x="1847" y="4394"/>
                </a:lnTo>
                <a:lnTo>
                  <a:pt x="1861" y="4030"/>
                </a:lnTo>
                <a:lnTo>
                  <a:pt x="1866" y="3657"/>
                </a:lnTo>
              </a:path>
            </a:pathLst>
          </a:custGeom>
          <a:noFill/>
          <a:ln w="666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829" name="Line 677"/>
          <p:cNvSpPr>
            <a:spLocks noChangeShapeType="1"/>
          </p:cNvSpPr>
          <p:nvPr/>
        </p:nvSpPr>
        <p:spPr bwMode="auto">
          <a:xfrm flipV="1">
            <a:off x="838200" y="1600200"/>
            <a:ext cx="3810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830" name="Freeform 678"/>
          <p:cNvSpPr>
            <a:spLocks/>
          </p:cNvSpPr>
          <p:nvPr/>
        </p:nvSpPr>
        <p:spPr bwMode="auto">
          <a:xfrm rot="-1656078">
            <a:off x="1427163" y="3368675"/>
            <a:ext cx="522287" cy="288925"/>
          </a:xfrm>
          <a:custGeom>
            <a:avLst/>
            <a:gdLst>
              <a:gd name="T0" fmla="*/ 2147483646 w 987"/>
              <a:gd name="T1" fmla="*/ 2147483646 h 544"/>
              <a:gd name="T2" fmla="*/ 2147483646 w 987"/>
              <a:gd name="T3" fmla="*/ 2147483646 h 544"/>
              <a:gd name="T4" fmla="*/ 2147483646 w 987"/>
              <a:gd name="T5" fmla="*/ 0 h 544"/>
              <a:gd name="T6" fmla="*/ 0 w 987"/>
              <a:gd name="T7" fmla="*/ 2147483646 h 544"/>
              <a:gd name="T8" fmla="*/ 2147483646 w 987"/>
              <a:gd name="T9" fmla="*/ 2147483646 h 544"/>
              <a:gd name="T10" fmla="*/ 2147483646 w 987"/>
              <a:gd name="T11" fmla="*/ 2147483646 h 544"/>
              <a:gd name="T12" fmla="*/ 2147483646 w 987"/>
              <a:gd name="T13" fmla="*/ 2147483646 h 544"/>
              <a:gd name="T14" fmla="*/ 2147483646 w 987"/>
              <a:gd name="T15" fmla="*/ 2147483646 h 5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87"/>
              <a:gd name="T25" fmla="*/ 0 h 544"/>
              <a:gd name="T26" fmla="*/ 987 w 987"/>
              <a:gd name="T27" fmla="*/ 544 h 5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87" h="544">
                <a:moveTo>
                  <a:pt x="987" y="128"/>
                </a:moveTo>
                <a:lnTo>
                  <a:pt x="722" y="128"/>
                </a:lnTo>
                <a:lnTo>
                  <a:pt x="722" y="0"/>
                </a:lnTo>
                <a:lnTo>
                  <a:pt x="0" y="272"/>
                </a:lnTo>
                <a:lnTo>
                  <a:pt x="722" y="544"/>
                </a:lnTo>
                <a:lnTo>
                  <a:pt x="722" y="417"/>
                </a:lnTo>
                <a:lnTo>
                  <a:pt x="987" y="417"/>
                </a:lnTo>
                <a:lnTo>
                  <a:pt x="987" y="128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831" name="Freeform 679"/>
          <p:cNvSpPr>
            <a:spLocks/>
          </p:cNvSpPr>
          <p:nvPr/>
        </p:nvSpPr>
        <p:spPr bwMode="auto">
          <a:xfrm>
            <a:off x="1438275" y="3886200"/>
            <a:ext cx="522288" cy="288925"/>
          </a:xfrm>
          <a:custGeom>
            <a:avLst/>
            <a:gdLst>
              <a:gd name="T0" fmla="*/ 2147483646 w 987"/>
              <a:gd name="T1" fmla="*/ 2147483646 h 544"/>
              <a:gd name="T2" fmla="*/ 2147483646 w 987"/>
              <a:gd name="T3" fmla="*/ 2147483646 h 544"/>
              <a:gd name="T4" fmla="*/ 2147483646 w 987"/>
              <a:gd name="T5" fmla="*/ 0 h 544"/>
              <a:gd name="T6" fmla="*/ 0 w 987"/>
              <a:gd name="T7" fmla="*/ 2147483646 h 544"/>
              <a:gd name="T8" fmla="*/ 2147483646 w 987"/>
              <a:gd name="T9" fmla="*/ 2147483646 h 544"/>
              <a:gd name="T10" fmla="*/ 2147483646 w 987"/>
              <a:gd name="T11" fmla="*/ 2147483646 h 544"/>
              <a:gd name="T12" fmla="*/ 2147483646 w 987"/>
              <a:gd name="T13" fmla="*/ 2147483646 h 544"/>
              <a:gd name="T14" fmla="*/ 2147483646 w 987"/>
              <a:gd name="T15" fmla="*/ 2147483646 h 5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87"/>
              <a:gd name="T25" fmla="*/ 0 h 544"/>
              <a:gd name="T26" fmla="*/ 987 w 987"/>
              <a:gd name="T27" fmla="*/ 544 h 5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87" h="544">
                <a:moveTo>
                  <a:pt x="987" y="128"/>
                </a:moveTo>
                <a:lnTo>
                  <a:pt x="722" y="128"/>
                </a:lnTo>
                <a:lnTo>
                  <a:pt x="722" y="0"/>
                </a:lnTo>
                <a:lnTo>
                  <a:pt x="0" y="272"/>
                </a:lnTo>
                <a:lnTo>
                  <a:pt x="722" y="544"/>
                </a:lnTo>
                <a:lnTo>
                  <a:pt x="722" y="417"/>
                </a:lnTo>
                <a:lnTo>
                  <a:pt x="987" y="417"/>
                </a:lnTo>
                <a:lnTo>
                  <a:pt x="987" y="128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585832" name="Freeform 680"/>
          <p:cNvSpPr>
            <a:spLocks/>
          </p:cNvSpPr>
          <p:nvPr/>
        </p:nvSpPr>
        <p:spPr bwMode="auto">
          <a:xfrm rot="1797075">
            <a:off x="1427163" y="4648200"/>
            <a:ext cx="522287" cy="288925"/>
          </a:xfrm>
          <a:custGeom>
            <a:avLst/>
            <a:gdLst>
              <a:gd name="T0" fmla="*/ 2147483646 w 987"/>
              <a:gd name="T1" fmla="*/ 2147483646 h 544"/>
              <a:gd name="T2" fmla="*/ 2147483646 w 987"/>
              <a:gd name="T3" fmla="*/ 2147483646 h 544"/>
              <a:gd name="T4" fmla="*/ 2147483646 w 987"/>
              <a:gd name="T5" fmla="*/ 0 h 544"/>
              <a:gd name="T6" fmla="*/ 0 w 987"/>
              <a:gd name="T7" fmla="*/ 2147483646 h 544"/>
              <a:gd name="T8" fmla="*/ 2147483646 w 987"/>
              <a:gd name="T9" fmla="*/ 2147483646 h 544"/>
              <a:gd name="T10" fmla="*/ 2147483646 w 987"/>
              <a:gd name="T11" fmla="*/ 2147483646 h 544"/>
              <a:gd name="T12" fmla="*/ 2147483646 w 987"/>
              <a:gd name="T13" fmla="*/ 2147483646 h 544"/>
              <a:gd name="T14" fmla="*/ 2147483646 w 987"/>
              <a:gd name="T15" fmla="*/ 2147483646 h 5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87"/>
              <a:gd name="T25" fmla="*/ 0 h 544"/>
              <a:gd name="T26" fmla="*/ 987 w 987"/>
              <a:gd name="T27" fmla="*/ 544 h 5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87" h="544">
                <a:moveTo>
                  <a:pt x="987" y="128"/>
                </a:moveTo>
                <a:lnTo>
                  <a:pt x="722" y="128"/>
                </a:lnTo>
                <a:lnTo>
                  <a:pt x="722" y="0"/>
                </a:lnTo>
                <a:lnTo>
                  <a:pt x="0" y="272"/>
                </a:lnTo>
                <a:lnTo>
                  <a:pt x="722" y="544"/>
                </a:lnTo>
                <a:lnTo>
                  <a:pt x="722" y="417"/>
                </a:lnTo>
                <a:lnTo>
                  <a:pt x="987" y="417"/>
                </a:lnTo>
                <a:lnTo>
                  <a:pt x="987" y="128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grpSp>
        <p:nvGrpSpPr>
          <p:cNvPr id="16" name="Group 681"/>
          <p:cNvGrpSpPr>
            <a:grpSpLocks/>
          </p:cNvGrpSpPr>
          <p:nvPr/>
        </p:nvGrpSpPr>
        <p:grpSpPr bwMode="auto">
          <a:xfrm>
            <a:off x="2057400" y="6373813"/>
            <a:ext cx="6237288" cy="407987"/>
            <a:chOff x="1249" y="4015"/>
            <a:chExt cx="3929" cy="257"/>
          </a:xfrm>
        </p:grpSpPr>
        <p:sp>
          <p:nvSpPr>
            <p:cNvPr id="251938" name="Text Box 682"/>
            <p:cNvSpPr txBox="1">
              <a:spLocks noChangeArrowheads="1"/>
            </p:cNvSpPr>
            <p:nvPr/>
          </p:nvSpPr>
          <p:spPr bwMode="auto">
            <a:xfrm>
              <a:off x="4315" y="4015"/>
              <a:ext cx="8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s-MX" sz="2000" b="1">
                  <a:solidFill>
                    <a:srgbClr val="003366"/>
                  </a:solidFill>
                  <a:latin typeface="Times New Roman" pitchFamily="18" charset="0"/>
                  <a:cs typeface="Arial" pitchFamily="34" charset="0"/>
                </a:rPr>
                <a:t>INSUMOS</a:t>
              </a:r>
            </a:p>
          </p:txBody>
        </p:sp>
        <p:sp>
          <p:nvSpPr>
            <p:cNvPr id="251939" name="Text Box 683"/>
            <p:cNvSpPr txBox="1">
              <a:spLocks noChangeArrowheads="1"/>
            </p:cNvSpPr>
            <p:nvPr/>
          </p:nvSpPr>
          <p:spPr bwMode="auto">
            <a:xfrm>
              <a:off x="2832" y="4015"/>
              <a:ext cx="8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s-MX" sz="2000" b="1">
                  <a:solidFill>
                    <a:srgbClr val="003366"/>
                  </a:solidFill>
                  <a:latin typeface="Times New Roman" pitchFamily="18" charset="0"/>
                  <a:cs typeface="Arial" pitchFamily="34" charset="0"/>
                </a:rPr>
                <a:t>PROCESO</a:t>
              </a:r>
            </a:p>
          </p:txBody>
        </p:sp>
        <p:sp>
          <p:nvSpPr>
            <p:cNvPr id="251940" name="Text Box 684"/>
            <p:cNvSpPr txBox="1">
              <a:spLocks noChangeArrowheads="1"/>
            </p:cNvSpPr>
            <p:nvPr/>
          </p:nvSpPr>
          <p:spPr bwMode="auto">
            <a:xfrm>
              <a:off x="1249" y="4015"/>
              <a:ext cx="11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s-MX" sz="2000" b="1">
                  <a:solidFill>
                    <a:srgbClr val="003366"/>
                  </a:solidFill>
                  <a:latin typeface="Times New Roman" pitchFamily="18" charset="0"/>
                  <a:cs typeface="Arial" pitchFamily="34" charset="0"/>
                </a:rPr>
                <a:t>PRODUCTOS</a:t>
              </a:r>
            </a:p>
          </p:txBody>
        </p:sp>
        <p:sp>
          <p:nvSpPr>
            <p:cNvPr id="251941" name="AutoShape 685"/>
            <p:cNvSpPr>
              <a:spLocks noChangeArrowheads="1"/>
            </p:cNvSpPr>
            <p:nvPr/>
          </p:nvSpPr>
          <p:spPr bwMode="auto">
            <a:xfrm>
              <a:off x="3984" y="4032"/>
              <a:ext cx="288" cy="240"/>
            </a:xfrm>
            <a:prstGeom prst="leftArrow">
              <a:avLst>
                <a:gd name="adj1" fmla="val 65833"/>
                <a:gd name="adj2" fmla="val 75833"/>
              </a:avLst>
            </a:prstGeom>
            <a:solidFill>
              <a:srgbClr val="008000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1942" name="AutoShape 686"/>
            <p:cNvSpPr>
              <a:spLocks noChangeArrowheads="1"/>
            </p:cNvSpPr>
            <p:nvPr/>
          </p:nvSpPr>
          <p:spPr bwMode="auto">
            <a:xfrm>
              <a:off x="2448" y="4032"/>
              <a:ext cx="288" cy="240"/>
            </a:xfrm>
            <a:prstGeom prst="leftArrow">
              <a:avLst>
                <a:gd name="adj1" fmla="val 65833"/>
                <a:gd name="adj2" fmla="val 75833"/>
              </a:avLst>
            </a:prstGeom>
            <a:solidFill>
              <a:srgbClr val="008000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</p:grpSp>
      <p:grpSp>
        <p:nvGrpSpPr>
          <p:cNvPr id="17" name="Group 687"/>
          <p:cNvGrpSpPr>
            <a:grpSpLocks/>
          </p:cNvGrpSpPr>
          <p:nvPr/>
        </p:nvGrpSpPr>
        <p:grpSpPr bwMode="auto">
          <a:xfrm>
            <a:off x="-42863" y="5445125"/>
            <a:ext cx="2024063" cy="1108075"/>
            <a:chOff x="-27" y="3631"/>
            <a:chExt cx="1275" cy="497"/>
          </a:xfrm>
        </p:grpSpPr>
        <p:sp>
          <p:nvSpPr>
            <p:cNvPr id="251936" name="Text Box 688"/>
            <p:cNvSpPr txBox="1">
              <a:spLocks noChangeArrowheads="1"/>
            </p:cNvSpPr>
            <p:nvPr/>
          </p:nvSpPr>
          <p:spPr bwMode="auto">
            <a:xfrm>
              <a:off x="-27" y="3631"/>
              <a:ext cx="1203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s-MX" sz="2000" b="1">
                  <a:solidFill>
                    <a:srgbClr val="003366"/>
                  </a:solidFill>
                  <a:latin typeface="Times New Roman" pitchFamily="18" charset="0"/>
                  <a:cs typeface="Arial" pitchFamily="34" charset="0"/>
                </a:rPr>
                <a:t>RESULTADOS</a:t>
              </a:r>
            </a:p>
            <a:p>
              <a:r>
                <a:rPr lang="en-US" altLang="es-MX" sz="2000" b="1">
                  <a:solidFill>
                    <a:srgbClr val="003366"/>
                  </a:solidFill>
                  <a:latin typeface="Times New Roman" pitchFamily="18" charset="0"/>
                  <a:cs typeface="Arial" pitchFamily="34" charset="0"/>
                </a:rPr>
                <a:t>E IMPACTOS</a:t>
              </a:r>
            </a:p>
          </p:txBody>
        </p:sp>
        <p:sp>
          <p:nvSpPr>
            <p:cNvPr id="251937" name="AutoShape 689"/>
            <p:cNvSpPr>
              <a:spLocks noChangeArrowheads="1"/>
            </p:cNvSpPr>
            <p:nvPr/>
          </p:nvSpPr>
          <p:spPr bwMode="auto">
            <a:xfrm rot="2132260">
              <a:off x="960" y="3888"/>
              <a:ext cx="288" cy="240"/>
            </a:xfrm>
            <a:prstGeom prst="leftArrow">
              <a:avLst>
                <a:gd name="adj1" fmla="val 65833"/>
                <a:gd name="adj2" fmla="val 75833"/>
              </a:avLst>
            </a:prstGeom>
            <a:solidFill>
              <a:srgbClr val="008000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</p:grpSp>
    </p:spTree>
    <p:extLst>
      <p:ext uri="{BB962C8B-B14F-4D97-AF65-F5344CB8AC3E}">
        <p14:creationId xmlns:p14="http://schemas.microsoft.com/office/powerpoint/2010/main" val="421778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8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8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8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58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1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158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0"/>
                                        <p:tgtEl>
                                          <p:spTgt spid="158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58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58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58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000"/>
                                        <p:tgtEl>
                                          <p:spTgt spid="1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000"/>
                                        <p:tgtEl>
                                          <p:spTgt spid="158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000"/>
                                        <p:tgtEl>
                                          <p:spTgt spid="1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000"/>
                                        <p:tgtEl>
                                          <p:spTgt spid="158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5154" grpId="0" animBg="1"/>
      <p:bldP spid="1585184" grpId="0" animBg="1"/>
      <p:bldP spid="1585210" grpId="0" animBg="1"/>
      <p:bldP spid="1585262" grpId="0" animBg="1"/>
      <p:bldP spid="1585730" grpId="0" animBg="1"/>
      <p:bldP spid="1585731" grpId="0" animBg="1"/>
      <p:bldP spid="1585732" grpId="0" animBg="1"/>
      <p:bldP spid="1585733" grpId="0" animBg="1"/>
      <p:bldP spid="1585734" grpId="0" animBg="1"/>
      <p:bldP spid="1585828" grpId="0" animBg="1"/>
      <p:bldP spid="1585829" grpId="0" animBg="1"/>
      <p:bldP spid="1585830" grpId="0" animBg="1"/>
      <p:bldP spid="1585831" grpId="0" animBg="1"/>
      <p:bldP spid="15858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MX" sz="2800" b="1" dirty="0" smtClean="0"/>
              <a:t>Aspectos de Interés para el Desarrollo de una Gestión para Resultados</a:t>
            </a:r>
            <a:endParaRPr lang="es-ES" altLang="es-MX" sz="2800" b="1" dirty="0" smtClean="0"/>
          </a:p>
        </p:txBody>
      </p:sp>
      <p:sp>
        <p:nvSpPr>
          <p:cNvPr id="252931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F827A53-0078-4DBF-8010-5D5E9A4A4F3F}" type="slidenum">
              <a:rPr lang="en-US" altLang="es-MX" sz="1400">
                <a:latin typeface="Arial" pitchFamily="34" charset="0"/>
              </a:rPr>
              <a:pPr/>
              <a:t>28</a:t>
            </a:fld>
            <a:endParaRPr lang="en-US" altLang="es-MX" sz="1400">
              <a:latin typeface="Arial" pitchFamily="34" charset="0"/>
            </a:endParaRPr>
          </a:p>
        </p:txBody>
      </p:sp>
      <p:pic>
        <p:nvPicPr>
          <p:cNvPr id="2529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17345" r="20586" b="20641"/>
          <a:stretch>
            <a:fillRect/>
          </a:stretch>
        </p:blipFill>
        <p:spPr bwMode="auto">
          <a:xfrm>
            <a:off x="371475" y="1412875"/>
            <a:ext cx="840105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653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934200" y="2997200"/>
            <a:ext cx="2209800" cy="1981200"/>
            <a:chOff x="4464" y="1872"/>
            <a:chExt cx="1392" cy="1248"/>
          </a:xfrm>
        </p:grpSpPr>
        <p:sp>
          <p:nvSpPr>
            <p:cNvPr id="256022" name="Oval 3"/>
            <p:cNvSpPr>
              <a:spLocks noChangeArrowheads="1"/>
            </p:cNvSpPr>
            <p:nvPr/>
          </p:nvSpPr>
          <p:spPr bwMode="auto">
            <a:xfrm>
              <a:off x="4512" y="1872"/>
              <a:ext cx="1200" cy="1248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6023" name="Text Box 4"/>
            <p:cNvSpPr txBox="1">
              <a:spLocks noChangeArrowheads="1"/>
            </p:cNvSpPr>
            <p:nvPr/>
          </p:nvSpPr>
          <p:spPr bwMode="auto">
            <a:xfrm>
              <a:off x="4464" y="2256"/>
              <a:ext cx="139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400" b="1">
                  <a:latin typeface="Arial" pitchFamily="34" charset="0"/>
                </a:rPr>
                <a:t>PRESUPUESTO DE EGRESOS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2400" y="1552575"/>
            <a:ext cx="2209800" cy="4772025"/>
            <a:chOff x="96" y="978"/>
            <a:chExt cx="1392" cy="3006"/>
          </a:xfrm>
        </p:grpSpPr>
        <p:sp>
          <p:nvSpPr>
            <p:cNvPr id="256017" name="Text Box 6"/>
            <p:cNvSpPr txBox="1">
              <a:spLocks noChangeArrowheads="1"/>
            </p:cNvSpPr>
            <p:nvPr/>
          </p:nvSpPr>
          <p:spPr bwMode="auto">
            <a:xfrm>
              <a:off x="96" y="978"/>
              <a:ext cx="1152" cy="366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MX" sz="1600" b="1">
                  <a:latin typeface="Arial" pitchFamily="34" charset="0"/>
                </a:rPr>
                <a:t>ELEMENTOS DETONADORES</a:t>
              </a:r>
            </a:p>
          </p:txBody>
        </p:sp>
        <p:sp>
          <p:nvSpPr>
            <p:cNvPr id="256018" name="Rectangle 7"/>
            <p:cNvSpPr>
              <a:spLocks noChangeArrowheads="1"/>
            </p:cNvSpPr>
            <p:nvPr/>
          </p:nvSpPr>
          <p:spPr bwMode="auto">
            <a:xfrm>
              <a:off x="144" y="1392"/>
              <a:ext cx="1008" cy="2592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sp>
          <p:nvSpPr>
            <p:cNvPr id="256019" name="Text Box 8"/>
            <p:cNvSpPr txBox="1">
              <a:spLocks noChangeArrowheads="1"/>
            </p:cNvSpPr>
            <p:nvPr/>
          </p:nvSpPr>
          <p:spPr bwMode="auto">
            <a:xfrm>
              <a:off x="144" y="2426"/>
              <a:ext cx="105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altLang="es-MX" sz="1600" b="1">
                  <a:latin typeface="Arial" pitchFamily="34" charset="0"/>
                </a:rPr>
                <a:t>Ley de Planeación</a:t>
              </a:r>
            </a:p>
            <a:p>
              <a:pPr>
                <a:spcBef>
                  <a:spcPct val="50000"/>
                </a:spcBef>
              </a:pPr>
              <a:endParaRPr lang="es-ES" altLang="es-MX" sz="1600" b="1">
                <a:latin typeface="Arial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s-ES" altLang="es-MX" sz="1600" b="1">
                  <a:latin typeface="Arial" pitchFamily="34" charset="0"/>
                </a:rPr>
                <a:t>ORIENTACION</a:t>
              </a:r>
              <a:br>
                <a:rPr lang="es-ES" altLang="es-MX" sz="1600" b="1">
                  <a:latin typeface="Arial" pitchFamily="34" charset="0"/>
                </a:rPr>
              </a:br>
              <a:r>
                <a:rPr lang="es-ES" altLang="es-MX" sz="1600" b="1">
                  <a:latin typeface="Arial" pitchFamily="34" charset="0"/>
                </a:rPr>
                <a:t>A RESULTADOS</a:t>
              </a:r>
              <a:endParaRPr lang="es-ES_tradnl" altLang="es-MX" sz="1600" b="1">
                <a:latin typeface="Arial" pitchFamily="34" charset="0"/>
              </a:endParaRPr>
            </a:p>
          </p:txBody>
        </p:sp>
        <p:sp>
          <p:nvSpPr>
            <p:cNvPr id="256020" name="Text Box 9"/>
            <p:cNvSpPr txBox="1">
              <a:spLocks noChangeArrowheads="1"/>
            </p:cNvSpPr>
            <p:nvPr/>
          </p:nvSpPr>
          <p:spPr bwMode="auto">
            <a:xfrm>
              <a:off x="144" y="1916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altLang="es-MX" sz="1600" b="1">
                  <a:latin typeface="Arial" pitchFamily="34" charset="0"/>
                </a:rPr>
                <a:t>Reforma Presupuestal</a:t>
              </a:r>
              <a:endParaRPr lang="es-ES_tradnl" altLang="es-MX" sz="1600" b="1">
                <a:latin typeface="Arial" pitchFamily="34" charset="0"/>
              </a:endParaRPr>
            </a:p>
          </p:txBody>
        </p:sp>
        <p:sp>
          <p:nvSpPr>
            <p:cNvPr id="256021" name="AutoShape 10"/>
            <p:cNvSpPr>
              <a:spLocks noChangeArrowheads="1"/>
            </p:cNvSpPr>
            <p:nvPr/>
          </p:nvSpPr>
          <p:spPr bwMode="auto">
            <a:xfrm rot="5400000">
              <a:off x="48" y="2544"/>
              <a:ext cx="2592" cy="2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38400" y="1676400"/>
            <a:ext cx="4648200" cy="4648200"/>
            <a:chOff x="1536" y="1056"/>
            <a:chExt cx="2928" cy="2928"/>
          </a:xfrm>
        </p:grpSpPr>
        <p:sp>
          <p:nvSpPr>
            <p:cNvPr id="256007" name="AutoShape 12"/>
            <p:cNvSpPr>
              <a:spLocks noChangeArrowheads="1"/>
            </p:cNvSpPr>
            <p:nvPr/>
          </p:nvSpPr>
          <p:spPr bwMode="auto">
            <a:xfrm rot="5400000">
              <a:off x="3024" y="2544"/>
              <a:ext cx="2592" cy="2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s-PE" altLang="es-MX"/>
            </a:p>
          </p:txBody>
        </p:sp>
        <p:grpSp>
          <p:nvGrpSpPr>
            <p:cNvPr id="256008" name="Group 13"/>
            <p:cNvGrpSpPr>
              <a:grpSpLocks/>
            </p:cNvGrpSpPr>
            <p:nvPr/>
          </p:nvGrpSpPr>
          <p:grpSpPr bwMode="auto">
            <a:xfrm>
              <a:off x="1536" y="1056"/>
              <a:ext cx="2592" cy="2832"/>
              <a:chOff x="1536" y="1056"/>
              <a:chExt cx="2592" cy="2832"/>
            </a:xfrm>
          </p:grpSpPr>
          <p:sp>
            <p:nvSpPr>
              <p:cNvPr id="256009" name="Text Box 14"/>
              <p:cNvSpPr txBox="1">
                <a:spLocks noChangeArrowheads="1"/>
              </p:cNvSpPr>
              <p:nvPr/>
            </p:nvSpPr>
            <p:spPr bwMode="auto">
              <a:xfrm>
                <a:off x="1536" y="1392"/>
                <a:ext cx="2544" cy="231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800">
                    <a:latin typeface="Arial" pitchFamily="34" charset="0"/>
                  </a:rPr>
                  <a:t>Planeación Estratégica</a:t>
                </a:r>
              </a:p>
            </p:txBody>
          </p:sp>
          <p:sp>
            <p:nvSpPr>
              <p:cNvPr id="256010" name="Text Box 15"/>
              <p:cNvSpPr txBox="1">
                <a:spLocks noChangeArrowheads="1"/>
              </p:cNvSpPr>
              <p:nvPr/>
            </p:nvSpPr>
            <p:spPr bwMode="auto">
              <a:xfrm>
                <a:off x="1536" y="3657"/>
                <a:ext cx="2544" cy="231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800">
                    <a:latin typeface="Arial" pitchFamily="34" charset="0"/>
                  </a:rPr>
                  <a:t>Evaluación del Desempeño </a:t>
                </a:r>
              </a:p>
            </p:txBody>
          </p:sp>
          <p:sp>
            <p:nvSpPr>
              <p:cNvPr id="256011" name="Text Box 16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2592" cy="404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s-ES" altLang="es-MX" sz="1800">
                    <a:latin typeface="Arial" pitchFamily="34" charset="0"/>
                  </a:rPr>
                  <a:t>Clarificación de rumbo y dirección </a:t>
                </a:r>
              </a:p>
              <a:p>
                <a:pPr algn="ctr"/>
                <a:r>
                  <a:rPr lang="es-ES" altLang="es-MX" sz="1800">
                    <a:latin typeface="Arial" pitchFamily="34" charset="0"/>
                  </a:rPr>
                  <a:t>de las unidades responsables </a:t>
                </a:r>
                <a:endParaRPr lang="es-ES_tradnl" altLang="es-MX" sz="1800">
                  <a:latin typeface="Arial" pitchFamily="34" charset="0"/>
                </a:endParaRPr>
              </a:p>
            </p:txBody>
          </p:sp>
          <p:sp>
            <p:nvSpPr>
              <p:cNvPr id="256012" name="Text Box 17"/>
              <p:cNvSpPr txBox="1">
                <a:spLocks noChangeArrowheads="1"/>
              </p:cNvSpPr>
              <p:nvPr/>
            </p:nvSpPr>
            <p:spPr bwMode="auto">
              <a:xfrm>
                <a:off x="1536" y="2688"/>
                <a:ext cx="2544" cy="577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" altLang="es-MX" sz="1800">
                    <a:latin typeface="Arial" pitchFamily="34" charset="0"/>
                  </a:rPr>
                  <a:t>Alineación de los aspectos programáticos y presupuestarios con los objetivos, estrategias y metas</a:t>
                </a:r>
                <a:endParaRPr lang="es-ES_tradnl" altLang="es-MX" sz="1800">
                  <a:latin typeface="Arial" pitchFamily="34" charset="0"/>
                </a:endParaRPr>
              </a:p>
            </p:txBody>
          </p:sp>
          <p:sp>
            <p:nvSpPr>
              <p:cNvPr id="256013" name="AutoShape 18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528" cy="33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s-PE" altLang="es-MX"/>
              </a:p>
            </p:txBody>
          </p:sp>
          <p:sp>
            <p:nvSpPr>
              <p:cNvPr id="256014" name="AutoShape 19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28" cy="33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s-PE" altLang="es-MX"/>
              </a:p>
            </p:txBody>
          </p:sp>
          <p:sp>
            <p:nvSpPr>
              <p:cNvPr id="256015" name="AutoShape 20"/>
              <p:cNvSpPr>
                <a:spLocks noChangeArrowheads="1"/>
              </p:cNvSpPr>
              <p:nvPr/>
            </p:nvSpPr>
            <p:spPr bwMode="auto">
              <a:xfrm>
                <a:off x="2448" y="3312"/>
                <a:ext cx="528" cy="33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s-PE" altLang="es-MX"/>
              </a:p>
            </p:txBody>
          </p:sp>
          <p:sp>
            <p:nvSpPr>
              <p:cNvPr id="256016" name="Text Box 21"/>
              <p:cNvSpPr txBox="1">
                <a:spLocks noChangeArrowheads="1"/>
              </p:cNvSpPr>
              <p:nvPr/>
            </p:nvSpPr>
            <p:spPr bwMode="auto">
              <a:xfrm>
                <a:off x="1536" y="1056"/>
                <a:ext cx="2544" cy="212"/>
              </a:xfrm>
              <a:prstGeom prst="rect">
                <a:avLst/>
              </a:prstGeom>
              <a:solidFill>
                <a:srgbClr val="66CC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altLang="es-MX" sz="1600" b="1">
                    <a:latin typeface="Arial" pitchFamily="34" charset="0"/>
                  </a:rPr>
                  <a:t>EJES ESTRATÉGICOS</a:t>
                </a:r>
              </a:p>
            </p:txBody>
          </p:sp>
        </p:grpSp>
      </p:grpSp>
      <p:sp>
        <p:nvSpPr>
          <p:cNvPr id="256005" name="Text Box 23"/>
          <p:cNvSpPr txBox="1">
            <a:spLocks noChangeArrowheads="1"/>
          </p:cNvSpPr>
          <p:nvPr/>
        </p:nvSpPr>
        <p:spPr bwMode="auto">
          <a:xfrm>
            <a:off x="1474788" y="-242888"/>
            <a:ext cx="1143000" cy="1311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MX" sz="8000" b="1">
                <a:solidFill>
                  <a:srgbClr val="9900FF"/>
                </a:solidFill>
                <a:latin typeface="Arial Black" pitchFamily="34" charset="0"/>
              </a:rPr>
              <a:t>M</a:t>
            </a:r>
            <a:endParaRPr lang="es-ES_tradnl" altLang="es-MX" sz="11700" b="1">
              <a:solidFill>
                <a:srgbClr val="9900FF"/>
              </a:solidFill>
              <a:latin typeface="Arial Black" pitchFamily="34" charset="0"/>
            </a:endParaRPr>
          </a:p>
        </p:txBody>
      </p:sp>
      <p:sp>
        <p:nvSpPr>
          <p:cNvPr id="256006" name="Text Box 24"/>
          <p:cNvSpPr txBox="1">
            <a:spLocks noChangeArrowheads="1"/>
          </p:cNvSpPr>
          <p:nvPr/>
        </p:nvSpPr>
        <p:spPr bwMode="auto">
          <a:xfrm>
            <a:off x="2430463" y="303213"/>
            <a:ext cx="6102350" cy="1077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MX" b="1">
                <a:solidFill>
                  <a:srgbClr val="AB81FF"/>
                </a:solidFill>
                <a:latin typeface="Arial Black" pitchFamily="34" charset="0"/>
              </a:rPr>
              <a:t>arco de </a:t>
            </a:r>
            <a:r>
              <a:rPr lang="es-ES_tradnl" altLang="es-MX" b="1">
                <a:solidFill>
                  <a:srgbClr val="FF962D"/>
                </a:solidFill>
                <a:latin typeface="Arial Black" pitchFamily="34" charset="0"/>
              </a:rPr>
              <a:t>Referencia de GpR para PpR</a:t>
            </a:r>
            <a:endParaRPr lang="es-ES_tradnl" altLang="es-MX" sz="4800" b="1">
              <a:solidFill>
                <a:srgbClr val="AB81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6389" r="35745" b="13257"/>
          <a:stretch>
            <a:fillRect/>
          </a:stretch>
        </p:blipFill>
        <p:spPr bwMode="auto">
          <a:xfrm>
            <a:off x="25400" y="333375"/>
            <a:ext cx="908526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9"/>
          <p:cNvSpPr txBox="1">
            <a:spLocks noChangeArrowheads="1"/>
          </p:cNvSpPr>
          <p:nvPr/>
        </p:nvSpPr>
        <p:spPr bwMode="auto">
          <a:xfrm>
            <a:off x="7542610" y="5876927"/>
            <a:ext cx="270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63FF8352-92A0-4319-B729-E57014FBB5D4}" type="slidenum">
              <a:rPr lang="es-ES" altLang="es-MX" sz="120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FontTx/>
                <a:buNone/>
              </a:pPr>
              <a:t>30</a:t>
            </a:fld>
            <a:endParaRPr lang="es-ES" altLang="es-MX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242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20" y="1079502"/>
            <a:ext cx="6251972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38175"/>
            <a:ext cx="87534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4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"/>
            <a:ext cx="8820150" cy="6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7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E5FBBF5B-586C-455B-8950-EE858973BF7B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</a:pPr>
              <a:t>34</a:t>
            </a:fld>
            <a:endParaRPr lang="es-ES" altLang="es-MX" sz="1200">
              <a:latin typeface="Arial" pitchFamily="34" charset="0"/>
            </a:endParaRPr>
          </a:p>
        </p:txBody>
      </p:sp>
      <p:pic>
        <p:nvPicPr>
          <p:cNvPr id="273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33375"/>
            <a:ext cx="90138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1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ChangeArrowheads="1"/>
          </p:cNvSpPr>
          <p:nvPr/>
        </p:nvSpPr>
        <p:spPr bwMode="auto">
          <a:xfrm>
            <a:off x="457200" y="115888"/>
            <a:ext cx="663508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s-ES" altLang="es-PE" sz="3200" b="1" u="none" dirty="0">
                <a:solidFill>
                  <a:schemeClr val="tx2"/>
                </a:solidFill>
                <a:latin typeface="Tahoma" pitchFamily="34" charset="0"/>
              </a:rPr>
              <a:t>Gestión por Resultados: Elementos más presentes</a:t>
            </a:r>
            <a:endParaRPr lang="en-US" altLang="es-PE" sz="3200" b="1" u="none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75779" name="Rectangle 1027"/>
          <p:cNvSpPr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" altLang="es-PE" sz="2400" b="1" u="none" dirty="0">
                <a:latin typeface="Tahoma" pitchFamily="34" charset="0"/>
              </a:rPr>
              <a:t>Mejorar la eficiencia y eficacia del gasto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s-PE" sz="2400" b="1" u="none" dirty="0">
                <a:latin typeface="Tahoma" pitchFamily="34" charset="0"/>
              </a:rPr>
              <a:t>público</a:t>
            </a:r>
            <a:r>
              <a:rPr lang="es-ES" altLang="es-PE" sz="2400" u="none" dirty="0">
                <a:latin typeface="Tahoma" pitchFamily="34" charset="0"/>
              </a:rPr>
              <a:t>:</a:t>
            </a:r>
          </a:p>
          <a:p>
            <a:pPr marL="1339850" lvl="3" indent="-31591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" altLang="es-PE" sz="2400" u="none" dirty="0">
                <a:latin typeface="Tahoma" pitchFamily="34" charset="0"/>
              </a:rPr>
              <a:t>Evaluación de los  resultados de las políticas y programas para orientar las decisiones de asignación de recursos  presupuestarios </a:t>
            </a:r>
          </a:p>
          <a:p>
            <a:pPr marL="669925" lvl="1" indent="-32543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PE" sz="2400" u="none" dirty="0"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" altLang="es-PE" sz="2400" b="1" u="none" dirty="0">
                <a:latin typeface="Tahoma" pitchFamily="34" charset="0"/>
              </a:rPr>
              <a:t>Delegación y </a:t>
            </a:r>
            <a:r>
              <a:rPr lang="es-ES" altLang="es-PE" sz="2400" b="1" u="none" dirty="0" err="1">
                <a:latin typeface="Tahoma" pitchFamily="34" charset="0"/>
              </a:rPr>
              <a:t>responsabilización</a:t>
            </a:r>
            <a:r>
              <a:rPr lang="es-ES" altLang="es-PE" sz="2400" b="1" u="none" dirty="0">
                <a:latin typeface="Tahoma" pitchFamily="34" charset="0"/>
              </a:rPr>
              <a:t> de la gestión</a:t>
            </a:r>
            <a:r>
              <a:rPr lang="es-ES" altLang="es-PE" sz="2400" u="none" dirty="0">
                <a:latin typeface="Tahoma" pitchFamily="34" charset="0"/>
              </a:rPr>
              <a:t>:  objetivos, metas, indicadores, contratos de desempeño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PE" sz="2400" u="none" dirty="0"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" altLang="es-PE" sz="2400" b="1" u="none" dirty="0">
                <a:latin typeface="Tahoma" pitchFamily="34" charset="0"/>
              </a:rPr>
              <a:t>Rendición de Cuentas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s-ES" altLang="es-PE" sz="2400" b="1" u="none" dirty="0"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s-PE" sz="2400" b="1" u="none" dirty="0"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s-PE" sz="2400" u="none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457200" y="0"/>
            <a:ext cx="6563072" cy="48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s-ES" altLang="es-PE" sz="2400">
                <a:solidFill>
                  <a:schemeClr val="tx2"/>
                </a:solidFill>
                <a:latin typeface="Tahoma" pitchFamily="34" charset="0"/>
              </a:rPr>
              <a:t>Gestión por Resultados en el marco de las  innovaciones presupuestarias (ILPES, 2004)</a:t>
            </a:r>
            <a:endParaRPr lang="en-US" altLang="es-PE" sz="2400" dirty="0">
              <a:solidFill>
                <a:schemeClr val="tx2"/>
              </a:solidFill>
              <a:latin typeface="Tahoma" pitchFamily="34" charset="0"/>
            </a:endParaRPr>
          </a:p>
        </p:txBody>
      </p:sp>
      <p:graphicFrame>
        <p:nvGraphicFramePr>
          <p:cNvPr id="23584" name="Group 32"/>
          <p:cNvGraphicFramePr>
            <a:graphicFrameLocks noGrp="1"/>
          </p:cNvGraphicFramePr>
          <p:nvPr>
            <p:extLst/>
          </p:nvPr>
        </p:nvGraphicFramePr>
        <p:xfrm>
          <a:off x="381000" y="1210817"/>
          <a:ext cx="8305800" cy="4810471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Objetivos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Estratégicos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Objetivos Básicos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Instrumentos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4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Objetivos Macroeconómicos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Preservar la solvencia del sector público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Estabilizar la demanda agregada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Marco de programación plurianual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Evaluación de Riesgos Fiscales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Objetivos de Políticas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Eficiencia distributiva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Asignar recursos de acuerdo a las prioridades gubernamentales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Medición de Resultados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Evaluación de Programas</a:t>
                      </a:r>
                      <a:endParaRPr kumimoji="0" lang="en-US" altLang="es-P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2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Desempeño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Operacional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 </a:t>
                      </a:r>
                      <a:r>
                        <a:rPr kumimoji="0" lang="es-ES" altLang="es-P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Accountability</a:t>
                      </a:r>
                      <a:endParaRPr kumimoji="0" lang="en-US" altLang="es-P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Maximización relación costo- efectividad Participación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ciudadana</a:t>
                      </a:r>
                      <a:endParaRPr kumimoji="0" lang="en-US" altLang="es-P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Indicadores de Desempeño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altLang="es-P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Convenios de Gestión</a:t>
                      </a:r>
                      <a:endParaRPr kumimoji="0" lang="en-US" altLang="es-P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6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088" y="2535238"/>
            <a:ext cx="7772400" cy="147002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PE" altLang="es-MX" sz="3600" b="1" dirty="0" smtClean="0"/>
              <a:t>MODELO DE CICLO DE LA GESTIÓN PÚBLICA </a:t>
            </a:r>
            <a:r>
              <a:rPr lang="es-PE" altLang="es-MX" sz="3600" b="1" dirty="0" smtClean="0">
                <a:solidFill>
                  <a:schemeClr val="bg2">
                    <a:lumMod val="50000"/>
                  </a:schemeClr>
                </a:solidFill>
              </a:rPr>
              <a:t>PARA EL MAPEO DE ACCIONES Y LOGROS ORGANIZACIONALES</a:t>
            </a:r>
            <a:endParaRPr lang="es-ES" altLang="es-MX" sz="36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7507" name="2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19362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15417" r="17188" b="8266"/>
          <a:stretch>
            <a:fillRect/>
          </a:stretch>
        </p:blipFill>
        <p:spPr bwMode="auto">
          <a:xfrm>
            <a:off x="395288" y="692150"/>
            <a:ext cx="8305800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1" name="2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18452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18333" r="18243" b="11250"/>
          <a:stretch>
            <a:fillRect/>
          </a:stretch>
        </p:blipFill>
        <p:spPr bwMode="auto">
          <a:xfrm>
            <a:off x="250825" y="549275"/>
            <a:ext cx="85502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4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23312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ltGray">
          <a:xfrm>
            <a:off x="990600" y="1557338"/>
            <a:ext cx="70866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MX" sz="2400">
                <a:solidFill>
                  <a:schemeClr val="hlink"/>
                </a:solidFill>
              </a:rPr>
              <a:t>TIPOS DE ESTADO</a:t>
            </a:r>
            <a:r>
              <a:rPr lang="es-ES" altLang="es-MX" sz="2400"/>
              <a:t>:  la clasificación se relaciona con el rol del Estado en la sociedad.</a:t>
            </a:r>
          </a:p>
          <a:p>
            <a:pPr eaLnBrk="1" hangingPunct="1">
              <a:spcBef>
                <a:spcPct val="50000"/>
              </a:spcBef>
            </a:pPr>
            <a:endParaRPr lang="es-ES" altLang="es-MX" sz="240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s-ES" altLang="es-MX" sz="2400"/>
              <a:t>Estado gendarme, liberal o de policía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s-ES" altLang="es-MX" sz="2400"/>
              <a:t>Estado Interventor en sus diferentes variantes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s-ES" altLang="es-MX" sz="2400"/>
              <a:t>Estado de Bienestar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s-ES" altLang="es-MX" sz="2400"/>
              <a:t>Estado Subsidiario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s-ES" altLang="es-MX" sz="2400"/>
              <a:t>Estado Regulador</a:t>
            </a:r>
          </a:p>
          <a:p>
            <a:pPr eaLnBrk="1" hangingPunct="1">
              <a:spcBef>
                <a:spcPct val="50000"/>
              </a:spcBef>
            </a:pPr>
            <a:endParaRPr lang="es-ES" altLang="es-MX" sz="2400"/>
          </a:p>
        </p:txBody>
      </p:sp>
    </p:spTree>
    <p:extLst>
      <p:ext uri="{BB962C8B-B14F-4D97-AF65-F5344CB8AC3E}">
        <p14:creationId xmlns:p14="http://schemas.microsoft.com/office/powerpoint/2010/main" val="16295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5625" r="18243" b="13911"/>
          <a:stretch>
            <a:fillRect/>
          </a:stretch>
        </p:blipFill>
        <p:spPr bwMode="auto">
          <a:xfrm>
            <a:off x="323850" y="692150"/>
            <a:ext cx="858996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79" name="4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11866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17291" r="18829" b="8266"/>
          <a:stretch>
            <a:fillRect/>
          </a:stretch>
        </p:blipFill>
        <p:spPr bwMode="auto">
          <a:xfrm>
            <a:off x="608013" y="863600"/>
            <a:ext cx="79248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3" name="3 CuadroTexto"/>
          <p:cNvSpPr txBox="1">
            <a:spLocks noChangeArrowheads="1"/>
          </p:cNvSpPr>
          <p:nvPr/>
        </p:nvSpPr>
        <p:spPr bwMode="auto">
          <a:xfrm>
            <a:off x="1258888" y="333375"/>
            <a:ext cx="6192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altLang="es-MX" sz="1800" b="1">
                <a:latin typeface="Arial" pitchFamily="34" charset="0"/>
              </a:rPr>
              <a:t>SINTESIS DEL CICLO DE GESTIÓN E INTERACCIONES</a:t>
            </a:r>
          </a:p>
        </p:txBody>
      </p:sp>
      <p:sp>
        <p:nvSpPr>
          <p:cNvPr id="281604" name="5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39395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t="18332" r="19061" b="12500"/>
          <a:stretch>
            <a:fillRect/>
          </a:stretch>
        </p:blipFill>
        <p:spPr bwMode="auto">
          <a:xfrm>
            <a:off x="684213" y="1052513"/>
            <a:ext cx="7756525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3 CuadroTexto"/>
          <p:cNvSpPr txBox="1">
            <a:spLocks noChangeArrowheads="1"/>
          </p:cNvSpPr>
          <p:nvPr/>
        </p:nvSpPr>
        <p:spPr bwMode="auto">
          <a:xfrm>
            <a:off x="900113" y="539750"/>
            <a:ext cx="7272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altLang="es-MX" sz="1800" b="1">
                <a:latin typeface="Arial" pitchFamily="34" charset="0"/>
              </a:rPr>
              <a:t>COMPONENTES, INTERACCIONES Y HERRAMIENTAS DE LA GpR</a:t>
            </a:r>
          </a:p>
        </p:txBody>
      </p:sp>
      <p:sp>
        <p:nvSpPr>
          <p:cNvPr id="282628" name="5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27026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15417" r="20000" b="23589"/>
          <a:stretch>
            <a:fillRect/>
          </a:stretch>
        </p:blipFill>
        <p:spPr bwMode="auto">
          <a:xfrm>
            <a:off x="611188" y="908050"/>
            <a:ext cx="8020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3 CuadroTexto"/>
          <p:cNvSpPr txBox="1">
            <a:spLocks noChangeArrowheads="1"/>
          </p:cNvSpPr>
          <p:nvPr/>
        </p:nvSpPr>
        <p:spPr bwMode="auto">
          <a:xfrm>
            <a:off x="-36513" y="6308725"/>
            <a:ext cx="97218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MX" altLang="es-MX" sz="1400" b="1">
                <a:latin typeface="Arial" pitchFamily="34" charset="0"/>
              </a:rPr>
              <a:t>FUENTE: Modelo Abierto de Gestión para Resultados en el Sector Público. BID y CLAD (Julio 2007)</a:t>
            </a:r>
          </a:p>
        </p:txBody>
      </p:sp>
    </p:spTree>
    <p:extLst>
      <p:ext uri="{BB962C8B-B14F-4D97-AF65-F5344CB8AC3E}">
        <p14:creationId xmlns:p14="http://schemas.microsoft.com/office/powerpoint/2010/main" val="35355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2400" dirty="0" smtClean="0"/>
              <a:t>Valor </a:t>
            </a:r>
            <a:r>
              <a:rPr lang="es-PE" sz="2400" dirty="0"/>
              <a:t>Publico en la gestión pública</a:t>
            </a:r>
            <a:r>
              <a:rPr lang="es-PE" sz="2400" dirty="0" smtClean="0"/>
              <a:t>.</a:t>
            </a:r>
            <a:endParaRPr lang="es-PE" sz="24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32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PE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323528" y="224708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CC00"/>
              </a:buClr>
            </a:pPr>
            <a:r>
              <a:rPr lang="es-ES_tradnl" altLang="es-PE" sz="2800">
                <a:solidFill>
                  <a:srgbClr val="000066"/>
                </a:solidFill>
                <a:latin typeface="Franklin Gothic Heavy" panose="020B0903020102020204" pitchFamily="34" charset="0"/>
              </a:rPr>
              <a:t>Se genera valor público a través de...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838200" y="1357536"/>
            <a:ext cx="571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PE" sz="2400" u="none">
                <a:solidFill>
                  <a:srgbClr val="000066"/>
                </a:solidFill>
              </a:rPr>
              <a:t>Respuestas a problemas relevantes para los ciudadanos/ usuarios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62000" y="4557936"/>
            <a:ext cx="579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PE" sz="2400" u="none">
                <a:solidFill>
                  <a:srgbClr val="000066"/>
                </a:solidFill>
              </a:rPr>
              <a:t>Procesos que construyen comunidad, ciudadanía, democracia y capital social:  deliberación, participación, etc</a:t>
            </a:r>
          </a:p>
        </p:txBody>
      </p:sp>
      <p:graphicFrame>
        <p:nvGraphicFramePr>
          <p:cNvPr id="29704" name="Object 8"/>
          <p:cNvGraphicFramePr>
            <a:graphicFrameLocks noChangeAspect="1"/>
          </p:cNvGraphicFramePr>
          <p:nvPr>
            <p:extLst/>
          </p:nvPr>
        </p:nvGraphicFramePr>
        <p:xfrm>
          <a:off x="6228184" y="1481301"/>
          <a:ext cx="1981200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n" r:id="rId4" imgW="1810440" imgH="1293120" progId="MS_ClipArt_Gallery.2">
                  <p:embed/>
                </p:oleObj>
              </mc:Choice>
              <mc:Fallback>
                <p:oleObj name="Imagen" r:id="rId4" imgW="1810440" imgH="12931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1481301"/>
                        <a:ext cx="1981200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5" name="Picture 9" descr="PE07663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53136"/>
            <a:ext cx="144621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BS01250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24336"/>
            <a:ext cx="15478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819400" y="2881536"/>
            <a:ext cx="6000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s-PE" sz="2400" u="none">
                <a:solidFill>
                  <a:srgbClr val="000066"/>
                </a:solidFill>
              </a:rPr>
              <a:t>La apertura de nuevas oportunidades para generaciones actuales y/o futuras</a:t>
            </a:r>
          </a:p>
        </p:txBody>
      </p:sp>
    </p:spTree>
    <p:extLst>
      <p:ext uri="{BB962C8B-B14F-4D97-AF65-F5344CB8AC3E}">
        <p14:creationId xmlns:p14="http://schemas.microsoft.com/office/powerpoint/2010/main" val="17513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3" grpId="0"/>
      <p:bldP spid="2970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-250453" y="332656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s-PE" sz="4400" dirty="0">
                <a:latin typeface="Tahoma" panose="020B0604030504040204" pitchFamily="34" charset="0"/>
              </a:rPr>
              <a:t>  </a:t>
            </a:r>
            <a:r>
              <a:rPr lang="en-US" altLang="es-PE" sz="2800" dirty="0" err="1">
                <a:solidFill>
                  <a:srgbClr val="000066"/>
                </a:solidFill>
                <a:latin typeface="Franklin Gothic Heavy" panose="020B0903020102020204" pitchFamily="34" charset="0"/>
              </a:rPr>
              <a:t>Gerencia</a:t>
            </a:r>
            <a:r>
              <a:rPr lang="en-US" altLang="es-PE" sz="2800" dirty="0">
                <a:solidFill>
                  <a:srgbClr val="000066"/>
                </a:solidFill>
                <a:latin typeface="Franklin Gothic Heavy" panose="020B0903020102020204" pitchFamily="34" charset="0"/>
              </a:rPr>
              <a:t> y Valor </a:t>
            </a:r>
            <a:r>
              <a:rPr lang="en-US" altLang="es-PE" sz="2800" dirty="0" err="1">
                <a:solidFill>
                  <a:srgbClr val="000066"/>
                </a:solidFill>
                <a:latin typeface="Franklin Gothic Heavy" panose="020B0903020102020204" pitchFamily="34" charset="0"/>
              </a:rPr>
              <a:t>Público</a:t>
            </a:r>
            <a:endParaRPr lang="en-US" altLang="es-PE" sz="2800" dirty="0">
              <a:solidFill>
                <a:srgbClr val="00006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2195885" y="1772965"/>
            <a:ext cx="4810125" cy="3352800"/>
          </a:xfrm>
          <a:prstGeom prst="triangle">
            <a:avLst>
              <a:gd name="adj" fmla="val 51398"/>
            </a:avLst>
          </a:prstGeom>
          <a:solidFill>
            <a:srgbClr val="F3F0C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Generación </a:t>
            </a:r>
          </a:p>
          <a:p>
            <a:pPr algn="ctr">
              <a:defRPr/>
            </a:pPr>
            <a:r>
              <a:rPr lang="en-US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de</a:t>
            </a:r>
          </a:p>
          <a:p>
            <a:pPr algn="ctr">
              <a:defRPr/>
            </a:pPr>
            <a:r>
              <a:rPr lang="en-US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VALOR PUBLICO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35747" y="1269728"/>
            <a:ext cx="187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Política pública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079872" y="5278165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Gestión política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966072" y="5278165"/>
            <a:ext cx="315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Gestión de la organización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627313" y="6308725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Fuente: Mark Moore (1999)</a:t>
            </a:r>
          </a:p>
        </p:txBody>
      </p:sp>
    </p:spTree>
    <p:extLst>
      <p:ext uri="{BB962C8B-B14F-4D97-AF65-F5344CB8AC3E}">
        <p14:creationId xmlns:p14="http://schemas.microsoft.com/office/powerpoint/2010/main" val="20570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utoUpdateAnimBg="0"/>
      <p:bldP spid="23559" grpId="0" autoUpdateAnimBg="0"/>
      <p:bldP spid="2356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429" name="Group 229"/>
          <p:cNvGraphicFramePr>
            <a:graphicFrameLocks noGrp="1"/>
          </p:cNvGraphicFramePr>
          <p:nvPr/>
        </p:nvGraphicFramePr>
        <p:xfrm>
          <a:off x="1116013" y="1200150"/>
          <a:ext cx="6696075" cy="4664076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65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Enfoque Gerencial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Administración Pública Tradicional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Nueva Gerencia Pública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Generación de Valor Público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Enfoque principal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Cumplimiento de mandatos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Satisfacción de usuarios. Eficiencia, eficacia en los servicios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Respuesta a ciudadanos y usuarios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Interpretación del "interés público"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Definido por políticos o expertos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Agregado de preferencias individuales, evidenciadas por elecciones en el mercado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Preferencias públicas en deliberaciones en la arena política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Instrumentos Principales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Gestión de insumos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Gestión de insumos y productos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Gestión de servicios, satisfacción, resultados, confianza y legitimidad del gobierno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Modelo Dominante de Accountability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Hacia arriba, formal, jerárquico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Hacia arriba, por medio de contratos de desempeño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Múltiple, interactivo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Sistema de Entrega Preferido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Jerárquico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Privado o público con gestión distante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Múltiple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Rol de la Participación Ciudadana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Voto por representantes gubernamentales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Voto por representantes gubernamentales, uso de encuestas de satisfacción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Multi-facética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Metas Gerenciales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Respuesta a autoridades políticas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Metas de desempeño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Metas relacionadas con respuesta a los ciudadanos/usuarios,   confianza y legitimidad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5507" name="Rectangle 225"/>
          <p:cNvSpPr>
            <a:spLocks noChangeArrowheads="1"/>
          </p:cNvSpPr>
          <p:nvPr/>
        </p:nvSpPr>
        <p:spPr bwMode="auto">
          <a:xfrm>
            <a:off x="1042988" y="6122988"/>
            <a:ext cx="4318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s-ES" altLang="es-PE" sz="900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Cuadro 1: Diferentes Enfoques sobre la Responsabilidad del Gestor Público</a:t>
            </a:r>
            <a:endParaRPr lang="es-ES_tradnl" altLang="es-PE" sz="1200" b="1">
              <a:ea typeface="Times New Roman" pitchFamily="18" charset="0"/>
              <a:cs typeface="Arial" pitchFamily="34" charset="0"/>
            </a:endParaRPr>
          </a:p>
          <a:p>
            <a:r>
              <a:rPr lang="es-ES_tradnl" altLang="es-PE" sz="800" b="1">
                <a:ea typeface="Times New Roman" pitchFamily="18" charset="0"/>
                <a:cs typeface="Arial" pitchFamily="34" charset="0"/>
              </a:rPr>
              <a:t>(Adaptado de Kelly y Muers, 2002)</a:t>
            </a:r>
            <a:r>
              <a:rPr lang="es-ES" altLang="es-PE" sz="800" b="1"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275508" name="Text Box 228"/>
          <p:cNvSpPr txBox="1">
            <a:spLocks noChangeArrowheads="1"/>
          </p:cNvSpPr>
          <p:nvPr/>
        </p:nvSpPr>
        <p:spPr bwMode="auto">
          <a:xfrm>
            <a:off x="1331913" y="404813"/>
            <a:ext cx="64087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CC00"/>
              </a:buClr>
            </a:pPr>
            <a:r>
              <a:rPr lang="es-ES" altLang="es-PE" sz="2800" b="1">
                <a:solidFill>
                  <a:srgbClr val="000066"/>
                </a:solidFill>
                <a:latin typeface="Franklin Gothic Heavy" pitchFamily="34" charset="0"/>
              </a:rPr>
              <a:t>Síntesis Enfoque Gerencial</a:t>
            </a:r>
          </a:p>
        </p:txBody>
      </p:sp>
    </p:spTree>
    <p:extLst>
      <p:ext uri="{BB962C8B-B14F-4D97-AF65-F5344CB8AC3E}">
        <p14:creationId xmlns:p14="http://schemas.microsoft.com/office/powerpoint/2010/main" val="35040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2" y="4659213"/>
            <a:ext cx="8170168" cy="1362075"/>
          </a:xfrm>
        </p:spPr>
        <p:txBody>
          <a:bodyPr>
            <a:noAutofit/>
          </a:bodyPr>
          <a:lstStyle/>
          <a:p>
            <a:pPr marL="441325" indent="-441325"/>
            <a:r>
              <a:rPr lang="es-PE" sz="2800" dirty="0"/>
              <a:t>	Cambios actitudinales para la gestión pública</a:t>
            </a:r>
            <a:br>
              <a:rPr lang="es-PE" sz="2800" dirty="0"/>
            </a:br>
            <a:r>
              <a:rPr lang="es-PE" sz="2800" dirty="0"/>
              <a:t/>
            </a:r>
            <a:br>
              <a:rPr lang="es-PE" sz="2800" dirty="0"/>
            </a:br>
            <a:endParaRPr lang="es-PE" sz="2800" dirty="0"/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874713" y="3059113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3200" b="1" dirty="0" smtClean="0">
                <a:solidFill>
                  <a:srgbClr val="FF0000"/>
                </a:solidFill>
              </a:rPr>
              <a:t>ENFASIS EN LA GERENCIA PÚBLICA</a:t>
            </a:r>
            <a:endParaRPr lang="es-P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9144000" cy="6381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32229" y="-171400"/>
            <a:ext cx="10667528" cy="114300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Elementos para la Gestión Política Estratégica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23528" y="773014"/>
            <a:ext cx="3754760" cy="533358"/>
          </a:xfrm>
          <a:solidFill>
            <a:srgbClr val="FFC000"/>
          </a:solidFill>
        </p:spPr>
        <p:txBody>
          <a:bodyPr/>
          <a:lstStyle/>
          <a:p>
            <a:r>
              <a:rPr lang="es-MX" dirty="0" smtClean="0"/>
              <a:t>Gestión Política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51520" y="1447783"/>
            <a:ext cx="4040188" cy="468312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PE" b="1" dirty="0" smtClean="0"/>
              <a:t>Los Directivos </a:t>
            </a:r>
            <a:r>
              <a:rPr lang="es-PE" b="1" dirty="0"/>
              <a:t>Públicos deberán </a:t>
            </a:r>
            <a:r>
              <a:rPr lang="es-PE" b="1" dirty="0" smtClean="0"/>
              <a:t>en el </a:t>
            </a:r>
            <a:r>
              <a:rPr lang="es-PE" b="1" dirty="0"/>
              <a:t>ejercicio de su </a:t>
            </a:r>
            <a:r>
              <a:rPr lang="es-PE" b="1" dirty="0" smtClean="0"/>
              <a:t>responsabilidad:</a:t>
            </a:r>
          </a:p>
          <a:p>
            <a:pPr lvl="1" algn="just"/>
            <a:r>
              <a:rPr lang="es-PE" sz="2300" b="1" dirty="0" smtClean="0"/>
              <a:t>conseguir</a:t>
            </a:r>
            <a:r>
              <a:rPr lang="es-PE" sz="2300" dirty="0" smtClean="0"/>
              <a:t> </a:t>
            </a:r>
            <a:r>
              <a:rPr lang="es-PE" sz="2300" b="1" dirty="0"/>
              <a:t>la </a:t>
            </a:r>
            <a:r>
              <a:rPr lang="es-PE" sz="2300" b="1" dirty="0">
                <a:solidFill>
                  <a:srgbClr val="FF0000"/>
                </a:solidFill>
              </a:rPr>
              <a:t>coordinación </a:t>
            </a:r>
            <a:r>
              <a:rPr lang="es-PE" sz="2300" dirty="0"/>
              <a:t>organizativa, </a:t>
            </a:r>
            <a:endParaRPr lang="es-PE" sz="2300" dirty="0" smtClean="0"/>
          </a:p>
          <a:p>
            <a:pPr lvl="1" algn="just"/>
            <a:r>
              <a:rPr lang="es-PE" sz="2300" b="1" dirty="0" smtClean="0"/>
              <a:t>identificar</a:t>
            </a:r>
            <a:r>
              <a:rPr lang="es-PE" sz="2300" dirty="0" smtClean="0"/>
              <a:t> </a:t>
            </a:r>
            <a:r>
              <a:rPr lang="es-PE" sz="2300" b="1" dirty="0"/>
              <a:t>los </a:t>
            </a:r>
            <a:r>
              <a:rPr lang="es-PE" sz="2300" b="1" dirty="0">
                <a:solidFill>
                  <a:srgbClr val="FF0000"/>
                </a:solidFill>
              </a:rPr>
              <a:t>tipos de actores </a:t>
            </a:r>
            <a:r>
              <a:rPr lang="es-PE" sz="2300" dirty="0"/>
              <a:t>presentes en su entorno buscando el </a:t>
            </a:r>
            <a:r>
              <a:rPr lang="es-PE" sz="2300" b="1" dirty="0"/>
              <a:t>apoyo de los mismos </a:t>
            </a:r>
            <a:r>
              <a:rPr lang="es-PE" sz="2300" dirty="0"/>
              <a:t>a través de </a:t>
            </a:r>
            <a:r>
              <a:rPr lang="es-PE" sz="2300" b="1" dirty="0"/>
              <a:t>procesos formales de decisión</a:t>
            </a:r>
            <a:r>
              <a:rPr lang="es-PE" sz="2300" dirty="0" smtClean="0"/>
              <a:t>,</a:t>
            </a:r>
          </a:p>
          <a:p>
            <a:pPr lvl="1" algn="just"/>
            <a:r>
              <a:rPr lang="es-PE" sz="2300" dirty="0" smtClean="0"/>
              <a:t>elegir </a:t>
            </a:r>
            <a:r>
              <a:rPr lang="es-PE" sz="2300" b="1" dirty="0">
                <a:solidFill>
                  <a:srgbClr val="FF0000"/>
                </a:solidFill>
              </a:rPr>
              <a:t>vías adecuadas </a:t>
            </a:r>
            <a:r>
              <a:rPr lang="es-PE" sz="2300" dirty="0"/>
              <a:t>para la </a:t>
            </a:r>
            <a:r>
              <a:rPr lang="es-PE" sz="2300" b="1" dirty="0">
                <a:solidFill>
                  <a:srgbClr val="FF0000"/>
                </a:solidFill>
              </a:rPr>
              <a:t>decisión</a:t>
            </a:r>
            <a:r>
              <a:rPr lang="es-PE" sz="2300" dirty="0" smtClean="0"/>
              <a:t>,</a:t>
            </a:r>
          </a:p>
          <a:p>
            <a:pPr lvl="1" algn="just"/>
            <a:r>
              <a:rPr lang="es-PE" sz="2300" dirty="0" smtClean="0"/>
              <a:t>formular </a:t>
            </a:r>
            <a:r>
              <a:rPr lang="es-PE" sz="2300" dirty="0"/>
              <a:t>los </a:t>
            </a:r>
            <a:r>
              <a:rPr lang="es-PE" sz="2300" b="1" dirty="0">
                <a:solidFill>
                  <a:srgbClr val="FF0000"/>
                </a:solidFill>
              </a:rPr>
              <a:t>temas a discutir</a:t>
            </a:r>
            <a:r>
              <a:rPr lang="es-PE" sz="2300" dirty="0"/>
              <a:t>, </a:t>
            </a:r>
            <a:endParaRPr lang="es-PE" sz="2300" dirty="0" smtClean="0"/>
          </a:p>
          <a:p>
            <a:pPr lvl="1" algn="just"/>
            <a:r>
              <a:rPr lang="es-PE" sz="2300" dirty="0" smtClean="0"/>
              <a:t>analizar </a:t>
            </a:r>
            <a:r>
              <a:rPr lang="es-PE" sz="2300" dirty="0"/>
              <a:t>los </a:t>
            </a:r>
            <a:r>
              <a:rPr lang="es-PE" sz="2300" b="1" dirty="0">
                <a:solidFill>
                  <a:srgbClr val="FF0000"/>
                </a:solidFill>
              </a:rPr>
              <a:t>escenarios políticos</a:t>
            </a:r>
            <a:r>
              <a:rPr lang="es-PE" sz="2300" dirty="0" smtClean="0"/>
              <a:t>,</a:t>
            </a:r>
          </a:p>
          <a:p>
            <a:pPr lvl="1" algn="just"/>
            <a:r>
              <a:rPr lang="es-PE" sz="2300" dirty="0" smtClean="0"/>
              <a:t>aprovechar </a:t>
            </a:r>
            <a:r>
              <a:rPr lang="es-PE" sz="2300" b="1" dirty="0">
                <a:solidFill>
                  <a:srgbClr val="FF0000"/>
                </a:solidFill>
              </a:rPr>
              <a:t>ventanas de oportunidad</a:t>
            </a:r>
            <a:r>
              <a:rPr lang="es-PE" sz="2300" dirty="0" smtClean="0"/>
              <a:t>,</a:t>
            </a:r>
          </a:p>
          <a:p>
            <a:pPr lvl="1" algn="just"/>
            <a:r>
              <a:rPr lang="es-PE" sz="2300" b="1" dirty="0" smtClean="0">
                <a:solidFill>
                  <a:srgbClr val="FF0000"/>
                </a:solidFill>
              </a:rPr>
              <a:t>gestionar </a:t>
            </a:r>
            <a:r>
              <a:rPr lang="es-PE" sz="2300" b="1" dirty="0">
                <a:solidFill>
                  <a:srgbClr val="FF0000"/>
                </a:solidFill>
              </a:rPr>
              <a:t>la incertidumbre</a:t>
            </a:r>
            <a:r>
              <a:rPr lang="es-PE" sz="2300" dirty="0" smtClean="0"/>
              <a:t>, entre otros.</a:t>
            </a:r>
            <a:endParaRPr lang="es-MX" sz="23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994721" y="773014"/>
            <a:ext cx="3897759" cy="533358"/>
          </a:xfrm>
          <a:solidFill>
            <a:srgbClr val="FFC000"/>
          </a:solidFill>
        </p:spPr>
        <p:txBody>
          <a:bodyPr/>
          <a:lstStyle/>
          <a:p>
            <a:r>
              <a:rPr lang="es-MX" dirty="0" smtClean="0"/>
              <a:t>Gestión Estratégica</a:t>
            </a:r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922713" y="1447783"/>
            <a:ext cx="4041775" cy="468312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PE" b="1" dirty="0" smtClean="0"/>
              <a:t>Implica:</a:t>
            </a:r>
          </a:p>
          <a:p>
            <a:pPr lvl="1" algn="just"/>
            <a:r>
              <a:rPr lang="es-PE" dirty="0" smtClean="0"/>
              <a:t>adecuación </a:t>
            </a:r>
            <a:r>
              <a:rPr lang="es-PE" dirty="0"/>
              <a:t>de los </a:t>
            </a:r>
            <a:r>
              <a:rPr lang="es-PE" b="1" dirty="0"/>
              <a:t>objetivos, estrategias y políticas </a:t>
            </a:r>
            <a:r>
              <a:rPr lang="es-PE" dirty="0"/>
              <a:t>definidas </a:t>
            </a:r>
            <a:endParaRPr lang="es-PE" dirty="0" smtClean="0"/>
          </a:p>
          <a:p>
            <a:pPr lvl="1" algn="just"/>
            <a:endParaRPr lang="es-PE" sz="600" dirty="0" smtClean="0"/>
          </a:p>
          <a:p>
            <a:pPr algn="just"/>
            <a:r>
              <a:rPr lang="es-PE" dirty="0" smtClean="0"/>
              <a:t>Se </a:t>
            </a:r>
            <a:r>
              <a:rPr lang="es-PE" b="1" dirty="0" smtClean="0"/>
              <a:t>utiliza</a:t>
            </a:r>
            <a:r>
              <a:rPr lang="es-PE" dirty="0" smtClean="0"/>
              <a:t> para ello: </a:t>
            </a:r>
          </a:p>
          <a:p>
            <a:pPr lvl="1" algn="just"/>
            <a:r>
              <a:rPr lang="es-PE" b="1" dirty="0" smtClean="0"/>
              <a:t>planificación</a:t>
            </a:r>
            <a:r>
              <a:rPr lang="es-PE" dirty="0" smtClean="0"/>
              <a:t> </a:t>
            </a:r>
            <a:r>
              <a:rPr lang="es-PE" dirty="0"/>
              <a:t>estratégica </a:t>
            </a:r>
            <a:endParaRPr lang="es-PE" dirty="0" smtClean="0"/>
          </a:p>
          <a:p>
            <a:pPr lvl="1" algn="just"/>
            <a:r>
              <a:rPr lang="es-PE" b="1" dirty="0" smtClean="0"/>
              <a:t>habilidad </a:t>
            </a:r>
            <a:r>
              <a:rPr lang="es-PE" dirty="0"/>
              <a:t>de los directivos </a:t>
            </a:r>
            <a:endParaRPr lang="es-PE" dirty="0" smtClean="0"/>
          </a:p>
          <a:p>
            <a:pPr lvl="1" algn="just"/>
            <a:endParaRPr lang="es-PE" dirty="0" smtClean="0"/>
          </a:p>
          <a:p>
            <a:pPr algn="just"/>
            <a:r>
              <a:rPr lang="es-PE" dirty="0"/>
              <a:t>Los </a:t>
            </a:r>
            <a:r>
              <a:rPr lang="es-PE" b="1" dirty="0"/>
              <a:t>Directivos Públicos </a:t>
            </a:r>
            <a:r>
              <a:rPr lang="es-PE" dirty="0" smtClean="0"/>
              <a:t>deben </a:t>
            </a:r>
            <a:r>
              <a:rPr lang="es-PE" b="1" dirty="0" smtClean="0"/>
              <a:t>considerar</a:t>
            </a:r>
            <a:r>
              <a:rPr lang="es-PE" dirty="0" smtClean="0"/>
              <a:t>:</a:t>
            </a:r>
          </a:p>
          <a:p>
            <a:pPr lvl="1" algn="just"/>
            <a:r>
              <a:rPr lang="es-PE" dirty="0" smtClean="0"/>
              <a:t>las </a:t>
            </a:r>
            <a:r>
              <a:rPr lang="es-PE" b="1" dirty="0"/>
              <a:t>preferencias públicas</a:t>
            </a:r>
            <a:r>
              <a:rPr lang="es-PE" dirty="0"/>
              <a:t> que desean satisfacer, </a:t>
            </a:r>
            <a:endParaRPr lang="es-PE" dirty="0" smtClean="0"/>
          </a:p>
          <a:p>
            <a:pPr lvl="1" algn="just"/>
            <a:r>
              <a:rPr lang="es-PE" dirty="0" smtClean="0"/>
              <a:t>un </a:t>
            </a:r>
            <a:r>
              <a:rPr lang="es-PE" b="1" dirty="0"/>
              <a:t>análisis político del entorno </a:t>
            </a:r>
            <a:r>
              <a:rPr lang="es-PE" dirty="0" smtClean="0"/>
              <a:t> </a:t>
            </a:r>
          </a:p>
          <a:p>
            <a:pPr lvl="1" algn="just"/>
            <a:r>
              <a:rPr lang="es-PE" dirty="0" smtClean="0"/>
              <a:t>el </a:t>
            </a:r>
            <a:r>
              <a:rPr lang="es-PE" b="1" dirty="0"/>
              <a:t>desarrollo de capacidades operativas </a:t>
            </a:r>
            <a:r>
              <a:rPr lang="es-PE" dirty="0"/>
              <a:t>para la consecución de los resultados. </a:t>
            </a:r>
            <a:endParaRPr lang="es-MX" dirty="0"/>
          </a:p>
          <a:p>
            <a:pPr algn="just"/>
            <a:endParaRPr lang="es-MX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4572000" y="807178"/>
            <a:ext cx="0" cy="525172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635135" cy="4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2699792" y="5842876"/>
            <a:ext cx="3744416" cy="40466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Fuente: </a:t>
            </a:r>
            <a:r>
              <a:rPr lang="es-PE" sz="1200" dirty="0">
                <a:solidFill>
                  <a:schemeClr val="tx1"/>
                </a:solidFill>
              </a:rPr>
              <a:t>Mark Moore (</a:t>
            </a:r>
            <a:r>
              <a:rPr lang="es-PE" sz="1200" dirty="0" smtClean="0">
                <a:solidFill>
                  <a:schemeClr val="tx1"/>
                </a:solidFill>
              </a:rPr>
              <a:t>1998). Gestión </a:t>
            </a:r>
            <a:r>
              <a:rPr lang="es-PE" sz="1200" dirty="0">
                <a:solidFill>
                  <a:schemeClr val="tx1"/>
                </a:solidFill>
              </a:rPr>
              <a:t>estratégica y creación de valor en el sector público</a:t>
            </a:r>
          </a:p>
        </p:txBody>
      </p:sp>
    </p:spTree>
    <p:extLst>
      <p:ext uri="{BB962C8B-B14F-4D97-AF65-F5344CB8AC3E}">
        <p14:creationId xmlns:p14="http://schemas.microsoft.com/office/powerpoint/2010/main" val="36403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813" y="2571750"/>
            <a:ext cx="7772400" cy="164306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PE" altLang="es-MX" sz="3600" b="1" smtClean="0"/>
              <a:t>El Estado: Caso Peruano</a:t>
            </a:r>
            <a:endParaRPr lang="es-ES" altLang="es-MX" sz="3600" b="1" smtClean="0"/>
          </a:p>
        </p:txBody>
      </p:sp>
    </p:spTree>
    <p:extLst>
      <p:ext uri="{BB962C8B-B14F-4D97-AF65-F5344CB8AC3E}">
        <p14:creationId xmlns:p14="http://schemas.microsoft.com/office/powerpoint/2010/main" val="24075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381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-145504"/>
            <a:ext cx="7921625" cy="838200"/>
          </a:xfrm>
        </p:spPr>
        <p:txBody>
          <a:bodyPr/>
          <a:lstStyle/>
          <a:p>
            <a:pPr>
              <a:buClr>
                <a:srgbClr val="FFCC66"/>
              </a:buClr>
              <a:buSzPct val="125000"/>
            </a:pPr>
            <a:r>
              <a:rPr lang="es-AR" altLang="es-PE" sz="2800" b="1" dirty="0" smtClean="0">
                <a:latin typeface="Tahoma" panose="020B0604030504040204" pitchFamily="34" charset="0"/>
              </a:rPr>
              <a:t>El rol (estratégico) del gerente público</a:t>
            </a:r>
            <a:endParaRPr lang="es-AR" altLang="es-PE" sz="2800" dirty="0" smtClean="0">
              <a:latin typeface="Tahoma" panose="020B060403050404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98562"/>
            <a:ext cx="8001000" cy="5046662"/>
          </a:xfrm>
        </p:spPr>
        <p:txBody>
          <a:bodyPr/>
          <a:lstStyle/>
          <a:p>
            <a:pPr>
              <a:spcAft>
                <a:spcPct val="50000"/>
              </a:spcAft>
              <a:buClr>
                <a:srgbClr val="FFCC00"/>
              </a:buClr>
            </a:pPr>
            <a:r>
              <a:rPr lang="es-AR" altLang="es-PE" sz="2400" dirty="0" smtClean="0">
                <a:latin typeface="Tahoma" panose="020B0604030504040204" pitchFamily="34" charset="0"/>
              </a:rPr>
              <a:t>¿Cómo desarrollar una perspectiva estratégica capaz de identificar </a:t>
            </a:r>
            <a:r>
              <a:rPr lang="es-AR" altLang="es-PE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valor</a:t>
            </a:r>
            <a:r>
              <a:rPr lang="es-AR" altLang="es-PE" sz="2400" dirty="0" smtClean="0">
                <a:latin typeface="Tahoma" panose="020B0604030504040204" pitchFamily="34" charset="0"/>
              </a:rPr>
              <a:t> en el mundo público?</a:t>
            </a:r>
          </a:p>
        </p:txBody>
      </p:sp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4953000" y="1162075"/>
            <a:ext cx="3657600" cy="11064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1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Mirada hacia arriba</a:t>
            </a:r>
            <a:endParaRPr lang="es-AR" altLang="es-PE" sz="2400" dirty="0">
              <a:solidFill>
                <a:srgbClr val="FF0000"/>
              </a:solidFill>
            </a:endParaRPr>
          </a:p>
          <a:p>
            <a:pPr algn="l">
              <a:spcBef>
                <a:spcPct val="10000"/>
              </a:spcBef>
            </a:pPr>
            <a:r>
              <a:rPr lang="es-AR" altLang="es-PE" sz="2000" dirty="0"/>
              <a:t>¿El programa tiene el respaldo político y social necesario?</a:t>
            </a: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381000" y="3143275"/>
            <a:ext cx="3429000" cy="14112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1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Mirada hacia afuera</a:t>
            </a:r>
            <a:endParaRPr lang="es-AR" altLang="es-PE" sz="2400" dirty="0">
              <a:solidFill>
                <a:srgbClr val="FF0000"/>
              </a:solidFill>
            </a:endParaRPr>
          </a:p>
          <a:p>
            <a:pPr algn="l">
              <a:spcBef>
                <a:spcPct val="10000"/>
              </a:spcBef>
            </a:pPr>
            <a:r>
              <a:rPr lang="es-AR" altLang="es-PE" sz="2000" dirty="0"/>
              <a:t>¿El programa responde a problemas valiosos para alguien?</a:t>
            </a: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4800600" y="4743475"/>
            <a:ext cx="4038600" cy="11064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Mirada hacia abajo</a:t>
            </a:r>
            <a:endParaRPr lang="es-AR" altLang="es-PE" sz="2400" dirty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</a:pPr>
            <a:r>
              <a:rPr lang="es-AR" altLang="es-PE" sz="2000" dirty="0"/>
              <a:t>¿Tenemos capacidad organizativa para implementarlo?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/>
        </p:nvSpPr>
        <p:spPr bwMode="auto">
          <a:xfrm>
            <a:off x="533400" y="1390675"/>
            <a:ext cx="3657600" cy="830997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Tres cálculos estratégicos básicos:</a:t>
            </a:r>
            <a:endParaRPr lang="es-AR" altLang="es-PE" sz="2400" dirty="0">
              <a:solidFill>
                <a:srgbClr val="FF0000"/>
              </a:solidFill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7939080" y="3041923"/>
            <a:ext cx="1905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s-MX" altLang="es-PE" sz="2000" i="1" dirty="0">
                <a:solidFill>
                  <a:schemeClr val="tx1"/>
                </a:solidFill>
              </a:rPr>
              <a:t>Moore </a:t>
            </a:r>
            <a:endParaRPr lang="es-MX" altLang="es-PE" sz="2000" i="1" dirty="0" smtClean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s-MX" altLang="es-PE" sz="2000" i="1" dirty="0" smtClean="0">
                <a:solidFill>
                  <a:schemeClr val="tx1"/>
                </a:solidFill>
              </a:rPr>
              <a:t>(</a:t>
            </a:r>
            <a:r>
              <a:rPr lang="es-MX" altLang="es-PE" sz="2000" i="1" dirty="0">
                <a:solidFill>
                  <a:schemeClr val="tx1"/>
                </a:solidFill>
              </a:rPr>
              <a:t>1995)</a:t>
            </a:r>
            <a:endParaRPr lang="en-GB" altLang="es-PE" sz="2000" i="1" dirty="0">
              <a:solidFill>
                <a:schemeClr val="tx1"/>
              </a:solidFill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 rot="-5381569">
            <a:off x="4797426" y="1539900"/>
            <a:ext cx="2284412" cy="396398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s-ES" altLang="es-PE"/>
          </a:p>
        </p:txBody>
      </p:sp>
      <p:sp>
        <p:nvSpPr>
          <p:cNvPr id="2" name="Rectángulo 1"/>
          <p:cNvSpPr/>
          <p:nvPr/>
        </p:nvSpPr>
        <p:spPr>
          <a:xfrm>
            <a:off x="35496" y="5202163"/>
            <a:ext cx="4229100" cy="757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1200" dirty="0" smtClean="0">
                <a:solidFill>
                  <a:schemeClr val="tx1"/>
                </a:solidFill>
              </a:rPr>
              <a:t>Fuente: </a:t>
            </a:r>
            <a:r>
              <a:rPr lang="es-PE" altLang="es-PE" sz="1200" dirty="0">
                <a:solidFill>
                  <a:schemeClr val="tx1"/>
                </a:solidFill>
              </a:rPr>
              <a:t>Curso de </a:t>
            </a:r>
            <a:r>
              <a:rPr lang="es-PE" altLang="es-PE" sz="1200" dirty="0" smtClean="0">
                <a:solidFill>
                  <a:schemeClr val="tx1"/>
                </a:solidFill>
              </a:rPr>
              <a:t>Formación Cuerpo de Gerentes Públicos SERVIR (Dic 2009). </a:t>
            </a:r>
            <a:r>
              <a:rPr lang="es-PE" sz="1200" dirty="0">
                <a:solidFill>
                  <a:schemeClr val="tx1"/>
                </a:solidFill>
              </a:rPr>
              <a:t>Exposición </a:t>
            </a:r>
            <a:r>
              <a:rPr lang="es-PE" sz="1200" dirty="0" smtClean="0">
                <a:solidFill>
                  <a:schemeClr val="tx1"/>
                </a:solidFill>
              </a:rPr>
              <a:t>“Gerencia Pública: Un </a:t>
            </a:r>
            <a:r>
              <a:rPr lang="es-PE" sz="1200" dirty="0">
                <a:solidFill>
                  <a:schemeClr val="tx1"/>
                </a:solidFill>
              </a:rPr>
              <a:t>enfoque </a:t>
            </a:r>
            <a:r>
              <a:rPr lang="es-PE" sz="1200" dirty="0" smtClean="0">
                <a:solidFill>
                  <a:schemeClr val="tx1"/>
                </a:solidFill>
              </a:rPr>
              <a:t>estratégico”. </a:t>
            </a:r>
            <a:r>
              <a:rPr lang="es-PE" altLang="es-PE" sz="1200" dirty="0" smtClean="0">
                <a:solidFill>
                  <a:schemeClr val="tx1"/>
                </a:solidFill>
              </a:rPr>
              <a:t>Juan Carlos Cortázar Velarde,  Especialista en Modernización del Estado del  BID.</a:t>
            </a:r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0" grpId="0" build="p" animBg="1" autoUpdateAnimBg="0"/>
      <p:bldP spid="311301" grpId="0" build="p" animBg="1" autoUpdateAnimBg="0"/>
      <p:bldP spid="311302" grpId="0" build="p" animBg="1" autoUpdateAnimBg="0"/>
      <p:bldP spid="311303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953000" y="1295400"/>
            <a:ext cx="3657600" cy="11064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1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Mirada hacia arriba</a:t>
            </a:r>
            <a:endParaRPr lang="es-AR" altLang="es-PE" sz="2400" dirty="0">
              <a:solidFill>
                <a:srgbClr val="FF0000"/>
              </a:solidFill>
            </a:endParaRPr>
          </a:p>
          <a:p>
            <a:pPr algn="l">
              <a:spcBef>
                <a:spcPct val="10000"/>
              </a:spcBef>
            </a:pPr>
            <a:r>
              <a:rPr lang="es-AR" altLang="es-PE" sz="2000" dirty="0"/>
              <a:t>¿El programa tiene el respaldo político y social necesario?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57200" y="2819400"/>
            <a:ext cx="3429000" cy="14112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1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Mirada hacia afuera</a:t>
            </a:r>
            <a:endParaRPr lang="es-AR" altLang="es-PE" sz="2400" dirty="0">
              <a:solidFill>
                <a:srgbClr val="FF0000"/>
              </a:solidFill>
            </a:endParaRPr>
          </a:p>
          <a:p>
            <a:pPr algn="l">
              <a:spcBef>
                <a:spcPct val="10000"/>
              </a:spcBef>
            </a:pPr>
            <a:r>
              <a:rPr lang="es-AR" altLang="es-PE" sz="2000" dirty="0"/>
              <a:t>¿El programa responde a problemas valiosos para alguien?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709864" y="4371677"/>
            <a:ext cx="4038600" cy="11064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Mirada hacia abajo</a:t>
            </a:r>
            <a:endParaRPr lang="es-AR" altLang="es-PE" sz="2400" dirty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</a:pPr>
            <a:r>
              <a:rPr lang="es-AR" altLang="es-PE" sz="2000" dirty="0"/>
              <a:t>¿Tenemos capacidad organizativa para implementarlo?</a:t>
            </a:r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 rot="-5381569">
            <a:off x="4914900" y="1560513"/>
            <a:ext cx="1981200" cy="3733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s-ES" altLang="es-PE"/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3505200" y="228600"/>
            <a:ext cx="51816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s-ES" altLang="es-PE" sz="2000" b="1">
                <a:solidFill>
                  <a:schemeClr val="bg1"/>
                </a:solidFill>
              </a:rPr>
              <a:t>Gestión política</a:t>
            </a:r>
          </a:p>
          <a:p>
            <a:pPr algn="l"/>
            <a:r>
              <a:rPr lang="es-ES" altLang="es-PE" sz="2000">
                <a:solidFill>
                  <a:schemeClr val="bg1"/>
                </a:solidFill>
              </a:rPr>
              <a:t>Obtención de recursos y autoridad mediante negociación con entorno autorizante</a:t>
            </a:r>
            <a:endParaRPr lang="es-PE" altLang="es-PE" sz="2000">
              <a:solidFill>
                <a:schemeClr val="bg1"/>
              </a:solidFill>
            </a:endParaRP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4709864" y="5590877"/>
            <a:ext cx="40386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s-ES" altLang="es-PE" sz="2000" b="1">
                <a:solidFill>
                  <a:schemeClr val="bg1"/>
                </a:solidFill>
              </a:rPr>
              <a:t>Gestión organizativa</a:t>
            </a:r>
          </a:p>
          <a:p>
            <a:pPr algn="l"/>
            <a:r>
              <a:rPr lang="es-ES" altLang="es-PE" sz="2000">
                <a:solidFill>
                  <a:schemeClr val="bg1"/>
                </a:solidFill>
              </a:rPr>
              <a:t>Gestión de estructuras, sistemas y procesos operativos</a:t>
            </a:r>
            <a:endParaRPr lang="es-PE" altLang="es-PE" sz="2000">
              <a:solidFill>
                <a:schemeClr val="bg1"/>
              </a:solidFill>
            </a:endParaRPr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457200" y="4343400"/>
            <a:ext cx="34290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/>
            <a:r>
              <a:rPr lang="es-ES" altLang="es-PE" sz="2000" b="1">
                <a:solidFill>
                  <a:schemeClr val="bg1"/>
                </a:solidFill>
              </a:rPr>
              <a:t>Gestión programática</a:t>
            </a:r>
          </a:p>
          <a:p>
            <a:pPr algn="l"/>
            <a:r>
              <a:rPr lang="es-ES" altLang="es-PE" sz="2000">
                <a:solidFill>
                  <a:schemeClr val="bg1"/>
                </a:solidFill>
              </a:rPr>
              <a:t>Establecimiento de políticas, programas y proyectos</a:t>
            </a:r>
            <a:endParaRPr lang="es-PE" altLang="es-PE" sz="2000">
              <a:solidFill>
                <a:schemeClr val="bg1"/>
              </a:solidFill>
            </a:endParaRP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457200" y="1828800"/>
            <a:ext cx="3657600" cy="830997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s-AR" altLang="es-PE" sz="2400" b="1" dirty="0">
                <a:solidFill>
                  <a:srgbClr val="FF0000"/>
                </a:solidFill>
              </a:rPr>
              <a:t>Tres dimensiones de la gestión pública:</a:t>
            </a:r>
            <a:endParaRPr lang="es-AR" altLang="es-PE" sz="2400" dirty="0">
              <a:solidFill>
                <a:srgbClr val="FF0000"/>
              </a:solidFill>
            </a:endParaRPr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052512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20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2" grpId="0" animBg="1" autoUpdateAnimBg="0"/>
      <p:bldP spid="357383" grpId="0" animBg="1" autoUpdateAnimBg="0"/>
      <p:bldP spid="357384" grpId="0" animBg="1" autoUpdateAnimBg="0"/>
      <p:bldP spid="357385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8377" t="35235" r="38378" b="26375"/>
          <a:stretch/>
        </p:blipFill>
        <p:spPr>
          <a:xfrm>
            <a:off x="61466" y="7910"/>
            <a:ext cx="3024336" cy="2808312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8931" t="46063" r="35057" b="12594"/>
          <a:stretch/>
        </p:blipFill>
        <p:spPr>
          <a:xfrm>
            <a:off x="5940152" y="0"/>
            <a:ext cx="3384377" cy="3024336"/>
          </a:xfrm>
          <a:prstGeom prst="rect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2805" t="39172" r="33951" b="21454"/>
          <a:stretch/>
        </p:blipFill>
        <p:spPr>
          <a:xfrm>
            <a:off x="61466" y="3977680"/>
            <a:ext cx="3024336" cy="288032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72" y="4941168"/>
            <a:ext cx="1694916" cy="125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angular 7"/>
          <p:cNvCxnSpPr>
            <a:stCxn id="2" idx="2"/>
          </p:cNvCxnSpPr>
          <p:nvPr/>
        </p:nvCxnSpPr>
        <p:spPr>
          <a:xfrm rot="5400000">
            <a:off x="3643031" y="4895661"/>
            <a:ext cx="712422" cy="1826864"/>
          </a:xfrm>
          <a:prstGeom prst="bentConnector2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9"/>
          <p:cNvCxnSpPr>
            <a:stCxn id="2" idx="3"/>
            <a:endCxn id="4" idx="2"/>
          </p:cNvCxnSpPr>
          <p:nvPr/>
        </p:nvCxnSpPr>
        <p:spPr>
          <a:xfrm flipV="1">
            <a:off x="7053547" y="3024336"/>
            <a:ext cx="578794" cy="732529"/>
          </a:xfrm>
          <a:prstGeom prst="bentConnector2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/>
          <p:cNvCxnSpPr>
            <a:stCxn id="2" idx="0"/>
            <a:endCxn id="3" idx="3"/>
          </p:cNvCxnSpPr>
          <p:nvPr/>
        </p:nvCxnSpPr>
        <p:spPr>
          <a:xfrm rot="16200000" flipV="1">
            <a:off x="3674848" y="823021"/>
            <a:ext cx="648781" cy="1826872"/>
          </a:xfrm>
          <a:prstGeom prst="bentConnector2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085802" y="980728"/>
            <a:ext cx="182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/>
              <a:t>DIRECCIÓN</a:t>
            </a:r>
          </a:p>
          <a:p>
            <a:r>
              <a:rPr lang="es-PE" sz="1200" b="1" dirty="0" smtClean="0"/>
              <a:t>POLÍTICA - ESTRATÉGICA</a:t>
            </a:r>
          </a:p>
          <a:p>
            <a:endParaRPr lang="es-PE" sz="12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56784" y="3793248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/>
              <a:t>DIRECCIÓN </a:t>
            </a:r>
          </a:p>
          <a:p>
            <a:r>
              <a:rPr lang="es-PE" sz="1200" b="1" dirty="0" smtClean="0"/>
              <a:t>ESTRATÉGICA</a:t>
            </a:r>
          </a:p>
          <a:p>
            <a:endParaRPr lang="es-PE" sz="12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085802" y="6211669"/>
            <a:ext cx="214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/>
              <a:t>DIRECCIÓN</a:t>
            </a:r>
          </a:p>
          <a:p>
            <a:r>
              <a:rPr lang="es-PE" sz="1200" b="1" dirty="0" smtClean="0"/>
              <a:t>OPERATIVO  - ESTRATÉGICA</a:t>
            </a:r>
          </a:p>
          <a:p>
            <a:endParaRPr lang="es-PE" sz="1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31736" t="23422" r="25649" b="16532"/>
          <a:stretch/>
        </p:blipFill>
        <p:spPr>
          <a:xfrm>
            <a:off x="2771800" y="2060847"/>
            <a:ext cx="4281747" cy="33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372556" y="548680"/>
          <a:ext cx="6552728" cy="5490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2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1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Elemento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Rol del Directivo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Emprendimiento de políticas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es un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impulsor de políticas</a:t>
                      </a:r>
                      <a:r>
                        <a:rPr lang="es-PE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Gestión del desarrollo de la política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es un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gestor de políticas</a:t>
                      </a:r>
                      <a:r>
                        <a:rPr lang="es-PE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Negociación pública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genera consensos </a:t>
                      </a:r>
                      <a:r>
                        <a:rPr lang="es-PE" sz="1800" dirty="0">
                          <a:effectLst/>
                        </a:rPr>
                        <a:t>en torno a las políticas impulsadas.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Deliberación pública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promueve la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gobernanza</a:t>
                      </a:r>
                      <a:r>
                        <a:rPr lang="es-PE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Marketing público y comunicación estratégica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involucra a la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opinión pública</a:t>
                      </a:r>
                      <a:r>
                        <a:rPr lang="es-PE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5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Ética en la función pública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es responsable de implementar una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gestión enfocada en el ciudadano</a:t>
                      </a:r>
                      <a:r>
                        <a:rPr lang="es-PE" sz="1800" dirty="0">
                          <a:effectLst/>
                        </a:rPr>
                        <a:t>.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Marcador de texto 2"/>
          <p:cNvSpPr txBox="1">
            <a:spLocks/>
          </p:cNvSpPr>
          <p:nvPr/>
        </p:nvSpPr>
        <p:spPr>
          <a:xfrm>
            <a:off x="-36512" y="44624"/>
            <a:ext cx="737086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b="1" dirty="0" smtClean="0"/>
              <a:t>Rol del Directivo respecto a  la Gestión Política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175673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381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83568" y="771911"/>
          <a:ext cx="7920880" cy="5393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1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Elemento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Rol del Directivo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Análisis estratégico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desarrolla un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análisis estratégico </a:t>
                      </a:r>
                      <a:r>
                        <a:rPr lang="es-PE" sz="1800" dirty="0">
                          <a:effectLst/>
                        </a:rPr>
                        <a:t>basado en las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preferencias públicas</a:t>
                      </a:r>
                      <a:endParaRPr lang="es-MX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Diseño de Políticas y planeamiento Estratégico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diseña políticas y delimita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cursos de acción </a:t>
                      </a:r>
                      <a:endParaRPr lang="es-MX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Gestión por procesos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define, diseña y gestiona los procesos a su cargo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Gestión por resultados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es responsable de los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resultados obtenidos</a:t>
                      </a:r>
                      <a:r>
                        <a:rPr lang="es-PE" sz="1800" dirty="0">
                          <a:effectLst/>
                        </a:rPr>
                        <a:t> en su gestión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Seguimiento, Monitoreo y Evaluación 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monitorea y supervisa las políticas</a:t>
                      </a:r>
                      <a:r>
                        <a:rPr lang="es-PE" sz="1800" dirty="0">
                          <a:effectLst/>
                        </a:rPr>
                        <a:t> a su cargo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Innovación de la gestión pública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crea y recoge </a:t>
                      </a:r>
                      <a:r>
                        <a:rPr lang="es-PE" sz="1800" b="1" dirty="0">
                          <a:solidFill>
                            <a:srgbClr val="FF0000"/>
                          </a:solidFill>
                          <a:effectLst/>
                        </a:rPr>
                        <a:t>propuestas innovadoras </a:t>
                      </a:r>
                      <a:r>
                        <a:rPr lang="es-PE" sz="1800" dirty="0">
                          <a:effectLst/>
                        </a:rPr>
                        <a:t>para mejorar la gestión pública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Gobierno Electrónico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utiliza las </a:t>
                      </a:r>
                      <a:r>
                        <a:rPr lang="es-PE" sz="1800" dirty="0" err="1">
                          <a:effectLst/>
                        </a:rPr>
                        <a:t>TICs</a:t>
                      </a:r>
                      <a:r>
                        <a:rPr lang="es-PE" sz="1800" dirty="0">
                          <a:effectLst/>
                        </a:rPr>
                        <a:t> como herramienta para mejorar la calidad de la gestión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0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Gestión de los Recursos Humanos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El directivo gestiona el capital humano a su cargo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66" marR="36066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Marcador de texto 2"/>
          <p:cNvSpPr txBox="1">
            <a:spLocks/>
          </p:cNvSpPr>
          <p:nvPr/>
        </p:nvSpPr>
        <p:spPr>
          <a:xfrm>
            <a:off x="395536" y="188640"/>
            <a:ext cx="9145016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b="1" dirty="0" smtClean="0"/>
              <a:t>Rol del Directivo respecto a  la Gestión Estratégica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41861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2938" y="2500313"/>
            <a:ext cx="7959725" cy="1608137"/>
          </a:xfrm>
          <a:solidFill>
            <a:srgbClr val="FFFF00"/>
          </a:solidFill>
        </p:spPr>
        <p:txBody>
          <a:bodyPr/>
          <a:lstStyle/>
          <a:p>
            <a:r>
              <a:rPr lang="es-PE" altLang="es-MX" sz="3600" b="1" dirty="0"/>
              <a:t>Enfoques de la modernización del Estado.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12493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0AA4A4E9-378C-4806-AC72-BE017587C6D4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56</a:t>
            </a:fld>
            <a:endParaRPr lang="es-ES" altLang="es-MX" sz="1200">
              <a:latin typeface="Arial" pitchFamily="34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371600"/>
            <a:ext cx="77501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3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88BC1190-1BDA-4333-B5C2-53CDE3A8A463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57</a:t>
            </a:fld>
            <a:endParaRPr lang="es-ES" altLang="es-MX" sz="1200">
              <a:latin typeface="Arial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68350"/>
            <a:ext cx="87249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1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E" altLang="es-MX" sz="2600" b="1" smtClean="0">
                <a:solidFill>
                  <a:srgbClr val="C00000"/>
                </a:solidFill>
                <a:latin typeface="Tahoma" pitchFamily="34" charset="0"/>
              </a:rPr>
              <a:t>Objetivos del Acuerdo Nacional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220000"/>
              </a:lnSpc>
            </a:pPr>
            <a:r>
              <a:rPr lang="es-ES" altLang="es-MX" sz="2000" smtClean="0">
                <a:latin typeface="Tahoma" pitchFamily="34" charset="0"/>
              </a:rPr>
              <a:t>Democracia y Estado de Derecho</a:t>
            </a:r>
          </a:p>
          <a:p>
            <a:pPr algn="just">
              <a:lnSpc>
                <a:spcPct val="220000"/>
              </a:lnSpc>
            </a:pPr>
            <a:r>
              <a:rPr lang="es-ES" altLang="es-MX" sz="2000" smtClean="0">
                <a:latin typeface="Tahoma" pitchFamily="34" charset="0"/>
              </a:rPr>
              <a:t>Equidad y Justicia Social</a:t>
            </a:r>
          </a:p>
          <a:p>
            <a:pPr algn="just">
              <a:lnSpc>
                <a:spcPct val="220000"/>
              </a:lnSpc>
            </a:pPr>
            <a:r>
              <a:rPr lang="es-ES" altLang="es-MX" sz="2000" smtClean="0">
                <a:latin typeface="Tahoma" pitchFamily="34" charset="0"/>
              </a:rPr>
              <a:t>Competitividad del Pa</a:t>
            </a:r>
            <a:r>
              <a:rPr lang="es-ES" altLang="es-MX" sz="2000" smtClean="0"/>
              <a:t>í</a:t>
            </a:r>
            <a:r>
              <a:rPr lang="es-ES" altLang="es-MX" sz="2000" smtClean="0">
                <a:latin typeface="Tahoma" pitchFamily="34" charset="0"/>
              </a:rPr>
              <a:t>s</a:t>
            </a:r>
          </a:p>
          <a:p>
            <a:pPr algn="just">
              <a:lnSpc>
                <a:spcPct val="220000"/>
              </a:lnSpc>
            </a:pPr>
            <a:r>
              <a:rPr lang="es-ES" altLang="es-MX" sz="2000" smtClean="0">
                <a:solidFill>
                  <a:srgbClr val="C00000"/>
                </a:solidFill>
                <a:latin typeface="Tahoma" pitchFamily="34" charset="0"/>
              </a:rPr>
              <a:t>Estado Eficiente, Transparente y Descentralizado</a:t>
            </a:r>
          </a:p>
        </p:txBody>
      </p:sp>
    </p:spTree>
    <p:extLst>
      <p:ext uri="{BB962C8B-B14F-4D97-AF65-F5344CB8AC3E}">
        <p14:creationId xmlns:p14="http://schemas.microsoft.com/office/powerpoint/2010/main" val="250019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8265A768-F657-4F85-93C1-1C9E7C4DC672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59</a:t>
            </a:fld>
            <a:endParaRPr lang="es-ES" altLang="es-MX" sz="1200">
              <a:latin typeface="Arial" pitchFamily="34" charset="0"/>
            </a:endParaRPr>
          </a:p>
        </p:txBody>
      </p:sp>
      <p:sp>
        <p:nvSpPr>
          <p:cNvPr id="30723" name="7 Rectángulo"/>
          <p:cNvSpPr>
            <a:spLocks noChangeArrowheads="1"/>
          </p:cNvSpPr>
          <p:nvPr/>
        </p:nvSpPr>
        <p:spPr bwMode="auto">
          <a:xfrm>
            <a:off x="2286000" y="890588"/>
            <a:ext cx="35004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b="1">
                <a:latin typeface="Arial" pitchFamily="34" charset="0"/>
              </a:rPr>
              <a:t>ACUERDO NACIONAL</a:t>
            </a:r>
          </a:p>
        </p:txBody>
      </p:sp>
      <p:sp>
        <p:nvSpPr>
          <p:cNvPr id="30724" name="8 Rectángulo"/>
          <p:cNvSpPr>
            <a:spLocks noChangeArrowheads="1"/>
          </p:cNvSpPr>
          <p:nvPr/>
        </p:nvSpPr>
        <p:spPr bwMode="auto">
          <a:xfrm>
            <a:off x="1071563" y="1571625"/>
            <a:ext cx="764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000" b="1">
                <a:latin typeface="Arial" pitchFamily="34" charset="0"/>
              </a:rPr>
              <a:t>OBJETIVO IV: </a:t>
            </a:r>
            <a:r>
              <a:rPr lang="es-ES" altLang="es-MX" sz="2000">
                <a:latin typeface="Arial" pitchFamily="34" charset="0"/>
              </a:rPr>
              <a:t>Estado Eficiente, Transparente y Descentralizado</a:t>
            </a:r>
          </a:p>
        </p:txBody>
      </p:sp>
      <p:sp>
        <p:nvSpPr>
          <p:cNvPr id="30725" name="9 Rectángulo"/>
          <p:cNvSpPr>
            <a:spLocks noChangeArrowheads="1"/>
          </p:cNvSpPr>
          <p:nvPr/>
        </p:nvSpPr>
        <p:spPr bwMode="auto">
          <a:xfrm>
            <a:off x="928688" y="4926013"/>
            <a:ext cx="755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000">
                <a:latin typeface="Arial" pitchFamily="34" charset="0"/>
              </a:rPr>
              <a:t>29.	</a:t>
            </a:r>
            <a:r>
              <a:rPr lang="es-ES" altLang="es-MX" sz="2000" b="1">
                <a:latin typeface="Arial" pitchFamily="34" charset="0"/>
              </a:rPr>
              <a:t>Acceso a la información</a:t>
            </a:r>
            <a:r>
              <a:rPr lang="es-ES" altLang="es-MX" sz="2000">
                <a:latin typeface="Arial" pitchFamily="34" charset="0"/>
              </a:rPr>
              <a:t>, libertad de expresión y libertad de prensa </a:t>
            </a:r>
          </a:p>
        </p:txBody>
      </p:sp>
      <p:sp>
        <p:nvSpPr>
          <p:cNvPr id="30726" name="10 Rectángulo"/>
          <p:cNvSpPr>
            <a:spLocks noChangeArrowheads="1"/>
          </p:cNvSpPr>
          <p:nvPr/>
        </p:nvSpPr>
        <p:spPr bwMode="auto">
          <a:xfrm>
            <a:off x="928688" y="2243138"/>
            <a:ext cx="184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latin typeface="Arial" pitchFamily="34" charset="0"/>
              </a:rPr>
              <a:t>POLITICAS</a:t>
            </a:r>
            <a:endParaRPr lang="es-ES" altLang="es-MX" sz="2000">
              <a:latin typeface="Arial" pitchFamily="34" charset="0"/>
            </a:endParaRPr>
          </a:p>
        </p:txBody>
      </p:sp>
      <p:sp>
        <p:nvSpPr>
          <p:cNvPr id="30727" name="11 Rectángulo"/>
          <p:cNvSpPr>
            <a:spLocks noChangeArrowheads="1"/>
          </p:cNvSpPr>
          <p:nvPr/>
        </p:nvSpPr>
        <p:spPr bwMode="auto">
          <a:xfrm>
            <a:off x="857250" y="3514725"/>
            <a:ext cx="764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000">
                <a:latin typeface="Arial" pitchFamily="34" charset="0"/>
              </a:rPr>
              <a:t>26.	Promoción de la </a:t>
            </a:r>
            <a:r>
              <a:rPr lang="es-ES" altLang="es-MX" sz="2000" b="1">
                <a:latin typeface="Arial" pitchFamily="34" charset="0"/>
              </a:rPr>
              <a:t>ética y la transparencia </a:t>
            </a:r>
            <a:r>
              <a:rPr lang="es-ES" altLang="es-MX" sz="2000">
                <a:latin typeface="Arial" pitchFamily="34" charset="0"/>
              </a:rPr>
              <a:t>y erradicación de la corrupción, el lavado de dinero, la evasión tributaria y el contrabando en todas sus formas</a:t>
            </a:r>
          </a:p>
        </p:txBody>
      </p:sp>
      <p:sp>
        <p:nvSpPr>
          <p:cNvPr id="30728" name="12 Rectángulo"/>
          <p:cNvSpPr>
            <a:spLocks noChangeArrowheads="1"/>
          </p:cNvSpPr>
          <p:nvPr/>
        </p:nvSpPr>
        <p:spPr bwMode="auto">
          <a:xfrm>
            <a:off x="876300" y="2773363"/>
            <a:ext cx="762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000">
                <a:latin typeface="Arial" pitchFamily="34" charset="0"/>
              </a:rPr>
              <a:t>24.	Afirmación de un </a:t>
            </a:r>
            <a:r>
              <a:rPr lang="es-ES" altLang="es-MX" sz="2000" b="1">
                <a:latin typeface="Arial" pitchFamily="34" charset="0"/>
              </a:rPr>
              <a:t>Estado eficiente y transparente</a:t>
            </a:r>
          </a:p>
        </p:txBody>
      </p:sp>
    </p:spTree>
    <p:extLst>
      <p:ext uri="{BB962C8B-B14F-4D97-AF65-F5344CB8AC3E}">
        <p14:creationId xmlns:p14="http://schemas.microsoft.com/office/powerpoint/2010/main" val="22883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15477" r="35522" b="13257"/>
          <a:stretch>
            <a:fillRect/>
          </a:stretch>
        </p:blipFill>
        <p:spPr bwMode="auto">
          <a:xfrm>
            <a:off x="203200" y="260350"/>
            <a:ext cx="847248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7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142875"/>
            <a:ext cx="7010400" cy="1295400"/>
          </a:xfrm>
        </p:spPr>
        <p:txBody>
          <a:bodyPr/>
          <a:lstStyle/>
          <a:p>
            <a:r>
              <a:rPr lang="es-ES" altLang="es-MX" sz="2000" b="1" smtClean="0">
                <a:solidFill>
                  <a:srgbClr val="C00000"/>
                </a:solidFill>
              </a:rPr>
              <a:t>VIGÉSIMO CUARTA POLÍTICA DE ESTADO:</a:t>
            </a:r>
            <a:r>
              <a:rPr lang="es-ES" altLang="es-MX" sz="2000" smtClean="0">
                <a:solidFill>
                  <a:srgbClr val="C00000"/>
                </a:solidFill>
              </a:rPr>
              <a:t> </a:t>
            </a:r>
            <a:r>
              <a:rPr lang="es-ES" altLang="es-MX" sz="2000" b="1" smtClean="0"/>
              <a:t>Afirmación de un Estado eficiente y transparente</a:t>
            </a:r>
            <a:r>
              <a:rPr lang="es-ES" altLang="es-MX" sz="2000" smtClean="0"/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285875"/>
            <a:ext cx="8186737" cy="4114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altLang="es-MX" sz="1400" smtClean="0"/>
              <a:t>Incrementar la cobertura, calidad y celeridad de la atención de trámites así como de la provisión y prestación de los servicios públicos; 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Establecer en la administración pública mecanismos de mejora continua en la asignación, ejecución, calidad y control del gasto fiscal; 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Acceso a la información sobre planes, programas, proyectos, presupuestos, operaciones financieras, adquisiciones y gastos públicos proyectados o ejecutados en cada región, departamento, provincia, distrito o instancia de gobierno;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Uso de instrumentos de fiscalización ciudadana (transparencia y la rendición de cuentas); 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Erradicar la utilización proselitista del Estado y la formación de clientelas; 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Mejorar la capacidad de gestión del Estado mediante la reforma integral de la administración pública en todos sus niveles; 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Reducir los costos de acceso a los bienes y servicios públicos; y </a:t>
            </a:r>
          </a:p>
          <a:p>
            <a:pPr algn="just">
              <a:buFont typeface="Wingdings" pitchFamily="2" charset="2"/>
              <a:buNone/>
            </a:pPr>
            <a:endParaRPr lang="es-ES" altLang="es-MX" sz="1400" smtClean="0"/>
          </a:p>
          <a:p>
            <a:pPr algn="just"/>
            <a:r>
              <a:rPr lang="es-ES" altLang="es-MX" sz="1400" smtClean="0"/>
              <a:t>Revalorar y fortalecer la carrera pública promoviendo el ingreso y la permanencia de los servidores que demuestren alta competencia y solvencia moral. </a:t>
            </a:r>
          </a:p>
        </p:txBody>
      </p:sp>
    </p:spTree>
    <p:extLst>
      <p:ext uri="{BB962C8B-B14F-4D97-AF65-F5344CB8AC3E}">
        <p14:creationId xmlns:p14="http://schemas.microsoft.com/office/powerpoint/2010/main" val="5636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2741613"/>
            <a:ext cx="8448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 anchor="ctr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9900"/>
              </a:buClr>
              <a:buFont typeface="Wingdings" pitchFamily="2" charset="2"/>
              <a:buNone/>
            </a:pPr>
            <a:endParaRPr lang="es-PE" altLang="es-MX" sz="2700">
              <a:latin typeface="ITC Avant Garde Gothic Demi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 flipV="1">
            <a:off x="68263" y="544513"/>
            <a:ext cx="9075737" cy="5741987"/>
          </a:xfrm>
          <a:prstGeom prst="rect">
            <a:avLst/>
          </a:prstGeom>
          <a:noFill/>
          <a:ln w="1524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435" tIns="43717" rIns="87435" bIns="43717" anchor="ctr"/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PE" altLang="es-MX" sz="2300" u="sng">
              <a:latin typeface="Garamond" pitchFamily="18" charset="0"/>
            </a:endParaRPr>
          </a:p>
        </p:txBody>
      </p:sp>
      <p:sp>
        <p:nvSpPr>
          <p:cNvPr id="687110" name="Text Box 6"/>
          <p:cNvSpPr txBox="1">
            <a:spLocks noChangeArrowheads="1"/>
          </p:cNvSpPr>
          <p:nvPr/>
        </p:nvSpPr>
        <p:spPr bwMode="auto">
          <a:xfrm>
            <a:off x="1231900" y="3259138"/>
            <a:ext cx="6723063" cy="31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943" tIns="44750" rIns="92943" bIns="44750">
            <a:spAutoFit/>
          </a:bodyPr>
          <a:lstStyle/>
          <a:p>
            <a:pPr algn="ctr" defTabSz="874713">
              <a:lnSpc>
                <a:spcPct val="50000"/>
              </a:lnSpc>
              <a:defRPr/>
            </a:pPr>
            <a:endParaRPr lang="es-MX" sz="31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604838" y="2143125"/>
            <a:ext cx="81121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2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2700">
                <a:latin typeface="Arial Rounded MT Bold" pitchFamily="34" charset="0"/>
              </a:rPr>
              <a:t>Ley Marco de Modernización de la Gestión del Estado – Ley N° 27658 – 29/01/2002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MX" sz="2700"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2700">
                <a:latin typeface="Arial Rounded MT Bold" pitchFamily="34" charset="0"/>
              </a:rPr>
              <a:t> Reglamento de la Ley Marco de Modernización del Estado D.S. N° 030-2002 – 02/05/2002</a:t>
            </a:r>
            <a:endParaRPr lang="es-ES" altLang="es-MX" sz="27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57200" y="2741613"/>
            <a:ext cx="8448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 anchor="ctr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9900"/>
              </a:buClr>
              <a:buFont typeface="Wingdings" pitchFamily="2" charset="2"/>
              <a:buNone/>
            </a:pPr>
            <a:endParaRPr lang="es-PE" altLang="es-MX" sz="2700">
              <a:latin typeface="ITC Avant Garde Gothic Demi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13017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 anchor="ctr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PE" altLang="es-MX" sz="3100">
              <a:latin typeface="ITC Avant Garde Gothic Demi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 flipV="1">
            <a:off x="68263" y="785813"/>
            <a:ext cx="9075737" cy="5741987"/>
          </a:xfrm>
          <a:prstGeom prst="rect">
            <a:avLst/>
          </a:prstGeom>
          <a:noFill/>
          <a:ln w="1524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435" tIns="43717" rIns="87435" bIns="43717" anchor="ctr"/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PE" altLang="es-MX" sz="2300" u="sng">
              <a:latin typeface="Garamond" pitchFamily="18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47663" y="2279650"/>
            <a:ext cx="84470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3800" b="1">
              <a:solidFill>
                <a:schemeClr val="tx2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3800" b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773126" name="Text Box 6"/>
          <p:cNvSpPr txBox="1">
            <a:spLocks noChangeArrowheads="1"/>
          </p:cNvSpPr>
          <p:nvPr/>
        </p:nvSpPr>
        <p:spPr bwMode="auto">
          <a:xfrm>
            <a:off x="1157288" y="1779588"/>
            <a:ext cx="6724650" cy="31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943" tIns="44750" rIns="92943" bIns="44750">
            <a:spAutoFit/>
          </a:bodyPr>
          <a:lstStyle/>
          <a:p>
            <a:pPr algn="ctr" defTabSz="874713">
              <a:lnSpc>
                <a:spcPct val="50000"/>
              </a:lnSpc>
              <a:defRPr/>
            </a:pPr>
            <a:endParaRPr lang="es-MX" sz="31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23888" y="1214438"/>
            <a:ext cx="779938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2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700" b="1">
                <a:latin typeface="Arial Rounded MT Bold" pitchFamily="34" charset="0"/>
              </a:rPr>
              <a:t>PRINCIPALES ACCIONES DEL PROCESO DE MODERNIZACION DEL ESTADO</a:t>
            </a:r>
            <a:endParaRPr lang="es-ES" altLang="es-MX" sz="2700" u="sng">
              <a:latin typeface="Arial Rounded MT Bold" pitchFamily="34" charset="0"/>
            </a:endParaRP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257175" y="2354263"/>
            <a:ext cx="858837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2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>
            <a:spAutoFit/>
          </a:bodyPr>
          <a:lstStyle>
            <a:lvl1pPr marL="436563" indent="-436563"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Priorización de la labor de desarrollo Social .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Concertación con la participación sociedad civil y las fuerzas políticas.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Descentralización a través del fortalecimiento de los Gobiernos Locales y Regionales. 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Mayor eficiencia en la utilización de los recursos del Estado.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Revalorización de la Carrera Pública.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Institucionalización de la </a:t>
            </a:r>
            <a:r>
              <a:rPr lang="en-US" altLang="es-MX" sz="2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evaluación de gestión por resultados.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s-MX" sz="2300">
                <a:latin typeface="Arial" pitchFamily="34" charset="0"/>
                <a:cs typeface="Arial" pitchFamily="34" charset="0"/>
              </a:rPr>
              <a:t>Regulación de las relaciones intersectoriales</a:t>
            </a:r>
            <a:r>
              <a:rPr lang="en-US" altLang="es-MX" sz="23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altLang="es-MX" sz="2300" u="sng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052513"/>
            <a:ext cx="8318500" cy="29464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_tradnl" sz="4000" b="1" dirty="0" smtClean="0"/>
              <a:t>LA </a:t>
            </a:r>
            <a:r>
              <a:rPr lang="es-ES_tradnl" sz="4000" b="1" dirty="0"/>
              <a:t>POLÍTICA NACIONAL DE MODERNIZACIÓN DE LA GESTIÓN PÚBLICA</a:t>
            </a:r>
            <a:endParaRPr lang="es-MX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0225"/>
            <a:ext cx="6400800" cy="1752600"/>
          </a:xfrm>
        </p:spPr>
        <p:txBody>
          <a:bodyPr/>
          <a:lstStyle/>
          <a:p>
            <a:pPr eaLnBrk="1" hangingPunct="1"/>
            <a:r>
              <a:rPr lang="es-ES" altLang="es-MX" sz="2800" b="1" dirty="0" smtClean="0"/>
              <a:t>Ing. Vlado Castañeda Gonzales</a:t>
            </a:r>
          </a:p>
          <a:p>
            <a:pPr eaLnBrk="1" hangingPunct="1"/>
            <a:r>
              <a:rPr lang="es-ES" altLang="es-MX" sz="2800" dirty="0" smtClean="0"/>
              <a:t>Master de Estudios Políticos Aplicados</a:t>
            </a:r>
          </a:p>
          <a:p>
            <a:pPr eaLnBrk="1" hangingPunct="1"/>
            <a:r>
              <a:rPr lang="es-ES" altLang="es-MX" sz="2800" dirty="0" smtClean="0"/>
              <a:t>vladomaestria@gmail.com</a:t>
            </a:r>
          </a:p>
        </p:txBody>
      </p:sp>
    </p:spTree>
    <p:extLst>
      <p:ext uri="{BB962C8B-B14F-4D97-AF65-F5344CB8AC3E}">
        <p14:creationId xmlns:p14="http://schemas.microsoft.com/office/powerpoint/2010/main" val="8648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0" y="13017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 anchor="ctr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190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190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PE" altLang="es-MX" sz="3100">
              <a:latin typeface="ITC Avant Garde Gothic Demi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 flipV="1">
            <a:off x="68263" y="642938"/>
            <a:ext cx="9075737" cy="5741987"/>
          </a:xfrm>
          <a:prstGeom prst="rect">
            <a:avLst/>
          </a:prstGeom>
          <a:noFill/>
          <a:ln w="1524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435" tIns="43717" rIns="87435" bIns="43717" anchor="ctr"/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PE" altLang="es-MX" sz="2300" u="sng">
              <a:latin typeface="Garamond" pitchFamily="18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974725" y="1725613"/>
            <a:ext cx="6724650" cy="31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943" tIns="44750" rIns="92943" bIns="44750">
            <a:spAutoFit/>
          </a:bodyPr>
          <a:lstStyle/>
          <a:p>
            <a:pPr algn="ctr" defTabSz="874713">
              <a:lnSpc>
                <a:spcPct val="50000"/>
              </a:lnSpc>
              <a:defRPr/>
            </a:pPr>
            <a:endParaRPr lang="es-MX" sz="31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5" name="Text Box 9"/>
          <p:cNvSpPr txBox="1">
            <a:spLocks noChangeArrowheads="1"/>
          </p:cNvSpPr>
          <p:nvPr/>
        </p:nvSpPr>
        <p:spPr bwMode="auto">
          <a:xfrm>
            <a:off x="323850" y="871538"/>
            <a:ext cx="86074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35" tIns="43717" rIns="87435" bIns="43717">
            <a:spAutoFit/>
          </a:bodyPr>
          <a:lstStyle>
            <a:lvl1pPr defTabSz="8747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47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47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47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47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300" b="1">
                <a:solidFill>
                  <a:srgbClr val="0000FF"/>
                </a:solidFill>
                <a:latin typeface="Arial Black" pitchFamily="34" charset="0"/>
              </a:rPr>
              <a:t>ENFOQUE DE LA MODERNIZACION DEL ESTADO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300" b="1">
                <a:solidFill>
                  <a:srgbClr val="0000FF"/>
                </a:solidFill>
                <a:latin typeface="Arial Black" pitchFamily="34" charset="0"/>
              </a:rPr>
              <a:t>2012 - 2021</a:t>
            </a:r>
          </a:p>
        </p:txBody>
      </p:sp>
      <p:sp>
        <p:nvSpPr>
          <p:cNvPr id="46086" name="1 CuadroTexto"/>
          <p:cNvSpPr txBox="1">
            <a:spLocks noChangeArrowheads="1"/>
          </p:cNvSpPr>
          <p:nvPr/>
        </p:nvSpPr>
        <p:spPr bwMode="auto">
          <a:xfrm>
            <a:off x="323850" y="2133600"/>
            <a:ext cx="8462963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s-PE" altLang="es-MX" sz="2600" b="1">
                <a:solidFill>
                  <a:srgbClr val="000000"/>
                </a:solidFill>
                <a:latin typeface="Arial" pitchFamily="34" charset="0"/>
              </a:rPr>
              <a:t>Estrategia  de Modernización</a:t>
            </a:r>
            <a:r>
              <a:rPr lang="es-PE" altLang="es-MX" sz="2600">
                <a:solidFill>
                  <a:srgbClr val="000000"/>
                </a:solidFill>
                <a:latin typeface="Arial" pitchFamily="34" charset="0"/>
              </a:rPr>
              <a:t>, aprobada a través del </a:t>
            </a:r>
            <a:r>
              <a:rPr lang="es-PE" altLang="es-MX" sz="2600" b="1">
                <a:solidFill>
                  <a:srgbClr val="000000"/>
                </a:solidFill>
                <a:latin typeface="Arial" pitchFamily="34" charset="0"/>
              </a:rPr>
              <a:t>D.S. 109-2012-PCM.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s-PE" altLang="es-MX" sz="2600" b="1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s-PE" altLang="es-MX" sz="2600" b="1">
                <a:latin typeface="Arial" pitchFamily="34" charset="0"/>
              </a:rPr>
              <a:t>Política Nacional de Modernización de la Gestión Pública</a:t>
            </a:r>
            <a:r>
              <a:rPr lang="es-PE" altLang="es-MX" sz="2600">
                <a:latin typeface="Arial" pitchFamily="34" charset="0"/>
              </a:rPr>
              <a:t>, aprobada por </a:t>
            </a:r>
            <a:r>
              <a:rPr lang="es-PE" altLang="es-MX" sz="2600" b="1">
                <a:latin typeface="Arial" pitchFamily="34" charset="0"/>
              </a:rPr>
              <a:t>D.S.Nº 004-2013-PCM.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s-PE" altLang="es-MX" sz="26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s-PE" altLang="es-MX" sz="2600" b="1">
                <a:latin typeface="Arial" pitchFamily="34" charset="0"/>
              </a:rPr>
              <a:t>Plan de Implementación de la Política Nacional de Modernización de la Gestión Pública 2013 – 2021</a:t>
            </a:r>
            <a:r>
              <a:rPr lang="es-PE" altLang="es-MX" sz="2600">
                <a:latin typeface="Arial" pitchFamily="34" charset="0"/>
              </a:rPr>
              <a:t>; aprobado mediante </a:t>
            </a:r>
            <a:r>
              <a:rPr lang="es-PE" altLang="es-MX" sz="2600" b="1">
                <a:latin typeface="Arial" pitchFamily="34" charset="0"/>
              </a:rPr>
              <a:t>RM N° 125-2013-PCM</a:t>
            </a:r>
            <a:r>
              <a:rPr lang="es-PE" altLang="es-MX" sz="2600">
                <a:latin typeface="Arial" pitchFamily="34" charset="0"/>
              </a:rPr>
              <a:t>.(16.Mayo.2013)</a:t>
            </a:r>
            <a:endParaRPr lang="es-MX" altLang="es-MX" sz="26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sz="3200" b="1" smtClean="0"/>
              <a:t>Principales Deficiencias de la Gestión Pública en el Perú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457200" y="1412875"/>
            <a:ext cx="8578850" cy="5111750"/>
          </a:xfrm>
        </p:spPr>
        <p:txBody>
          <a:bodyPr>
            <a:normAutofit lnSpcReduction="10000"/>
          </a:bodyPr>
          <a:lstStyle/>
          <a:p>
            <a:r>
              <a:rPr lang="es-MX" altLang="es-MX" sz="2000" i="1" smtClean="0"/>
              <a:t>Ausencia de un sistema eficiente de planeamiento y problemas de articulación con el sistema de presupuesto público.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Deficiente diseño de la estructura de organización y funciones.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Inadecuados procesos de producción de bienes y servicios públicos.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Infraestructura, equipamiento y gestión logística insuficiente.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Inadecuada política y gestión de recursos humanos.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Limitada evaluación de resultados e impactos, así como seguimiento y monitoreo de los insumos, procesos, productos y resultados de proyectos y actividades.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Carencia de sistemas y métodos de gestión de la información y el conocimiento</a:t>
            </a:r>
          </a:p>
          <a:p>
            <a:endParaRPr lang="es-MX" altLang="es-MX" sz="800" i="1" smtClean="0"/>
          </a:p>
          <a:p>
            <a:r>
              <a:rPr lang="es-MX" altLang="es-MX" sz="2000" i="1" smtClean="0"/>
              <a:t>Débil articulación intergubernamental e intersectorial</a:t>
            </a:r>
            <a:endParaRPr lang="es-MX" altLang="es-MX" sz="2000" smtClean="0"/>
          </a:p>
        </p:txBody>
      </p:sp>
    </p:spTree>
    <p:extLst>
      <p:ext uri="{BB962C8B-B14F-4D97-AF65-F5344CB8AC3E}">
        <p14:creationId xmlns:p14="http://schemas.microsoft.com/office/powerpoint/2010/main" val="18491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33500"/>
            <a:ext cx="568801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0" y="0"/>
            <a:ext cx="2524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100">
                <a:latin typeface="Arial" pitchFamily="34" charset="0"/>
                <a:ea typeface="Calibri" pitchFamily="34" charset="0"/>
                <a:cs typeface="Calibri" pitchFamily="34" charset="0"/>
              </a:rPr>
              <a:t>. </a:t>
            </a:r>
            <a:endParaRPr lang="es-ES" altLang="es-MX" sz="1800">
              <a:latin typeface="Arial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9156" name="2 Título"/>
          <p:cNvSpPr>
            <a:spLocks noGrp="1"/>
          </p:cNvSpPr>
          <p:nvPr>
            <p:ph type="title"/>
          </p:nvPr>
        </p:nvSpPr>
        <p:spPr>
          <a:xfrm>
            <a:off x="71438" y="188913"/>
            <a:ext cx="8715375" cy="1000125"/>
          </a:xfrm>
        </p:spPr>
        <p:txBody>
          <a:bodyPr/>
          <a:lstStyle/>
          <a:p>
            <a:pPr marL="342900" indent="-342900" eaLnBrk="1" hangingPunct="1"/>
            <a:r>
              <a:rPr lang="es-PE" altLang="es-MX" sz="2800" b="1" smtClean="0"/>
              <a:t>Visión de un Estado moderno al servicio de las personas</a:t>
            </a:r>
            <a:endParaRPr lang="es-ES" altLang="es-MX" sz="2800" b="1" smtClean="0"/>
          </a:p>
        </p:txBody>
      </p:sp>
    </p:spTree>
    <p:extLst>
      <p:ext uri="{BB962C8B-B14F-4D97-AF65-F5344CB8AC3E}">
        <p14:creationId xmlns:p14="http://schemas.microsoft.com/office/powerpoint/2010/main" val="10818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indent="-342900">
              <a:spcBef>
                <a:spcPct val="20000"/>
              </a:spcBef>
            </a:pPr>
            <a:r>
              <a:rPr lang="es-MX" altLang="es-MX" sz="2800" b="1" smtClean="0">
                <a:ea typeface="MS PGothic" pitchFamily="34" charset="-128"/>
              </a:rPr>
              <a:t/>
            </a:r>
            <a:br>
              <a:rPr lang="es-MX" altLang="es-MX" sz="2800" b="1" smtClean="0">
                <a:ea typeface="MS PGothic" pitchFamily="34" charset="-128"/>
              </a:rPr>
            </a:br>
            <a:r>
              <a:rPr lang="es-MX" altLang="es-MX" sz="2800" b="1" smtClean="0">
                <a:ea typeface="MS PGothic" pitchFamily="34" charset="-128"/>
              </a:rPr>
              <a:t/>
            </a:r>
            <a:br>
              <a:rPr lang="es-MX" altLang="es-MX" sz="2800" b="1" smtClean="0">
                <a:ea typeface="MS PGothic" pitchFamily="34" charset="-128"/>
              </a:rPr>
            </a:br>
            <a:r>
              <a:rPr lang="es-MX" altLang="es-MX" sz="2800" b="1" smtClean="0">
                <a:ea typeface="MS PGothic" pitchFamily="34" charset="-128"/>
              </a:rPr>
              <a:t/>
            </a:r>
            <a:br>
              <a:rPr lang="es-MX" altLang="es-MX" sz="2800" b="1" smtClean="0">
                <a:ea typeface="MS PGothic" pitchFamily="34" charset="-128"/>
              </a:rPr>
            </a:br>
            <a:r>
              <a:rPr lang="es-ES_tradnl" altLang="es-MX" sz="2800" b="1" smtClean="0">
                <a:ea typeface="MS PGothic" pitchFamily="34" charset="-128"/>
              </a:rPr>
              <a:t>La apuesta central: una gestión</a:t>
            </a:r>
            <a:r>
              <a:rPr lang="es-ES_tradnl" altLang="es-MX" sz="2800" b="1" smtClean="0"/>
              <a:t> </a:t>
            </a:r>
            <a:r>
              <a:rPr lang="es-ES_tradnl" altLang="es-MX" sz="2800" b="1" smtClean="0">
                <a:ea typeface="MS PGothic" pitchFamily="34" charset="-128"/>
              </a:rPr>
              <a:t>pública orientada a resultados al servicio del ciudadano</a:t>
            </a:r>
            <a:br>
              <a:rPr lang="es-ES_tradnl" altLang="es-MX" sz="2800" b="1" smtClean="0">
                <a:ea typeface="MS PGothic" pitchFamily="34" charset="-128"/>
              </a:rPr>
            </a:br>
            <a:endParaRPr lang="es-MX" altLang="es-MX" sz="2800" smtClean="0">
              <a:ea typeface="MS PGothic" pitchFamily="34" charset="-12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39750" y="1196975"/>
            <a:ext cx="82804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defRPr/>
            </a:pPr>
            <a:endParaRPr lang="es-MX" dirty="0"/>
          </a:p>
          <a:p>
            <a:pPr marL="457200" indent="-457200">
              <a:defRPr/>
            </a:pPr>
            <a:endParaRPr lang="es-ES" sz="2400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s-MX" dirty="0"/>
              <a:t>Una gestión en la que funcionarios públicos calificados se preocupan -en el marco de políticas públicas- por entender las necesidades de los ciudadanos y organizan los procesos con el fin de trasformar insumos en productos que satisfagan estas necesidades al menor costo posible. </a:t>
            </a:r>
            <a:endParaRPr lang="es-E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endParaRPr lang="es-MX" sz="2200" dirty="0"/>
          </a:p>
          <a:p>
            <a:pPr marL="457200" indent="-457200">
              <a:buFont typeface="Wingdings" pitchFamily="2" charset="2"/>
              <a:buChar char="Ø"/>
              <a:defRPr/>
            </a:pPr>
            <a:endParaRPr lang="es-MX" sz="2200" dirty="0"/>
          </a:p>
          <a:p>
            <a:pPr marL="457200" indent="-457200">
              <a:buFont typeface="Arial" pitchFamily="34" charset="0"/>
              <a:buChar char="•"/>
              <a:defRPr/>
            </a:pPr>
            <a:endParaRPr lang="es-ES" sz="2000" dirty="0">
              <a:ea typeface="ＭＳ Ｐゴシック" charset="0"/>
              <a:cs typeface="ＭＳ Ｐゴシック" charset="0"/>
            </a:endParaRPr>
          </a:p>
          <a:p>
            <a:pPr marL="457200" indent="-457200">
              <a:defRPr/>
            </a:pPr>
            <a:endParaRPr lang="es-ES" sz="2000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s-PE" dirty="0"/>
          </a:p>
        </p:txBody>
      </p:sp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itchFamily="34" charset="0"/>
            </a:endParaRPr>
          </a:p>
        </p:txBody>
      </p:sp>
      <p:graphicFrame>
        <p:nvGraphicFramePr>
          <p:cNvPr id="54277" name="Object 1"/>
          <p:cNvGraphicFramePr>
            <a:graphicFrameLocks noChangeAspect="1"/>
          </p:cNvGraphicFramePr>
          <p:nvPr/>
        </p:nvGraphicFramePr>
        <p:xfrm>
          <a:off x="1143000" y="3214688"/>
          <a:ext cx="7215188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Visio" r:id="rId3" imgW="10163556" imgH="5180076" progId="Visio.Drawing.11">
                  <p:embed/>
                </p:oleObj>
              </mc:Choice>
              <mc:Fallback>
                <p:oleObj name="Visio" r:id="rId3" imgW="10163556" imgH="518007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14688"/>
                        <a:ext cx="7215188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267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862" t="12594" r="35057" b="8658"/>
          <a:stretch/>
        </p:blipFill>
        <p:spPr>
          <a:xfrm>
            <a:off x="467544" y="120931"/>
            <a:ext cx="8496944" cy="66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72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1" t="18542" r="22108" b="19167"/>
          <a:stretch>
            <a:fillRect/>
          </a:stretch>
        </p:blipFill>
        <p:spPr bwMode="auto">
          <a:xfrm>
            <a:off x="250825" y="333375"/>
            <a:ext cx="8716963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2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0DC022E4-9E2A-4F38-955B-E9C9F48150F8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7</a:t>
            </a:fld>
            <a:endParaRPr lang="es-ES" altLang="es-MX" sz="1200">
              <a:latin typeface="Arial" pitchFamily="34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720725"/>
            <a:ext cx="8093075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6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 smtClean="0"/>
              <a:t>Implementación de la Política</a:t>
            </a:r>
            <a:endParaRPr lang="es-PE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9258"/>
            <a:ext cx="8224210" cy="49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7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smtClean="0"/>
              <a:t>Alcance de la Política</a:t>
            </a:r>
          </a:p>
        </p:txBody>
      </p:sp>
      <p:sp>
        <p:nvSpPr>
          <p:cNvPr id="52227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MX" altLang="es-MX" sz="1800" smtClean="0"/>
              <a:t>Modernizar la gestión pública es una </a:t>
            </a:r>
            <a:r>
              <a:rPr lang="es-MX" altLang="es-MX" sz="1800" b="1" smtClean="0"/>
              <a:t>responsabilidad de todas las autoridades, funcionarios y servidores del Estado en cada uno de sus organismos y niveles de gobierno</a:t>
            </a:r>
            <a:r>
              <a:rPr lang="es-MX" altLang="es-MX" sz="1800" smtClean="0"/>
              <a:t>. </a:t>
            </a:r>
          </a:p>
          <a:p>
            <a:pPr algn="just"/>
            <a:endParaRPr lang="es-MX" altLang="es-MX" sz="1800" smtClean="0"/>
          </a:p>
          <a:p>
            <a:pPr algn="just"/>
            <a:r>
              <a:rPr lang="es-MX" altLang="es-MX" sz="1800" smtClean="0"/>
              <a:t>En ese sentido, cualquier esfuerzo que apunte a elevar los niveles de desempeño de las entidades del Estado a favor de los ciudadanos, </a:t>
            </a:r>
            <a:r>
              <a:rPr lang="es-MX" altLang="es-MX" sz="1800" b="1" smtClean="0"/>
              <a:t>debe involucrar a los diversos sectores y niveles de gobierno.</a:t>
            </a:r>
          </a:p>
          <a:p>
            <a:pPr algn="just"/>
            <a:endParaRPr lang="es-MX" altLang="es-MX" sz="1800" smtClean="0"/>
          </a:p>
          <a:p>
            <a:pPr algn="just"/>
            <a:r>
              <a:rPr lang="es-MX" altLang="es-MX" sz="1800" smtClean="0"/>
              <a:t>Por lo tanto, </a:t>
            </a:r>
            <a:r>
              <a:rPr lang="es-MX" altLang="es-MX" sz="1800" b="1" smtClean="0"/>
              <a:t>la modernización de la gestión pública es una política de Estado que alcanza a todas las entidades públicas que lo conforman</a:t>
            </a:r>
            <a:r>
              <a:rPr lang="es-MX" altLang="es-MX" sz="1800" smtClean="0"/>
              <a:t>, sin afectar los niveles de autonomía que les confiere la ley. </a:t>
            </a:r>
          </a:p>
          <a:p>
            <a:pPr algn="just"/>
            <a:endParaRPr lang="es-MX" altLang="es-MX" sz="1800" smtClean="0"/>
          </a:p>
          <a:p>
            <a:pPr algn="just"/>
            <a:r>
              <a:rPr lang="es-MX" altLang="es-MX" sz="1800" b="1" smtClean="0"/>
              <a:t>Compromete al Poder Ejecutivo, organismos autónomos, gobiernos descentralizados, instituciones políticas y la sociedad civil</a:t>
            </a:r>
            <a:r>
              <a:rPr lang="es-MX" altLang="es-MX" sz="1800" smtClean="0"/>
              <a:t>, a través de sus distintas organizaciones.</a:t>
            </a:r>
          </a:p>
        </p:txBody>
      </p:sp>
    </p:spTree>
    <p:extLst>
      <p:ext uri="{BB962C8B-B14F-4D97-AF65-F5344CB8AC3E}">
        <p14:creationId xmlns:p14="http://schemas.microsoft.com/office/powerpoint/2010/main" val="41048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250825" y="274638"/>
            <a:ext cx="8229600" cy="1143000"/>
          </a:xfrm>
        </p:spPr>
        <p:txBody>
          <a:bodyPr>
            <a:normAutofit fontScale="90000"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s-PE" altLang="es-MX" sz="2800" b="1" smtClean="0"/>
              <a:t/>
            </a:r>
            <a:br>
              <a:rPr lang="es-PE" altLang="es-MX" sz="2800" b="1" smtClean="0"/>
            </a:br>
            <a:r>
              <a:rPr lang="es-PE" altLang="es-MX" sz="2800" b="1" smtClean="0"/>
              <a:t>Objetivo General de la Política Nacional de Modernización de la Gestión Pública</a:t>
            </a:r>
            <a:endParaRPr lang="es-MX" altLang="es-MX" sz="2800" smtClean="0">
              <a:ea typeface="MS PGothic" pitchFamily="34" charset="-12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39750" y="1773238"/>
            <a:ext cx="8280400" cy="5508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>
              <a:buFont typeface="Arial" pitchFamily="34" charset="0"/>
              <a:buChar char="•"/>
              <a:defRPr/>
            </a:pPr>
            <a:endParaRPr lang="es-PE" sz="3200" dirty="0"/>
          </a:p>
          <a:p>
            <a:pPr algn="ctr">
              <a:defRPr/>
            </a:pPr>
            <a:r>
              <a:rPr lang="es-PE" sz="3200" b="1" dirty="0"/>
              <a:t>Orientar, </a:t>
            </a:r>
            <a:r>
              <a:rPr lang="es-MX" sz="3200" b="1" dirty="0"/>
              <a:t>articular e impulsar </a:t>
            </a:r>
            <a:r>
              <a:rPr lang="es-MX" sz="3200" dirty="0"/>
              <a:t>en todas las </a:t>
            </a:r>
            <a:r>
              <a:rPr lang="es-MX" sz="3200" b="1" dirty="0">
                <a:solidFill>
                  <a:srgbClr val="FF0000"/>
                </a:solidFill>
              </a:rPr>
              <a:t>entidades públicas</a:t>
            </a:r>
            <a:r>
              <a:rPr lang="es-MX" sz="3200" dirty="0"/>
              <a:t>, el </a:t>
            </a:r>
            <a:r>
              <a:rPr lang="es-MX" sz="3200" b="1" dirty="0">
                <a:solidFill>
                  <a:srgbClr val="0000FF"/>
                </a:solidFill>
              </a:rPr>
              <a:t>proceso de modernización hacia una gestión pública orientada a resultados </a:t>
            </a:r>
            <a:r>
              <a:rPr lang="es-MX" sz="3200" dirty="0"/>
              <a:t>que impacte positivamente en </a:t>
            </a:r>
            <a:r>
              <a:rPr lang="es-MX" sz="3200" b="1" dirty="0">
                <a:solidFill>
                  <a:srgbClr val="FF0000"/>
                </a:solidFill>
              </a:rPr>
              <a:t>el bienestar del ciudadano y el desarrollo del país</a:t>
            </a:r>
            <a:r>
              <a:rPr lang="es-MX" sz="3200" dirty="0"/>
              <a:t>.</a:t>
            </a:r>
          </a:p>
          <a:p>
            <a:pPr marL="457200" indent="-457200" algn="ctr">
              <a:defRPr/>
            </a:pPr>
            <a:endParaRPr lang="es-PE" sz="3200" dirty="0"/>
          </a:p>
          <a:p>
            <a:pPr marL="457200" indent="-457200" algn="ctr">
              <a:defRPr/>
            </a:pPr>
            <a:endParaRPr lang="es-ES" sz="3200" dirty="0">
              <a:ea typeface="ＭＳ Ｐゴシック" charset="0"/>
              <a:cs typeface="ＭＳ Ｐゴシック" charset="0"/>
            </a:endParaRPr>
          </a:p>
          <a:p>
            <a:pPr marL="457200" indent="-457200" algn="ctr">
              <a:defRPr/>
            </a:pPr>
            <a:endParaRPr lang="es-ES" sz="3200" dirty="0"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36972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395288" y="765175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s-ES" sz="2000" dirty="0">
              <a:solidFill>
                <a:schemeClr val="tx2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s-PE" sz="2000" dirty="0">
              <a:solidFill>
                <a:srgbClr val="000000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1203" name="Marcador de contenido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Tx/>
              <a:buChar char="•"/>
            </a:pPr>
            <a:endParaRPr lang="es-MX" altLang="es-MX" sz="2000">
              <a:latin typeface="Arial" pitchFamily="34" charset="0"/>
            </a:endParaRPr>
          </a:p>
        </p:txBody>
      </p:sp>
      <p:pic>
        <p:nvPicPr>
          <p:cNvPr id="512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133600"/>
            <a:ext cx="7056437" cy="4643438"/>
          </a:xfrm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t="28751" r="48463" b="42944"/>
          <a:stretch>
            <a:fillRect/>
          </a:stretch>
        </p:blipFill>
        <p:spPr bwMode="auto">
          <a:xfrm>
            <a:off x="179388" y="7938"/>
            <a:ext cx="921702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521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9036050" cy="5762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sz="2400" b="1" dirty="0" smtClean="0"/>
              <a:t>OBJETIVOS ESPECÍFICOS de la PNMGP</a:t>
            </a:r>
            <a:br>
              <a:rPr lang="es-MX" sz="2400" b="1" dirty="0" smtClean="0"/>
            </a:br>
            <a:r>
              <a:rPr lang="es-ES" sz="1300" b="1" dirty="0" smtClean="0">
                <a:solidFill>
                  <a:srgbClr val="FF0000"/>
                </a:solidFill>
              </a:rPr>
              <a:t>Referencia: Decreto Supremo N° 004-2013-PCM aprueba la Política Nacional de Modernización de la Gestión Pública </a:t>
            </a:r>
            <a:endParaRPr lang="es-MX" sz="1300" b="1" dirty="0">
              <a:solidFill>
                <a:srgbClr val="FF0000"/>
              </a:solidFill>
            </a:endParaRPr>
          </a:p>
        </p:txBody>
      </p:sp>
      <p:sp>
        <p:nvSpPr>
          <p:cNvPr id="55299" name="2 CuadroTexto"/>
          <p:cNvSpPr txBox="1">
            <a:spLocks noChangeArrowheads="1"/>
          </p:cNvSpPr>
          <p:nvPr/>
        </p:nvSpPr>
        <p:spPr bwMode="auto">
          <a:xfrm>
            <a:off x="250825" y="831850"/>
            <a:ext cx="8569325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>
                <a:latin typeface="Arial" pitchFamily="34" charset="0"/>
              </a:rPr>
              <a:t>Promover que las entidades públicas en los tres niveles de gobierno cuenten con </a:t>
            </a:r>
            <a:r>
              <a:rPr lang="es-MX" altLang="es-MX" sz="1800" b="1">
                <a:latin typeface="Arial" pitchFamily="34" charset="0"/>
              </a:rPr>
              <a:t>objetivos claros, medibles, alcanzables y acordes con las Políticas Nacionales y Sectoriales.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>
                <a:latin typeface="Arial" pitchFamily="34" charset="0"/>
              </a:rPr>
              <a:t>Conseguir que el </a:t>
            </a:r>
            <a:r>
              <a:rPr lang="es-MX" altLang="es-MX" sz="1800" b="1">
                <a:latin typeface="Arial" pitchFamily="34" charset="0"/>
              </a:rPr>
              <a:t>Estado disponga, asigne y ejecute los recursos presupuestales para financiar los resultados </a:t>
            </a:r>
            <a:r>
              <a:rPr lang="es-MX" altLang="es-MX" sz="1800">
                <a:latin typeface="Arial" pitchFamily="34" charset="0"/>
              </a:rPr>
              <a:t>que los ciudadanos esperan y valoran.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 b="1">
                <a:latin typeface="Arial" pitchFamily="34" charset="0"/>
              </a:rPr>
              <a:t>Redefinir a nivel nacional, regional y local, las competencias y funciones </a:t>
            </a:r>
            <a:r>
              <a:rPr lang="es-MX" altLang="es-MX" sz="1800">
                <a:latin typeface="Arial" pitchFamily="34" charset="0"/>
              </a:rPr>
              <a:t>de las entidades en concordancia con el proceso de descentralización.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>
                <a:latin typeface="Arial" pitchFamily="34" charset="0"/>
              </a:rPr>
              <a:t>Implementar la </a:t>
            </a:r>
            <a:r>
              <a:rPr lang="es-MX" altLang="es-MX" sz="1800" b="1">
                <a:latin typeface="Arial" pitchFamily="34" charset="0"/>
              </a:rPr>
              <a:t>gestión por procesos y promover la simplificación administrativa </a:t>
            </a:r>
            <a:r>
              <a:rPr lang="es-MX" altLang="es-MX" sz="1800">
                <a:latin typeface="Arial" pitchFamily="34" charset="0"/>
              </a:rPr>
              <a:t>en todas las entidades públicas a fin de generar resultados positivos en la mejora de los procedimientos y servicios orientados a los ciudadanos y empresas.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>
                <a:latin typeface="Arial" pitchFamily="34" charset="0"/>
              </a:rPr>
              <a:t>Promover que el </a:t>
            </a:r>
            <a:r>
              <a:rPr lang="es-MX" altLang="es-MX" sz="1800" b="1">
                <a:latin typeface="Arial" pitchFamily="34" charset="0"/>
              </a:rPr>
              <a:t>sistema de recursos humanos asegure la profesionalización de la función pública </a:t>
            </a:r>
            <a:r>
              <a:rPr lang="es-MX" altLang="es-MX" sz="1800">
                <a:latin typeface="Arial" pitchFamily="34" charset="0"/>
              </a:rPr>
              <a:t>a fin de contar con funcionarios y servidores idóneos para el puesto y las funciones que desempeñan.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 b="1">
                <a:latin typeface="Arial" pitchFamily="34" charset="0"/>
              </a:rPr>
              <a:t>Monitorear y evaluar la eficiencia y eficacia en la transformación de los insumos, en los productos y resultados </a:t>
            </a:r>
            <a:r>
              <a:rPr lang="es-MX" altLang="es-MX" sz="1800">
                <a:latin typeface="Arial" pitchFamily="34" charset="0"/>
              </a:rPr>
              <a:t>que los ciudadanos demandan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/>
            </a:pPr>
            <a:r>
              <a:rPr lang="es-MX" altLang="es-MX" sz="1800">
                <a:latin typeface="Arial" pitchFamily="34" charset="0"/>
              </a:rPr>
              <a:t>Desarrollar un </a:t>
            </a:r>
            <a:r>
              <a:rPr lang="es-MX" altLang="es-MX" sz="1800" b="1">
                <a:latin typeface="Arial" pitchFamily="34" charset="0"/>
              </a:rPr>
              <a:t>sistema de gestión del conocimiento integrado al sistema de seguimiento, monitoreo y evaluación </a:t>
            </a:r>
            <a:r>
              <a:rPr lang="es-MX" altLang="es-MX" sz="1800">
                <a:latin typeface="Arial" pitchFamily="34" charset="0"/>
              </a:rPr>
              <a:t>de la gestión pública, que permita obtener lecciones aprendidas de los éxitos y fracasos y establezcan mejores prácticas para un nuevo ciclo de gestión. </a:t>
            </a:r>
          </a:p>
        </p:txBody>
      </p:sp>
    </p:spTree>
    <p:extLst>
      <p:ext uri="{BB962C8B-B14F-4D97-AF65-F5344CB8AC3E}">
        <p14:creationId xmlns:p14="http://schemas.microsoft.com/office/powerpoint/2010/main" val="6009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9036050" cy="5762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sz="2400" b="1" dirty="0" smtClean="0"/>
              <a:t>OBJETIVOS ESPECÍFICOS de la PNMGP</a:t>
            </a:r>
            <a:br>
              <a:rPr lang="es-MX" sz="2400" b="1" dirty="0" smtClean="0"/>
            </a:br>
            <a:r>
              <a:rPr lang="es-ES" sz="1300" b="1" dirty="0" smtClean="0">
                <a:solidFill>
                  <a:srgbClr val="FF0000"/>
                </a:solidFill>
              </a:rPr>
              <a:t>Referencia: Decreto Supremo N° 004-2013-PCM aprueba la Política Nacional de Modernización de la Gestión Pública </a:t>
            </a:r>
            <a:endParaRPr lang="es-MX" sz="1300" b="1" dirty="0">
              <a:solidFill>
                <a:srgbClr val="FF0000"/>
              </a:solidFill>
            </a:endParaRPr>
          </a:p>
        </p:txBody>
      </p:sp>
      <p:sp>
        <p:nvSpPr>
          <p:cNvPr id="56323" name="2 CuadroTexto"/>
          <p:cNvSpPr txBox="1">
            <a:spLocks noChangeArrowheads="1"/>
          </p:cNvSpPr>
          <p:nvPr/>
        </p:nvSpPr>
        <p:spPr bwMode="auto">
          <a:xfrm>
            <a:off x="250825" y="841375"/>
            <a:ext cx="856932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4013" indent="-3540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>
                <a:latin typeface="Arial" pitchFamily="34" charset="0"/>
              </a:rPr>
              <a:t>Promover el </a:t>
            </a:r>
            <a:r>
              <a:rPr lang="es-MX" altLang="es-MX" sz="1600" b="1">
                <a:latin typeface="Arial" pitchFamily="34" charset="0"/>
              </a:rPr>
              <a:t>gobierno electrónico a través del uso intensivo de las tecnologías de información y comunicación (TIC) </a:t>
            </a:r>
            <a:r>
              <a:rPr lang="es-MX" altLang="es-MX" sz="1600">
                <a:latin typeface="Arial" pitchFamily="34" charset="0"/>
              </a:rPr>
              <a:t>como soporte a los procesos de planificación, producción y gestión de las entidades públicas  permitiendo a su vez consolidar propuestas de gobierno abierto.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>
                <a:latin typeface="Arial" pitchFamily="34" charset="0"/>
              </a:rPr>
              <a:t> Asegurar la </a:t>
            </a:r>
            <a:r>
              <a:rPr lang="es-MX" altLang="es-MX" sz="1600" b="1">
                <a:latin typeface="Arial" pitchFamily="34" charset="0"/>
              </a:rPr>
              <a:t>transparencia, la participación, la vigilancia y la colaboración ciudadana </a:t>
            </a:r>
            <a:r>
              <a:rPr lang="es-MX" altLang="es-MX" sz="1600">
                <a:latin typeface="Arial" pitchFamily="34" charset="0"/>
              </a:rPr>
              <a:t>en el debate de las políticas públicas y en la expresión de opinión sobre la calidad de los servicios públicos y el desempeño de las entidades.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>
                <a:latin typeface="Arial" pitchFamily="34" charset="0"/>
              </a:rPr>
              <a:t>Promover, apoyar y participar en </a:t>
            </a:r>
            <a:r>
              <a:rPr lang="es-MX" altLang="es-MX" sz="1600" b="1">
                <a:latin typeface="Arial" pitchFamily="34" charset="0"/>
              </a:rPr>
              <a:t>espacios de coordinación interinstitucional con entidades del mismo nivel como de otros niveles de gobierno, </a:t>
            </a:r>
            <a:r>
              <a:rPr lang="es-MX" altLang="es-MX" sz="1600">
                <a:latin typeface="Arial" pitchFamily="34" charset="0"/>
              </a:rPr>
              <a:t>para multiplicar la capacidad de servicio del Estado en beneficio de los ciudadanos mediante la articulación de políticas, recursos y capacidades institucionales.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 b="1">
                <a:latin typeface="Arial" pitchFamily="34" charset="0"/>
              </a:rPr>
              <a:t>Articular las Políticas Públicas Nacionales y Sectoriales</a:t>
            </a:r>
            <a:r>
              <a:rPr lang="es-MX" altLang="es-MX" sz="1600">
                <a:latin typeface="Arial" pitchFamily="34" charset="0"/>
              </a:rPr>
              <a:t>, las cuales se analizan, diseñan, aprueban, implementan, evalúan y mejoran promoviendo el debate y la participación ciudadana.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>
                <a:latin typeface="Arial" pitchFamily="34" charset="0"/>
              </a:rPr>
              <a:t>Fomentar la </a:t>
            </a:r>
            <a:r>
              <a:rPr lang="es-MX" altLang="es-MX" sz="1600" b="1">
                <a:latin typeface="Arial" pitchFamily="34" charset="0"/>
              </a:rPr>
              <a:t>creación de mecanismos de articulación necesarios para lograr una coordinación eficiente </a:t>
            </a:r>
            <a:r>
              <a:rPr lang="es-MX" altLang="es-MX" sz="1600">
                <a:latin typeface="Arial" pitchFamily="34" charset="0"/>
              </a:rPr>
              <a:t>entre las entidades públicas de los tres niveles de gobierno.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>
                <a:latin typeface="Arial" pitchFamily="34" charset="0"/>
              </a:rPr>
              <a:t>Promover la </a:t>
            </a:r>
            <a:r>
              <a:rPr lang="es-MX" altLang="es-MX" sz="1600" b="1">
                <a:latin typeface="Arial" pitchFamily="34" charset="0"/>
              </a:rPr>
              <a:t>descentralización de las funciones, responsabilidades, capacidades y recursos de las entidades públicas en los tres niveles de gobierno a fin de prestar de manera eficaz, eficiente y transparente los bienes y servicios públicos que los ciudadanos demandan.</a:t>
            </a:r>
          </a:p>
          <a:p>
            <a:pPr algn="just" eaLnBrk="1" hangingPunct="1">
              <a:spcBef>
                <a:spcPct val="0"/>
              </a:spcBef>
              <a:buFontTx/>
              <a:buAutoNum type="arabicPeriod" startAt="8"/>
            </a:pPr>
            <a:r>
              <a:rPr lang="es-MX" altLang="es-MX" sz="1600" b="1">
                <a:latin typeface="Arial" pitchFamily="34" charset="0"/>
              </a:rPr>
              <a:t>Articular, simplificar y actualizar los sistemas y promover un funcionamiento que considere la heterogeneidad de las entidades públicas en lo referente a sus funciones, tamaño y capacidades.</a:t>
            </a:r>
          </a:p>
        </p:txBody>
      </p:sp>
    </p:spTree>
    <p:extLst>
      <p:ext uri="{BB962C8B-B14F-4D97-AF65-F5344CB8AC3E}">
        <p14:creationId xmlns:p14="http://schemas.microsoft.com/office/powerpoint/2010/main" val="5626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sz="3200" b="1" smtClean="0"/>
              <a:t>Principios orientadores de la política de modernización</a:t>
            </a:r>
            <a:endParaRPr lang="es-MX" altLang="es-MX" sz="3200" smtClean="0"/>
          </a:p>
        </p:txBody>
      </p:sp>
      <p:sp>
        <p:nvSpPr>
          <p:cNvPr id="57347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es-MX" altLang="es-MX" sz="2600" b="1" smtClean="0"/>
              <a:t>Orientación al ciudadano</a:t>
            </a:r>
          </a:p>
          <a:p>
            <a:endParaRPr lang="es-MX" altLang="es-MX" sz="1000" b="1" smtClean="0"/>
          </a:p>
          <a:p>
            <a:r>
              <a:rPr lang="es-MX" altLang="es-MX" sz="2600" b="1" smtClean="0"/>
              <a:t>Articulación intergubernamental e intersectorial</a:t>
            </a:r>
          </a:p>
          <a:p>
            <a:endParaRPr lang="es-MX" altLang="es-MX" sz="1000" b="1" smtClean="0"/>
          </a:p>
          <a:p>
            <a:r>
              <a:rPr lang="es-MX" altLang="es-MX" sz="2600" b="1" smtClean="0"/>
              <a:t>Balance entre flexibilidad y control de la gestión.</a:t>
            </a:r>
          </a:p>
          <a:p>
            <a:endParaRPr lang="es-MX" altLang="es-MX" sz="1000" b="1" smtClean="0"/>
          </a:p>
          <a:p>
            <a:r>
              <a:rPr lang="es-MX" altLang="es-MX" sz="2600" b="1" smtClean="0"/>
              <a:t>Transparencia, rendición de cuentas y ética pública</a:t>
            </a:r>
          </a:p>
          <a:p>
            <a:endParaRPr lang="es-MX" altLang="es-MX" sz="1000" b="1" smtClean="0"/>
          </a:p>
          <a:p>
            <a:r>
              <a:rPr lang="es-MX" altLang="es-MX" sz="2600" b="1" smtClean="0"/>
              <a:t>Innovación y aprovechamiento de las tecnologías</a:t>
            </a:r>
          </a:p>
          <a:p>
            <a:endParaRPr lang="es-MX" altLang="es-MX" sz="1000" b="1" smtClean="0"/>
          </a:p>
          <a:p>
            <a:r>
              <a:rPr lang="es-MX" altLang="es-MX" sz="2600" b="1" smtClean="0"/>
              <a:t>Principio de sostenibilidad (social, económica y ambiental)</a:t>
            </a:r>
            <a:endParaRPr lang="es-MX" altLang="es-MX" sz="2600" smtClean="0"/>
          </a:p>
        </p:txBody>
      </p:sp>
    </p:spTree>
    <p:extLst>
      <p:ext uri="{BB962C8B-B14F-4D97-AF65-F5344CB8AC3E}">
        <p14:creationId xmlns:p14="http://schemas.microsoft.com/office/powerpoint/2010/main" val="39173825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ltGray">
          <a:xfrm>
            <a:off x="684213" y="1557338"/>
            <a:ext cx="784860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Tx/>
              <a:buAutoNum type="alphaLcParenR"/>
              <a:defRPr/>
            </a:pPr>
            <a:r>
              <a:rPr lang="es-MX" sz="2400" b="1" dirty="0" smtClean="0"/>
              <a:t>Planeamiento de Estado: Políticas de Estado y de gobierno</a:t>
            </a:r>
          </a:p>
          <a:p>
            <a:pPr marL="457200" indent="-457200">
              <a:buFontTx/>
              <a:buAutoNum type="alphaLcParenR"/>
              <a:defRPr/>
            </a:pPr>
            <a:endParaRPr lang="es-MX" sz="2400" b="1" dirty="0" smtClean="0"/>
          </a:p>
          <a:p>
            <a:pPr>
              <a:defRPr/>
            </a:pPr>
            <a:r>
              <a:rPr lang="es-MX" sz="2400" b="1" dirty="0" smtClean="0"/>
              <a:t>b) Planeamiento estratégico</a:t>
            </a:r>
          </a:p>
          <a:p>
            <a:pPr>
              <a:defRPr/>
            </a:pPr>
            <a:endParaRPr lang="es-MX" sz="2400" dirty="0" smtClean="0"/>
          </a:p>
          <a:p>
            <a:pPr>
              <a:defRPr/>
            </a:pPr>
            <a:r>
              <a:rPr lang="es-MX" sz="2400" b="1" dirty="0" smtClean="0"/>
              <a:t>c) Presupuesto para resultados</a:t>
            </a:r>
          </a:p>
          <a:p>
            <a:pPr>
              <a:defRPr/>
            </a:pPr>
            <a:endParaRPr lang="es-MX" sz="2400" b="1" dirty="0" smtClean="0"/>
          </a:p>
          <a:p>
            <a:pPr>
              <a:defRPr/>
            </a:pPr>
            <a:r>
              <a:rPr lang="es-MX" sz="2400" b="1" dirty="0" smtClean="0"/>
              <a:t>d) Gestión por procesos</a:t>
            </a:r>
          </a:p>
          <a:p>
            <a:pPr>
              <a:defRPr/>
            </a:pPr>
            <a:endParaRPr lang="es-MX" sz="2400" b="1" dirty="0" smtClean="0"/>
          </a:p>
          <a:p>
            <a:pPr>
              <a:defRPr/>
            </a:pPr>
            <a:r>
              <a:rPr lang="es-MX" sz="2400" b="1" dirty="0" smtClean="0"/>
              <a:t>e) Servicio civil </a:t>
            </a:r>
            <a:r>
              <a:rPr lang="es-MX" sz="2400" b="1" dirty="0" err="1" smtClean="0"/>
              <a:t>meritocrático</a:t>
            </a:r>
            <a:endParaRPr lang="es-MX" sz="2400" b="1" dirty="0" smtClean="0"/>
          </a:p>
          <a:p>
            <a:pPr>
              <a:defRPr/>
            </a:pPr>
            <a:endParaRPr lang="es-MX" sz="2400" b="1" dirty="0" smtClean="0"/>
          </a:p>
          <a:p>
            <a:pPr>
              <a:defRPr/>
            </a:pPr>
            <a:r>
              <a:rPr lang="es-MX" sz="2400" b="1" dirty="0" smtClean="0"/>
              <a:t>f) Seguimiento, evaluación y gestión del</a:t>
            </a:r>
          </a:p>
          <a:p>
            <a:pPr>
              <a:defRPr/>
            </a:pPr>
            <a:r>
              <a:rPr lang="es-MX" sz="2400" b="1" dirty="0" smtClean="0"/>
              <a:t>conocimiento</a:t>
            </a:r>
            <a:endParaRPr lang="es-ES" sz="2400" dirty="0" smtClean="0"/>
          </a:p>
        </p:txBody>
      </p:sp>
      <p:sp>
        <p:nvSpPr>
          <p:cNvPr id="5837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b="1" smtClean="0"/>
              <a:t>Las componentes son:</a:t>
            </a:r>
          </a:p>
        </p:txBody>
      </p:sp>
    </p:spTree>
    <p:extLst>
      <p:ext uri="{BB962C8B-B14F-4D97-AF65-F5344CB8AC3E}">
        <p14:creationId xmlns:p14="http://schemas.microsoft.com/office/powerpoint/2010/main" val="42630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813" y="2571750"/>
            <a:ext cx="7772400" cy="164306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PE" altLang="es-MX" sz="3600" b="1" smtClean="0"/>
              <a:t>Pilares y Ejes de la Política Nacional de Modernización de la Gestión Pública</a:t>
            </a:r>
            <a:endParaRPr lang="es-ES" altLang="es-MX" sz="3600" b="1" smtClean="0"/>
          </a:p>
        </p:txBody>
      </p:sp>
    </p:spTree>
    <p:extLst>
      <p:ext uri="{BB962C8B-B14F-4D97-AF65-F5344CB8AC3E}">
        <p14:creationId xmlns:p14="http://schemas.microsoft.com/office/powerpoint/2010/main" val="36919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404813"/>
            <a:ext cx="84709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MX" altLang="es-MX" b="1" smtClean="0"/>
              <a:t>Niveles de Gobierno en el Estado Peruano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65313"/>
            <a:ext cx="5616575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9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6F64AF89-1461-4F33-A697-4A8F7A8DB1A9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80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MX" altLang="es-MX" sz="2800" b="1" smtClean="0"/>
              <a:t>Políticas Públicas, Planes Estratégicos y</a:t>
            </a:r>
            <a:br>
              <a:rPr lang="es-MX" altLang="es-MX" sz="2800" b="1" smtClean="0"/>
            </a:br>
            <a:r>
              <a:rPr lang="es-MX" altLang="es-MX" sz="2800" b="1" smtClean="0"/>
              <a:t>Operativos</a:t>
            </a:r>
            <a:endParaRPr lang="es-ES" altLang="es-MX" sz="2800" b="1" smtClean="0"/>
          </a:p>
        </p:txBody>
      </p:sp>
      <p:sp>
        <p:nvSpPr>
          <p:cNvPr id="61444" name="2 CuadroTexto"/>
          <p:cNvSpPr txBox="1">
            <a:spLocks noChangeArrowheads="1"/>
          </p:cNvSpPr>
          <p:nvPr/>
        </p:nvSpPr>
        <p:spPr bwMode="auto">
          <a:xfrm>
            <a:off x="457200" y="1340743"/>
            <a:ext cx="813593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dirty="0">
                <a:latin typeface="Arial" pitchFamily="34" charset="0"/>
              </a:rPr>
              <a:t>Políticas </a:t>
            </a:r>
            <a:r>
              <a:rPr lang="es-MX" altLang="es-MX" dirty="0" smtClean="0">
                <a:latin typeface="Arial" pitchFamily="34" charset="0"/>
              </a:rPr>
              <a:t>Públicas: Políticas de Estado, Política General de Gobierno, Políticas  Nacionales, </a:t>
            </a:r>
            <a:r>
              <a:rPr lang="es-MX" altLang="es-MX" dirty="0" err="1" smtClean="0">
                <a:latin typeface="Arial" pitchFamily="34" charset="0"/>
              </a:rPr>
              <a:t>Politicas</a:t>
            </a:r>
            <a:r>
              <a:rPr lang="es-MX" altLang="es-MX" dirty="0" smtClean="0">
                <a:latin typeface="Arial" pitchFamily="34" charset="0"/>
              </a:rPr>
              <a:t> Regionales y Locales, Políticas Institucionales </a:t>
            </a:r>
            <a:r>
              <a:rPr lang="es-MX" altLang="es-MX" dirty="0" smtClean="0">
                <a:solidFill>
                  <a:srgbClr val="FF0000"/>
                </a:solidFill>
                <a:latin typeface="Arial" pitchFamily="34" charset="0"/>
              </a:rPr>
              <a:t>(Ver DS N° 029-2018-PCM)</a:t>
            </a:r>
            <a:endParaRPr lang="es-MX" altLang="es-MX" dirty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endParaRPr lang="es-MX" altLang="es-MX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dirty="0">
                <a:latin typeface="Arial" pitchFamily="34" charset="0"/>
              </a:rPr>
              <a:t>Planeamiento de Desarrollo Concertado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endParaRPr lang="es-MX" altLang="es-MX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dirty="0">
                <a:latin typeface="Arial" pitchFamily="34" charset="0"/>
              </a:rPr>
              <a:t>Planeamiento Estratégico Institucional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endParaRPr lang="es-MX" altLang="es-MX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dirty="0">
                <a:latin typeface="Arial" pitchFamily="34" charset="0"/>
              </a:rPr>
              <a:t>Planeamiento Operativo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8580262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8C578978-E0D2-48FF-9827-FC5CC9C85260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81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/>
          <a:lstStyle/>
          <a:p>
            <a:r>
              <a:rPr lang="es-MX" altLang="es-MX" sz="2800" b="1" smtClean="0"/>
              <a:t>Presupuesto para resultados</a:t>
            </a:r>
            <a:endParaRPr lang="es-ES" altLang="es-MX" sz="2800" b="1" smtClean="0"/>
          </a:p>
        </p:txBody>
      </p:sp>
      <p:sp>
        <p:nvSpPr>
          <p:cNvPr id="3" name="2 CuadroTexto"/>
          <p:cNvSpPr txBox="1"/>
          <p:nvPr/>
        </p:nvSpPr>
        <p:spPr>
          <a:xfrm>
            <a:off x="468313" y="1268413"/>
            <a:ext cx="8135937" cy="551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3200" dirty="0"/>
              <a:t>Orientadas a conciliar tres objetivos:</a:t>
            </a:r>
          </a:p>
          <a:p>
            <a:pPr>
              <a:defRPr/>
            </a:pPr>
            <a:endParaRPr lang="es-MX" sz="3200" dirty="0"/>
          </a:p>
          <a:p>
            <a:pPr marL="514350" indent="-514350">
              <a:buFontTx/>
              <a:buAutoNum type="alphaLcParenR"/>
              <a:defRPr/>
            </a:pPr>
            <a:r>
              <a:rPr lang="it-IT" sz="3200" dirty="0"/>
              <a:t>Mantener la disciplina fiscal;</a:t>
            </a:r>
          </a:p>
          <a:p>
            <a:pPr marL="514350" indent="-514350">
              <a:buFontTx/>
              <a:buAutoNum type="alphaLcParenR"/>
              <a:defRPr/>
            </a:pPr>
            <a:endParaRPr lang="it-IT" sz="3200" dirty="0"/>
          </a:p>
          <a:p>
            <a:pPr>
              <a:defRPr/>
            </a:pPr>
            <a:r>
              <a:rPr lang="es-MX" sz="3200" dirty="0"/>
              <a:t>b) Mejorar la eficiencia en la distribución de los recursos; y</a:t>
            </a:r>
          </a:p>
          <a:p>
            <a:pPr>
              <a:defRPr/>
            </a:pPr>
            <a:endParaRPr lang="es-MX" sz="3200" dirty="0"/>
          </a:p>
          <a:p>
            <a:pPr>
              <a:defRPr/>
            </a:pPr>
            <a:r>
              <a:rPr lang="es-MX" sz="3200" dirty="0"/>
              <a:t>c) Mejorar la calidad del gasto asegurando eficiencia y eficacia en las operaciones de todas las entidades y agencias en los tres niveles de gobierno.</a:t>
            </a:r>
          </a:p>
        </p:txBody>
      </p:sp>
    </p:spTree>
    <p:extLst>
      <p:ext uri="{BB962C8B-B14F-4D97-AF65-F5344CB8AC3E}">
        <p14:creationId xmlns:p14="http://schemas.microsoft.com/office/powerpoint/2010/main" val="36163121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53AD8CD3-7F10-4919-B9E2-BD8B6AF7A7A3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82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509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MX" altLang="es-MX" sz="2800" b="1" smtClean="0"/>
              <a:t>Gestión por procesos, simplificación</a:t>
            </a:r>
            <a:br>
              <a:rPr lang="es-MX" altLang="es-MX" sz="2800" b="1" smtClean="0"/>
            </a:br>
            <a:r>
              <a:rPr lang="es-MX" altLang="es-MX" sz="2800" b="1" smtClean="0"/>
              <a:t>administrativa y organización institucional</a:t>
            </a:r>
            <a:endParaRPr lang="es-ES" altLang="es-MX" sz="2800" b="1" smtClean="0"/>
          </a:p>
        </p:txBody>
      </p:sp>
      <p:sp>
        <p:nvSpPr>
          <p:cNvPr id="3" name="2 CuadroTexto"/>
          <p:cNvSpPr txBox="1"/>
          <p:nvPr/>
        </p:nvSpPr>
        <p:spPr>
          <a:xfrm>
            <a:off x="250825" y="1125538"/>
            <a:ext cx="8497888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b="1" dirty="0"/>
              <a:t>Gestión por procesos</a:t>
            </a:r>
            <a:endParaRPr lang="it-IT" b="1" dirty="0"/>
          </a:p>
          <a:p>
            <a:pPr algn="just">
              <a:defRPr/>
            </a:pPr>
            <a:endParaRPr lang="it-IT" dirty="0"/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MX" dirty="0"/>
              <a:t>Optimización de los </a:t>
            </a:r>
            <a:r>
              <a:rPr lang="es-MX" b="1" dirty="0"/>
              <a:t>procesos de la cadena productiva </a:t>
            </a:r>
            <a:r>
              <a:rPr lang="es-MX" dirty="0"/>
              <a:t>y el </a:t>
            </a:r>
            <a:r>
              <a:rPr lang="es-MX" b="1" dirty="0"/>
              <a:t>alineamiento </a:t>
            </a:r>
            <a:r>
              <a:rPr lang="es-MX" dirty="0"/>
              <a:t>correspondiente de los </a:t>
            </a:r>
            <a:r>
              <a:rPr lang="es-MX" b="1" dirty="0"/>
              <a:t>procesos de soporte</a:t>
            </a:r>
            <a:r>
              <a:rPr lang="it-IT" dirty="0"/>
              <a:t>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it-IT" dirty="0"/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MX" dirty="0"/>
              <a:t>Se deberán </a:t>
            </a:r>
            <a:r>
              <a:rPr lang="es-MX" b="1" dirty="0"/>
              <a:t>considerar además criterios como el grado de contacto con el ciudadano</a:t>
            </a:r>
            <a:r>
              <a:rPr lang="es-MX" dirty="0"/>
              <a:t> (si es presencial o virtual), </a:t>
            </a:r>
            <a:r>
              <a:rPr lang="es-MX" b="1" dirty="0"/>
              <a:t>la jerarquía de los procesos </a:t>
            </a:r>
            <a:r>
              <a:rPr lang="es-MX" dirty="0"/>
              <a:t>(macro-procesos, sub procesos y procedimientos), </a:t>
            </a:r>
            <a:r>
              <a:rPr lang="es-MX" b="1" dirty="0"/>
              <a:t>los niveles de madurez de los procesos</a:t>
            </a:r>
            <a:r>
              <a:rPr lang="es-MX" dirty="0"/>
              <a:t> (proceso estable, flexible y adaptable).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es-MX" dirty="0"/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MX" dirty="0"/>
              <a:t>En los </a:t>
            </a:r>
            <a:r>
              <a:rPr lang="es-MX" b="1" dirty="0"/>
              <a:t>Manuales de Procedimientos (</a:t>
            </a:r>
            <a:r>
              <a:rPr lang="es-MX" b="1" dirty="0" err="1"/>
              <a:t>MAPROs</a:t>
            </a:r>
            <a:r>
              <a:rPr lang="es-MX" b="1" dirty="0"/>
              <a:t>) </a:t>
            </a:r>
            <a:r>
              <a:rPr lang="es-MX" dirty="0"/>
              <a:t>quedará establecida la manera </a:t>
            </a:r>
            <a:r>
              <a:rPr lang="es-MX" b="1" dirty="0"/>
              <a:t>como la entidad transforma los insumos disponibles en aquellos productos que tendrán como resultado la mayor satisfacción del ciudadan</a:t>
            </a:r>
            <a:r>
              <a:rPr lang="es-MX" dirty="0"/>
              <a:t>o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es-MX" dirty="0"/>
          </a:p>
          <a:p>
            <a:pPr algn="just">
              <a:defRPr/>
            </a:pPr>
            <a:r>
              <a:rPr lang="es-MX" b="1" dirty="0"/>
              <a:t>Simplificación Administrativa</a:t>
            </a:r>
            <a:endParaRPr lang="it-IT" b="1" dirty="0"/>
          </a:p>
          <a:p>
            <a:pPr algn="just">
              <a:defRPr/>
            </a:pPr>
            <a:endParaRPr lang="it-IT" sz="1000" dirty="0"/>
          </a:p>
          <a:p>
            <a:pPr marL="354013" indent="-354013" algn="just">
              <a:buFont typeface="Arial" pitchFamily="34" charset="0"/>
              <a:buChar char="•"/>
              <a:defRPr/>
            </a:pPr>
            <a:r>
              <a:rPr lang="es-MX" dirty="0"/>
              <a:t>La simplificación administrativa </a:t>
            </a:r>
            <a:r>
              <a:rPr lang="es-MX" b="1" dirty="0"/>
              <a:t>tiene por objetivo la eliminación de obstáculos o costos innecesarios </a:t>
            </a:r>
            <a:r>
              <a:rPr lang="es-MX" dirty="0"/>
              <a:t>para la sociedad, que genera el </a:t>
            </a:r>
            <a:r>
              <a:rPr lang="es-MX" b="1" dirty="0"/>
              <a:t>inadecuado funcionamiento </a:t>
            </a:r>
            <a:r>
              <a:rPr lang="es-MX" dirty="0"/>
              <a:t>de la Administración Pública.</a:t>
            </a:r>
            <a:r>
              <a:rPr lang="it-IT" dirty="0"/>
              <a:t>.</a:t>
            </a:r>
          </a:p>
          <a:p>
            <a:pPr algn="just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00733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BCB0663A-7231-433C-B9E5-3389E0B67273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83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MX" altLang="es-MX" sz="2800" b="1" smtClean="0"/>
              <a:t>Gestión por procesos, simplificación</a:t>
            </a:r>
            <a:br>
              <a:rPr lang="es-MX" altLang="es-MX" sz="2800" b="1" smtClean="0"/>
            </a:br>
            <a:r>
              <a:rPr lang="es-MX" altLang="es-MX" sz="2800" b="1" smtClean="0"/>
              <a:t>administrativa y organización institucional</a:t>
            </a:r>
            <a:endParaRPr lang="es-ES" altLang="es-MX" sz="2800" b="1" smtClean="0"/>
          </a:p>
        </p:txBody>
      </p:sp>
      <p:sp>
        <p:nvSpPr>
          <p:cNvPr id="3" name="2 CuadroTexto"/>
          <p:cNvSpPr txBox="1"/>
          <p:nvPr/>
        </p:nvSpPr>
        <p:spPr>
          <a:xfrm>
            <a:off x="250825" y="1196975"/>
            <a:ext cx="8497888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000" b="1" dirty="0"/>
              <a:t>Organización Institucional</a:t>
            </a:r>
          </a:p>
          <a:p>
            <a:pPr algn="just">
              <a:defRPr/>
            </a:pPr>
            <a:r>
              <a:rPr lang="es-MX" sz="2000" dirty="0"/>
              <a:t>El diseño organizacional de las entidades debe tomar en cuenta los siguientes elementos:</a:t>
            </a:r>
          </a:p>
          <a:p>
            <a:pPr algn="just">
              <a:defRPr/>
            </a:pPr>
            <a:endParaRPr lang="es-MX" sz="2000" dirty="0"/>
          </a:p>
          <a:p>
            <a:pPr marL="354013" indent="-354013" algn="just">
              <a:tabLst>
                <a:tab pos="354013" algn="l"/>
              </a:tabLst>
              <a:defRPr/>
            </a:pPr>
            <a:r>
              <a:rPr lang="es-MX" sz="2000" dirty="0"/>
              <a:t>• </a:t>
            </a:r>
            <a:r>
              <a:rPr lang="es-MX" sz="1600" dirty="0"/>
              <a:t>La </a:t>
            </a:r>
            <a:r>
              <a:rPr lang="es-MX" sz="1600" b="1" dirty="0"/>
              <a:t>existencia de estamentos básicos como la alta dirección, gerencias intermedias, personal de análisis, personal operativo y personal del soporte administrativo</a:t>
            </a:r>
            <a:r>
              <a:rPr lang="es-MX" sz="1600" dirty="0"/>
              <a:t>.</a:t>
            </a:r>
          </a:p>
          <a:p>
            <a:pPr marL="354013" indent="-354013" algn="just">
              <a:tabLst>
                <a:tab pos="354013" algn="l"/>
              </a:tabLst>
              <a:defRPr/>
            </a:pPr>
            <a:endParaRPr lang="es-MX" sz="1600" dirty="0"/>
          </a:p>
          <a:p>
            <a:pPr marL="354013" indent="-354013" algn="just">
              <a:tabLst>
                <a:tab pos="354013" algn="l"/>
              </a:tabLst>
              <a:defRPr/>
            </a:pPr>
            <a:r>
              <a:rPr lang="es-MX" sz="1600" dirty="0"/>
              <a:t>• Los </a:t>
            </a:r>
            <a:r>
              <a:rPr lang="es-MX" sz="1600" b="1" dirty="0"/>
              <a:t>mecanismos de coordinación </a:t>
            </a:r>
            <a:r>
              <a:rPr lang="es-MX" sz="1600" dirty="0"/>
              <a:t>como la comunicación, los niveles jerárquicos, la estandarización de procesos, productos, resultados, conocimiento, valores y normas de conducta.</a:t>
            </a:r>
          </a:p>
          <a:p>
            <a:pPr marL="354013" indent="-354013" algn="just">
              <a:tabLst>
                <a:tab pos="354013" algn="l"/>
              </a:tabLst>
              <a:defRPr/>
            </a:pPr>
            <a:endParaRPr lang="es-MX" sz="1600" dirty="0"/>
          </a:p>
          <a:p>
            <a:pPr marL="354013" indent="-354013" algn="just">
              <a:tabLst>
                <a:tab pos="354013" algn="l"/>
              </a:tabLst>
              <a:defRPr/>
            </a:pPr>
            <a:r>
              <a:rPr lang="es-MX" sz="1600" dirty="0"/>
              <a:t>• Los </a:t>
            </a:r>
            <a:r>
              <a:rPr lang="es-MX" sz="1600" b="1" dirty="0"/>
              <a:t>criterios de diseño como la especialización del trabajo, identificación de procesos </a:t>
            </a:r>
            <a:r>
              <a:rPr lang="es-MX" sz="1600" dirty="0"/>
              <a:t>de producción y procesos de soporte, </a:t>
            </a:r>
            <a:r>
              <a:rPr lang="es-MX" sz="1600" b="1" dirty="0"/>
              <a:t>las capacidades y competencias del personal, la agrupación de unidades, el tamaño de las unidades</a:t>
            </a:r>
            <a:r>
              <a:rPr lang="es-MX" sz="1600" dirty="0"/>
              <a:t>, los enlaces entre las unidades, decisiones centralizadas y las descentralizadas.</a:t>
            </a:r>
          </a:p>
          <a:p>
            <a:pPr marL="354013" indent="-354013" algn="just">
              <a:tabLst>
                <a:tab pos="354013" algn="l"/>
              </a:tabLst>
              <a:defRPr/>
            </a:pPr>
            <a:endParaRPr lang="es-MX" sz="1600" dirty="0"/>
          </a:p>
          <a:p>
            <a:pPr marL="354013" indent="-354013" algn="just">
              <a:tabLst>
                <a:tab pos="354013" algn="l"/>
              </a:tabLst>
              <a:defRPr/>
            </a:pPr>
            <a:r>
              <a:rPr lang="es-MX" sz="1600" dirty="0"/>
              <a:t>• </a:t>
            </a:r>
            <a:r>
              <a:rPr lang="es-MX" sz="1600" b="1" dirty="0"/>
              <a:t>Temas contingentes</a:t>
            </a:r>
            <a:r>
              <a:rPr lang="es-MX" sz="1600" dirty="0"/>
              <a:t> como la </a:t>
            </a:r>
            <a:r>
              <a:rPr lang="es-MX" sz="1600" u="sng" dirty="0"/>
              <a:t>capacidad de responder a los cambios en el entorno político, social y económico, los grupos de interés, las relaciones de coordinación y de dependencia institucional, la antigüedad de la institución, la tecnología, y las relaciones de Poder</a:t>
            </a:r>
          </a:p>
        </p:txBody>
      </p:sp>
    </p:spTree>
    <p:extLst>
      <p:ext uri="{BB962C8B-B14F-4D97-AF65-F5344CB8AC3E}">
        <p14:creationId xmlns:p14="http://schemas.microsoft.com/office/powerpoint/2010/main" val="12690095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D4AA91CA-2389-4387-8898-691937A41BAB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84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/>
          <a:lstStyle/>
          <a:p>
            <a:r>
              <a:rPr lang="es-MX" altLang="es-MX" sz="2800" b="1" smtClean="0"/>
              <a:t>Servicio Civil Meritrocratico</a:t>
            </a:r>
            <a:endParaRPr lang="es-ES" altLang="es-MX" sz="2800" b="1" smtClean="0"/>
          </a:p>
        </p:txBody>
      </p:sp>
      <p:sp>
        <p:nvSpPr>
          <p:cNvPr id="3" name="2 CuadroTexto"/>
          <p:cNvSpPr txBox="1"/>
          <p:nvPr/>
        </p:nvSpPr>
        <p:spPr>
          <a:xfrm>
            <a:off x="250825" y="1196975"/>
            <a:ext cx="8642350" cy="477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sz="1600" dirty="0"/>
              <a:t>La reforma del servicio civil (SERVIR) se orienta a </a:t>
            </a:r>
            <a:r>
              <a:rPr lang="es-MX" sz="1600" b="1" dirty="0"/>
              <a:t>mejorar el desempeño y el impacto positivo que el ejercicio de la función pública </a:t>
            </a:r>
            <a:r>
              <a:rPr lang="es-MX" sz="1600" dirty="0"/>
              <a:t>debe tener sobre la ciudadanía (principios de mérito e igualdad de oportunidades).</a:t>
            </a:r>
          </a:p>
          <a:p>
            <a:pPr algn="just">
              <a:defRPr/>
            </a:pPr>
            <a:endParaRPr lang="es-MX" sz="1600" dirty="0"/>
          </a:p>
          <a:p>
            <a:pPr algn="just">
              <a:defRPr/>
            </a:pPr>
            <a:r>
              <a:rPr lang="es-MX" sz="1600" dirty="0"/>
              <a:t>El modelo se orienta a la </a:t>
            </a:r>
            <a:r>
              <a:rPr lang="es-MX" sz="1600" b="1" dirty="0"/>
              <a:t>profesionalización de la función pública </a:t>
            </a:r>
            <a:r>
              <a:rPr lang="es-MX" sz="1600" dirty="0"/>
              <a:t>en todos los niveles, (atraer a personas calificadas y priorizando la </a:t>
            </a:r>
            <a:r>
              <a:rPr lang="es-MX" sz="1600" dirty="0" err="1"/>
              <a:t>meritocracia</a:t>
            </a:r>
            <a:r>
              <a:rPr lang="es-MX" sz="1600" dirty="0"/>
              <a:t> en el acceso, promoción, evaluación y permanencia).</a:t>
            </a:r>
          </a:p>
          <a:p>
            <a:pPr algn="just">
              <a:defRPr/>
            </a:pPr>
            <a:endParaRPr lang="es-MX" sz="1600" u="sng" dirty="0"/>
          </a:p>
          <a:p>
            <a:pPr algn="just">
              <a:defRPr/>
            </a:pPr>
            <a:r>
              <a:rPr lang="es-MX" sz="1600" b="1" dirty="0"/>
              <a:t>Sistema administrativo de gestión de recursos humanos </a:t>
            </a:r>
            <a:r>
              <a:rPr lang="es-MX" sz="1600" dirty="0"/>
              <a:t>como un </a:t>
            </a:r>
            <a:r>
              <a:rPr lang="es-MX" sz="1600" i="1" dirty="0"/>
              <a:t>“sistema integrado de gestión cuyo desarrollo permitirá </a:t>
            </a:r>
            <a:r>
              <a:rPr lang="es-MX" sz="1600" i="1" u="sng" dirty="0"/>
              <a:t>atraer personas calificadas al sector público, retener y promover su desarrollo</a:t>
            </a:r>
            <a:r>
              <a:rPr lang="es-MX" sz="1600" i="1" dirty="0"/>
              <a:t>; con la finalidad de </a:t>
            </a:r>
            <a:r>
              <a:rPr lang="es-MX" sz="1600" i="1" u="sng" dirty="0"/>
              <a:t>cumplir los objetivos institucionales </a:t>
            </a:r>
            <a:r>
              <a:rPr lang="es-MX" sz="1600" i="1" dirty="0"/>
              <a:t>y generar compromiso hacia una </a:t>
            </a:r>
            <a:r>
              <a:rPr lang="es-MX" sz="1600" i="1" u="sng" dirty="0"/>
              <a:t>cultura de servicio al ciudadano</a:t>
            </a:r>
            <a:r>
              <a:rPr lang="es-MX" sz="1600" i="1" dirty="0"/>
              <a:t>, ….”.</a:t>
            </a:r>
          </a:p>
          <a:p>
            <a:pPr algn="just">
              <a:defRPr/>
            </a:pPr>
            <a:endParaRPr lang="es-MX" sz="1600" dirty="0"/>
          </a:p>
          <a:p>
            <a:pPr algn="just">
              <a:defRPr/>
            </a:pPr>
            <a:r>
              <a:rPr lang="es-MX" sz="1600" dirty="0"/>
              <a:t>Los </a:t>
            </a:r>
            <a:r>
              <a:rPr lang="es-MX" sz="1600" b="1" dirty="0"/>
              <a:t>objetivos centrales </a:t>
            </a:r>
            <a:r>
              <a:rPr lang="es-MX" sz="1600" u="sng" dirty="0"/>
              <a:t>de la reforma son los siguientes</a:t>
            </a:r>
            <a:r>
              <a:rPr lang="es-MX" sz="1600" dirty="0"/>
              <a:t>:</a:t>
            </a:r>
          </a:p>
          <a:p>
            <a:pPr algn="just">
              <a:defRPr/>
            </a:pPr>
            <a:endParaRPr lang="es-MX" sz="1600" dirty="0"/>
          </a:p>
          <a:p>
            <a:pPr marL="88900" indent="-88900" algn="just">
              <a:defRPr/>
            </a:pPr>
            <a:r>
              <a:rPr lang="es-MX" sz="1600" dirty="0"/>
              <a:t>• Establecer un sistema de derechos y deberes para el adecuado funcionamiento del empleo público.</a:t>
            </a:r>
          </a:p>
          <a:p>
            <a:pPr marL="88900" indent="-88900" algn="just">
              <a:defRPr/>
            </a:pPr>
            <a:r>
              <a:rPr lang="es-MX" sz="1600" dirty="0"/>
              <a:t>• Contar con un personal idóneo para el cumplimiento de los objetivos institucionales.</a:t>
            </a:r>
          </a:p>
          <a:p>
            <a:pPr marL="88900" indent="-88900" algn="just">
              <a:defRPr/>
            </a:pPr>
            <a:r>
              <a:rPr lang="es-MX" sz="1600" dirty="0"/>
              <a:t>• Fortalecer la institucionalización del Sistema de Gestión de personas del Estado.</a:t>
            </a:r>
            <a:endParaRPr lang="es-MX" sz="1600" u="sng" dirty="0"/>
          </a:p>
        </p:txBody>
      </p:sp>
    </p:spTree>
    <p:extLst>
      <p:ext uri="{BB962C8B-B14F-4D97-AF65-F5344CB8AC3E}">
        <p14:creationId xmlns:p14="http://schemas.microsoft.com/office/powerpoint/2010/main" val="26440224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B3392F14-AFBF-433D-9271-39E29DED900D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85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MX" altLang="es-MX" sz="2800" b="1" smtClean="0"/>
              <a:t>Sistema de información, seguimiento, evaluación y gestión del conocimiento</a:t>
            </a:r>
            <a:endParaRPr lang="es-ES" altLang="es-MX" sz="2800" b="1" smtClean="0"/>
          </a:p>
        </p:txBody>
      </p:sp>
      <p:sp>
        <p:nvSpPr>
          <p:cNvPr id="66564" name="2 CuadroTexto"/>
          <p:cNvSpPr txBox="1">
            <a:spLocks noChangeArrowheads="1"/>
          </p:cNvSpPr>
          <p:nvPr/>
        </p:nvSpPr>
        <p:spPr bwMode="auto">
          <a:xfrm>
            <a:off x="250825" y="1395413"/>
            <a:ext cx="864235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sz="1600" b="1">
                <a:latin typeface="Arial" pitchFamily="34" charset="0"/>
              </a:rPr>
              <a:t>Sistema de información: </a:t>
            </a:r>
            <a:r>
              <a:rPr lang="es-MX" altLang="es-MX" sz="1600">
                <a:latin typeface="Arial" pitchFamily="34" charset="0"/>
              </a:rPr>
              <a:t>es un proceso para </a:t>
            </a:r>
            <a:r>
              <a:rPr lang="es-MX" altLang="es-MX" sz="1600" b="1">
                <a:latin typeface="Arial" pitchFamily="34" charset="0"/>
              </a:rPr>
              <a:t>recoger, organizar y analizar datos</a:t>
            </a:r>
            <a:r>
              <a:rPr lang="es-MX" altLang="es-MX" sz="1600">
                <a:latin typeface="Arial" pitchFamily="34" charset="0"/>
              </a:rPr>
              <a:t>, con el objetivo de convertirlos en información útil para la toma de decisiones</a:t>
            </a:r>
          </a:p>
          <a:p>
            <a:pPr algn="just" eaLnBrk="1" hangingPunct="1">
              <a:spcBef>
                <a:spcPct val="0"/>
              </a:spcBef>
              <a:buFontTx/>
              <a:buAutoNum type="alphaLcParenR"/>
            </a:pPr>
            <a:endParaRPr lang="es-MX" altLang="es-MX" sz="1600">
              <a:latin typeface="Arial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sz="1600" b="1">
                <a:latin typeface="Arial" pitchFamily="34" charset="0"/>
              </a:rPr>
              <a:t>Seguimiento, monitoreo y evaluación: </a:t>
            </a:r>
            <a:r>
              <a:rPr lang="es-MX" altLang="es-MX" sz="1600">
                <a:latin typeface="Arial" pitchFamily="34" charset="0"/>
              </a:rPr>
              <a:t>se mejorarán: i) el estudio de las necesidades del ciudadano; ii) la definición de los objetivos; iii) la gestión de los procesos; iv) el costeo y la optimización de las actividades de la cadena de valor; v) la estructura orgánica; vi) la coordinación del trabajo; vii) la comunicación entre las personas y el clima organizacional; viii) el conocimiento, las capacidades y las competencias de los servidores públicos;                   ix) los manuales, los procedimientos, los formatos; x) los contratos; xi) los propios sistemas de seguimiento, monitoreo, supervisión, control y evaluación; xi) la transferencia del conocimiento, entre otros.</a:t>
            </a:r>
          </a:p>
          <a:p>
            <a:pPr algn="just" eaLnBrk="1" hangingPunct="1">
              <a:spcBef>
                <a:spcPct val="0"/>
              </a:spcBef>
              <a:buFontTx/>
              <a:buAutoNum type="alphaLcParenR"/>
            </a:pPr>
            <a:endParaRPr lang="es-MX" altLang="es-MX" sz="1600">
              <a:latin typeface="Arial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MX" sz="1600" b="1">
                <a:latin typeface="Arial" pitchFamily="34" charset="0"/>
              </a:rPr>
              <a:t>Gestión del conocimiento:  </a:t>
            </a:r>
            <a:r>
              <a:rPr lang="es-MX" altLang="es-MX" sz="1600">
                <a:latin typeface="Arial" pitchFamily="34" charset="0"/>
              </a:rPr>
              <a:t>es un aspecto clave de la Política de Modernización de la Gestión Pública ya que </a:t>
            </a:r>
            <a:r>
              <a:rPr lang="es-MX" altLang="es-MX" sz="1600" b="1">
                <a:latin typeface="Arial" pitchFamily="34" charset="0"/>
              </a:rPr>
              <a:t>permite identificar, analizar y compartir el conocimiento disponible y requerido sobre la gestión y su relación con los resultados</a:t>
            </a:r>
            <a:r>
              <a:rPr lang="es-MX" altLang="es-MX" sz="1600">
                <a:latin typeface="Arial" pitchFamily="34" charset="0"/>
              </a:rPr>
              <a:t>. Más aún, la gestión del conocimiento es un proceso cuyo alcance no debe circunscribirse a cada organización pública, sino que </a:t>
            </a:r>
            <a:r>
              <a:rPr lang="es-MX" altLang="es-MX" sz="1600" b="1">
                <a:latin typeface="Arial" pitchFamily="34" charset="0"/>
              </a:rPr>
              <a:t>debe ser capitalizado por el conjunto del Estado a través de la sistematización e intercambio de experiencias </a:t>
            </a:r>
            <a:r>
              <a:rPr lang="es-MX" altLang="es-MX" sz="1600">
                <a:latin typeface="Arial" pitchFamily="34" charset="0"/>
              </a:rPr>
              <a:t>en redes interinstitucionales de aprendizaje.</a:t>
            </a:r>
            <a:endParaRPr lang="es-MX" altLang="es-MX" sz="1600" b="1" u="sng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386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t="15375" r="29723" b="9813"/>
          <a:stretch>
            <a:fillRect/>
          </a:stretch>
        </p:blipFill>
        <p:spPr bwMode="auto">
          <a:xfrm>
            <a:off x="684213" y="188913"/>
            <a:ext cx="7416800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5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0650D6EF-BC6D-4951-A433-0D621593A7E2}" type="slidenum">
              <a:rPr lang="en-US" altLang="es-MX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87</a:t>
            </a:fld>
            <a:endParaRPr lang="en-US" altLang="es-MX" sz="1400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MX" altLang="es-MX" sz="2800" b="1" smtClean="0"/>
              <a:t>Ejes transversales de la Política de</a:t>
            </a:r>
            <a:br>
              <a:rPr lang="es-MX" altLang="es-MX" sz="2800" b="1" smtClean="0"/>
            </a:br>
            <a:r>
              <a:rPr lang="es-MX" altLang="es-MX" sz="2800" b="1" smtClean="0"/>
              <a:t>Modernización</a:t>
            </a:r>
            <a:endParaRPr lang="es-ES" altLang="es-MX" sz="2800" b="1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250825" y="1125538"/>
            <a:ext cx="8497888" cy="6216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MX" b="1" dirty="0"/>
              <a:t>Gobierno Abierto</a:t>
            </a:r>
            <a:endParaRPr lang="it-IT" b="1" dirty="0"/>
          </a:p>
          <a:p>
            <a:pPr algn="just">
              <a:defRPr/>
            </a:pPr>
            <a:endParaRPr lang="it-IT" sz="1000" dirty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s-MX" dirty="0"/>
              <a:t>Un gobierno abierto es aquel que </a:t>
            </a:r>
            <a:r>
              <a:rPr lang="es-MX" b="1" dirty="0"/>
              <a:t>garantiza y promueve la transparencia, la participación ciudadana, la integridad pública y que aprovecha el poder de la tecnología</a:t>
            </a:r>
            <a:r>
              <a:rPr lang="es-MX" dirty="0"/>
              <a:t> para elevar sus niveles de eficacia y garantizar la rendición de cuentas</a:t>
            </a:r>
            <a:r>
              <a:rPr lang="it-IT" dirty="0"/>
              <a:t>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es-MX" dirty="0"/>
          </a:p>
          <a:p>
            <a:pPr algn="just">
              <a:defRPr/>
            </a:pPr>
            <a:r>
              <a:rPr lang="es-MX" b="1" dirty="0"/>
              <a:t>Gobierno Electrónico</a:t>
            </a:r>
            <a:endParaRPr lang="it-IT" b="1" dirty="0"/>
          </a:p>
          <a:p>
            <a:pPr algn="just">
              <a:defRPr/>
            </a:pPr>
            <a:endParaRPr lang="it-IT" sz="1000" dirty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s-MX" dirty="0"/>
              <a:t>Uso de las </a:t>
            </a:r>
            <a:r>
              <a:rPr lang="es-MX" b="1" dirty="0"/>
              <a:t>Tecnologías de la Información y la Comunicación (TIC) en los órganos de la administración pública </a:t>
            </a:r>
            <a:r>
              <a:rPr lang="es-MX" dirty="0"/>
              <a:t>para mejorar la información y los servicios ofrecidos a los ciudadanos, orientar la eficacia y eficiencia de la gestión pública e incrementar sustantivamente la transparencia del sector público y la participación de los ciudadanos.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s-MX" dirty="0"/>
          </a:p>
          <a:p>
            <a:pPr algn="just">
              <a:defRPr/>
            </a:pPr>
            <a:r>
              <a:rPr lang="es-MX" b="1" dirty="0"/>
              <a:t>Articulación interinstitucional</a:t>
            </a:r>
          </a:p>
          <a:p>
            <a:pPr algn="just">
              <a:defRPr/>
            </a:pPr>
            <a:endParaRPr lang="it-IT" sz="1000" dirty="0"/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s-MX" b="1" dirty="0"/>
              <a:t>Para que las políticas públicas se mantengan coordinadas </a:t>
            </a:r>
            <a:r>
              <a:rPr lang="es-MX" dirty="0"/>
              <a:t>hasta llegar a los ciudadanos, se requiere poner en juego </a:t>
            </a:r>
            <a:r>
              <a:rPr lang="es-MX" b="1" dirty="0"/>
              <a:t>mecanismos efectivos de coordinación y cooperación</a:t>
            </a:r>
            <a:r>
              <a:rPr lang="es-MX" dirty="0"/>
              <a:t> entre los niveles de gobierno y las entidades que componen la organización del Estado.</a:t>
            </a:r>
            <a:endParaRPr lang="it-IT" dirty="0"/>
          </a:p>
          <a:p>
            <a:pPr algn="just">
              <a:defRPr/>
            </a:pPr>
            <a:endParaRPr lang="it-IT" dirty="0"/>
          </a:p>
          <a:p>
            <a:pPr algn="just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01899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20938"/>
            <a:ext cx="7777163" cy="15113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MX" altLang="es-MX" sz="3600" b="1" smtClean="0"/>
              <a:t>Desarrollo y sostenibilidad del proceso:</a:t>
            </a:r>
            <a:br>
              <a:rPr lang="es-MX" altLang="es-MX" sz="3600" b="1" smtClean="0"/>
            </a:br>
            <a:r>
              <a:rPr lang="es-MX" altLang="es-MX" sz="3600" b="1" smtClean="0"/>
              <a:t>Gestión del cambio (cultural)</a:t>
            </a:r>
            <a:endParaRPr lang="es-ES" altLang="es-MX" sz="3600" b="1" smtClean="0"/>
          </a:p>
        </p:txBody>
      </p:sp>
    </p:spTree>
    <p:extLst>
      <p:ext uri="{BB962C8B-B14F-4D97-AF65-F5344CB8AC3E}">
        <p14:creationId xmlns:p14="http://schemas.microsoft.com/office/powerpoint/2010/main" val="28969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/>
          <a:lstStyle/>
          <a:p>
            <a:pPr eaLnBrk="1" hangingPunct="1"/>
            <a:r>
              <a:rPr lang="es-MX" altLang="es-MX" sz="2800" b="1" dirty="0" smtClean="0"/>
              <a:t>Las ocho etapas que deben seguir las Instituciones para transformarse son</a:t>
            </a:r>
          </a:p>
        </p:txBody>
      </p:sp>
      <p:sp>
        <p:nvSpPr>
          <p:cNvPr id="98307" name="3 CuadroTexto"/>
          <p:cNvSpPr txBox="1">
            <a:spLocks noChangeArrowheads="1"/>
          </p:cNvSpPr>
          <p:nvPr/>
        </p:nvSpPr>
        <p:spPr bwMode="auto">
          <a:xfrm>
            <a:off x="468313" y="1671638"/>
            <a:ext cx="8135937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s-MX" altLang="es-MX" sz="2400"/>
              <a:t>Analizar la situación de la entidad tanto externa como internamente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Formar un potente grupo de agentes del cambio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Crear una visión para el cambio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Comunicar la visión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Eliminar los obstáculos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Asegurase de tener logros a corto plazo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Construir sobre el cambio</a:t>
            </a:r>
          </a:p>
          <a:p>
            <a:pPr eaLnBrk="1" hangingPunct="1">
              <a:buFontTx/>
              <a:buAutoNum type="arabicPeriod"/>
            </a:pPr>
            <a:endParaRPr lang="es-MX" altLang="es-MX" sz="1000"/>
          </a:p>
          <a:p>
            <a:pPr eaLnBrk="1" hangingPunct="1">
              <a:buFontTx/>
              <a:buAutoNum type="arabicPeriod"/>
            </a:pPr>
            <a:r>
              <a:rPr lang="es-MX" altLang="es-MX" sz="2400"/>
              <a:t>Anclar el cambio en la cultura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27805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8532813" y="5876925"/>
            <a:ext cx="3603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831189AB-BABF-4A0A-8080-A7CA2E43BA79}" type="slidenum">
              <a:rPr lang="es-ES" altLang="es-MX" sz="1200">
                <a:latin typeface="Arial" pitchFamily="34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9</a:t>
            </a:fld>
            <a:endParaRPr lang="es-ES" altLang="es-MX" sz="1200">
              <a:latin typeface="Arial" pitchFamily="34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60350"/>
            <a:ext cx="879792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20938"/>
            <a:ext cx="7777163" cy="15113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MX" altLang="es-MX" sz="3600" b="1" dirty="0" smtClean="0"/>
              <a:t>LINEAMIENTOS:</a:t>
            </a:r>
            <a:br>
              <a:rPr lang="es-MX" altLang="es-MX" sz="3600" b="1" dirty="0" smtClean="0"/>
            </a:br>
            <a:r>
              <a:rPr lang="es-MX" altLang="es-MX" sz="3600" b="1" dirty="0" smtClean="0"/>
              <a:t>Para las Entidades Públicas en General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8399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12" t="13579" r="66603" b="12594"/>
          <a:stretch/>
        </p:blipFill>
        <p:spPr>
          <a:xfrm>
            <a:off x="755576" y="260647"/>
            <a:ext cx="7776864" cy="64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96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65" t="19485" r="37824" b="10626"/>
          <a:stretch/>
        </p:blipFill>
        <p:spPr>
          <a:xfrm>
            <a:off x="395536" y="404664"/>
            <a:ext cx="8568952" cy="57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057" t="19485" r="38377" b="7673"/>
          <a:stretch/>
        </p:blipFill>
        <p:spPr>
          <a:xfrm>
            <a:off x="467544" y="1340768"/>
            <a:ext cx="3456385" cy="5328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058" t="12594" r="38378" b="16532"/>
          <a:stretch/>
        </p:blipFill>
        <p:spPr>
          <a:xfrm>
            <a:off x="4788024" y="1340768"/>
            <a:ext cx="3816424" cy="52925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323528" y="0"/>
            <a:ext cx="828092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 smtClean="0"/>
              <a:t>Lineamientos</a:t>
            </a:r>
          </a:p>
          <a:p>
            <a:pPr algn="ctr"/>
            <a:r>
              <a:rPr lang="es-PE" sz="2800" dirty="0" smtClean="0"/>
              <a:t>3. Gestión por procesos, simplificación administrativa y organización institucional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41361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157" t="12797" r="36355" b="8454"/>
          <a:stretch/>
        </p:blipFill>
        <p:spPr>
          <a:xfrm>
            <a:off x="1115616" y="332656"/>
            <a:ext cx="6624736" cy="63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0077" t="15548" r="42252" b="8657"/>
          <a:stretch/>
        </p:blipFill>
        <p:spPr>
          <a:xfrm>
            <a:off x="683568" y="1325425"/>
            <a:ext cx="3816424" cy="55446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309" t="10625" r="48340" b="8657"/>
          <a:stretch/>
        </p:blipFill>
        <p:spPr>
          <a:xfrm>
            <a:off x="5008418" y="1268760"/>
            <a:ext cx="3596030" cy="550980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3528" y="144016"/>
            <a:ext cx="828092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 smtClean="0"/>
              <a:t>Lineamientos</a:t>
            </a:r>
          </a:p>
          <a:p>
            <a:pPr algn="ctr"/>
            <a:r>
              <a:rPr lang="es-PE" sz="2800" dirty="0" smtClean="0"/>
              <a:t>5. Sistema de información, seguimiento, evaluación y gestión del </a:t>
            </a:r>
            <a:r>
              <a:rPr lang="es-PE" sz="2800" dirty="0"/>
              <a:t>conocimiento</a:t>
            </a:r>
            <a:endParaRPr lang="es-PE" sz="2800" dirty="0" smtClean="0"/>
          </a:p>
        </p:txBody>
      </p:sp>
    </p:spTree>
    <p:extLst>
      <p:ext uri="{BB962C8B-B14F-4D97-AF65-F5344CB8AC3E}">
        <p14:creationId xmlns:p14="http://schemas.microsoft.com/office/powerpoint/2010/main" val="28134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580" t="11947" r="38378" b="11611"/>
          <a:stretch/>
        </p:blipFill>
        <p:spPr>
          <a:xfrm>
            <a:off x="827584" y="116631"/>
            <a:ext cx="7344816" cy="67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133" t="12594" r="38931" b="14563"/>
          <a:stretch/>
        </p:blipFill>
        <p:spPr>
          <a:xfrm>
            <a:off x="539552" y="260648"/>
            <a:ext cx="7992888" cy="62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88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20938"/>
            <a:ext cx="7777163" cy="15113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MX" altLang="es-MX" sz="3600" b="1" dirty="0" smtClean="0"/>
              <a:t>LINEAMIENTOS:</a:t>
            </a:r>
            <a:br>
              <a:rPr lang="es-MX" altLang="es-MX" sz="3600" b="1" dirty="0" smtClean="0"/>
            </a:br>
            <a:r>
              <a:rPr lang="es-MX" altLang="es-MX" sz="3600" b="1" dirty="0" smtClean="0"/>
              <a:t>Para Ministerios y Entes Rectores de Sistemas Funcionales</a:t>
            </a:r>
            <a:endParaRPr lang="es-ES" altLang="es-MX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1630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057" t="13579" r="33951" b="10626"/>
          <a:stretch/>
        </p:blipFill>
        <p:spPr>
          <a:xfrm>
            <a:off x="467544" y="188640"/>
            <a:ext cx="8208912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06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4246</Words>
  <Application>Microsoft Office PowerPoint</Application>
  <PresentationFormat>Presentación en pantalla (4:3)</PresentationFormat>
  <Paragraphs>596</Paragraphs>
  <Slides>105</Slides>
  <Notes>34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105</vt:i4>
      </vt:variant>
    </vt:vector>
  </HeadingPairs>
  <TitlesOfParts>
    <vt:vector size="122" baseType="lpstr">
      <vt:lpstr>ＭＳ Ｐゴシック</vt:lpstr>
      <vt:lpstr>ＭＳ Ｐゴシック</vt:lpstr>
      <vt:lpstr>Arial</vt:lpstr>
      <vt:lpstr>Arial Black</vt:lpstr>
      <vt:lpstr>Arial Narrow</vt:lpstr>
      <vt:lpstr>Arial Rounded MT Bold</vt:lpstr>
      <vt:lpstr>Calibri</vt:lpstr>
      <vt:lpstr>Franklin Gothic Heavy</vt:lpstr>
      <vt:lpstr>Garamond</vt:lpstr>
      <vt:lpstr>ITC Avant Garde Gothic Demi</vt:lpstr>
      <vt:lpstr>Tahoma</vt:lpstr>
      <vt:lpstr>Times New Roman</vt:lpstr>
      <vt:lpstr>Verdana</vt:lpstr>
      <vt:lpstr>Wingdings</vt:lpstr>
      <vt:lpstr>Tema de Office</vt:lpstr>
      <vt:lpstr>Imagen</vt:lpstr>
      <vt:lpstr>Visio</vt:lpstr>
      <vt:lpstr> SESION  GESTIÓN PÚBLICA   Con énfasis en la Gestión Pública por Resultados</vt:lpstr>
      <vt:lpstr>Estructura del Estado peruano. Sistemas Administrativos</vt:lpstr>
      <vt:lpstr>Presentación de PowerPoint</vt:lpstr>
      <vt:lpstr>Presentación de PowerPoint</vt:lpstr>
      <vt:lpstr>El Estado: Caso Peruano</vt:lpstr>
      <vt:lpstr>Presentación de PowerPoint</vt:lpstr>
      <vt:lpstr>Presentación de PowerPoint</vt:lpstr>
      <vt:lpstr>Niveles de Gobierno en el Estado Peruano</vt:lpstr>
      <vt:lpstr>Presentación de PowerPoint</vt:lpstr>
      <vt:lpstr>Presentación de PowerPoint</vt:lpstr>
      <vt:lpstr>La Rectoría desde los Sistemas Administrativos</vt:lpstr>
      <vt:lpstr>Presentación de PowerPoint</vt:lpstr>
      <vt:lpstr>Presentación de PowerPoint</vt:lpstr>
      <vt:lpstr>Presentación de PowerPoint</vt:lpstr>
      <vt:lpstr>Presentación de PowerPoint</vt:lpstr>
      <vt:lpstr>Modelos Conceptuales de Gestión de Gobierno</vt:lpstr>
      <vt:lpstr>Presentación de PowerPoint</vt:lpstr>
      <vt:lpstr>Presentación de PowerPoint</vt:lpstr>
      <vt:lpstr>Presentación de PowerPoint</vt:lpstr>
      <vt:lpstr>La Nueva Gerencia Pública y la Gestión por Resultados</vt:lpstr>
      <vt:lpstr>Presentación de PowerPoint</vt:lpstr>
      <vt:lpstr>Presentación de PowerPoint</vt:lpstr>
      <vt:lpstr>Pilares del Modelo de Gestión Burocrático-Tradicional</vt:lpstr>
      <vt:lpstr>Definición del problema en relación a la Gestión Pública</vt:lpstr>
      <vt:lpstr>Pilares del Modelo de Gestión Nueva Gerencia Pública</vt:lpstr>
      <vt:lpstr>Presentación de PowerPoint</vt:lpstr>
      <vt:lpstr>Gestión Pública por Resultados</vt:lpstr>
      <vt:lpstr>Aspectos de Interés para el Desarrollo de una Gestión para 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DE CICLO DE LA GESTIÓN PÚBLICA PARA EL MAPEO DE ACCIONES Y LOGROS ORGANIZACIONALES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Valor Publico en la gestión pública.</vt:lpstr>
      <vt:lpstr>Presentación de PowerPoint</vt:lpstr>
      <vt:lpstr>Presentación de PowerPoint</vt:lpstr>
      <vt:lpstr>Presentación de PowerPoint</vt:lpstr>
      <vt:lpstr> Cambios actitudinales para la gestión pública  </vt:lpstr>
      <vt:lpstr>Elementos para la Gestión Política Estratégica</vt:lpstr>
      <vt:lpstr>El rol (estratégico) del gerente público</vt:lpstr>
      <vt:lpstr>Presentación de PowerPoint</vt:lpstr>
      <vt:lpstr>Presentación de PowerPoint</vt:lpstr>
      <vt:lpstr>Presentación de PowerPoint</vt:lpstr>
      <vt:lpstr>Presentación de PowerPoint</vt:lpstr>
      <vt:lpstr>Enfoques de la modernización del Estado.</vt:lpstr>
      <vt:lpstr>Presentación de PowerPoint</vt:lpstr>
      <vt:lpstr>Presentación de PowerPoint</vt:lpstr>
      <vt:lpstr>Objetivos del Acuerdo Nacional</vt:lpstr>
      <vt:lpstr>Presentación de PowerPoint</vt:lpstr>
      <vt:lpstr>VIGÉSIMO CUARTA POLÍTICA DE ESTADO: Afirmación de un Estado eficiente y transparente </vt:lpstr>
      <vt:lpstr>Presentación de PowerPoint</vt:lpstr>
      <vt:lpstr>Presentación de PowerPoint</vt:lpstr>
      <vt:lpstr>LA POLÍTICA NACIONAL DE MODERNIZACIÓN DE LA GESTIÓN PÚBLICA</vt:lpstr>
      <vt:lpstr>Presentación de PowerPoint</vt:lpstr>
      <vt:lpstr>Principales Deficiencias de la Gestión Pública en el Perú</vt:lpstr>
      <vt:lpstr>Visión de un Estado moderno al servicio de las personas</vt:lpstr>
      <vt:lpstr>   La apuesta central: una gestión pública orientada a resultados al servicio del ciudadano </vt:lpstr>
      <vt:lpstr>Presentación de PowerPoint</vt:lpstr>
      <vt:lpstr>Presentación de PowerPoint</vt:lpstr>
      <vt:lpstr>Implementación de la Política</vt:lpstr>
      <vt:lpstr>Alcance de la Política</vt:lpstr>
      <vt:lpstr> Objetivo General de la Política Nacional de Modernización de la Gestión Pública</vt:lpstr>
      <vt:lpstr>Presentación de PowerPoint</vt:lpstr>
      <vt:lpstr>OBJETIVOS ESPECÍFICOS de la PNMGP Referencia: Decreto Supremo N° 004-2013-PCM aprueba la Política Nacional de Modernización de la Gestión Pública </vt:lpstr>
      <vt:lpstr>OBJETIVOS ESPECÍFICOS de la PNMGP Referencia: Decreto Supremo N° 004-2013-PCM aprueba la Política Nacional de Modernización de la Gestión Pública </vt:lpstr>
      <vt:lpstr>Principios orientadores de la política de modernización</vt:lpstr>
      <vt:lpstr>Las componentes son:</vt:lpstr>
      <vt:lpstr>Pilares y Ejes de la Política Nacional de Modernización de la Gestión Pública</vt:lpstr>
      <vt:lpstr>Presentación de PowerPoint</vt:lpstr>
      <vt:lpstr>Políticas Públicas, Planes Estratégicos y Operativos</vt:lpstr>
      <vt:lpstr>Presupuesto para resultados</vt:lpstr>
      <vt:lpstr>Gestión por procesos, simplificación administrativa y organización institucional</vt:lpstr>
      <vt:lpstr>Gestión por procesos, simplificación administrativa y organización institucional</vt:lpstr>
      <vt:lpstr>Servicio Civil Meritrocratico</vt:lpstr>
      <vt:lpstr>Sistema de información, seguimiento, evaluación y gestión del conocimiento</vt:lpstr>
      <vt:lpstr>Presentación de PowerPoint</vt:lpstr>
      <vt:lpstr>Ejes transversales de la Política de Modernización</vt:lpstr>
      <vt:lpstr>Desarrollo y sostenibilidad del proceso: Gestión del cambio (cultural)</vt:lpstr>
      <vt:lpstr>Las ocho etapas que deben seguir las Instituciones para transformarse son</vt:lpstr>
      <vt:lpstr>LINEAMIENTOS: Para las Entidades Públicas en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LINEAMIENTOS: Para Ministerios y Entes Rectores de Sistemas Funcionales</vt:lpstr>
      <vt:lpstr>Presentación de PowerPoint</vt:lpstr>
      <vt:lpstr>LINEAMIENTOS: Para los Entes Rectores de Sistemas Administrativos</vt:lpstr>
      <vt:lpstr>Presentación de PowerPoint</vt:lpstr>
      <vt:lpstr>ROL DEL ENTE RECTOR: Secretaría de Gestión Pública - PCM</vt:lpstr>
      <vt:lpstr>Presentación de PowerPoint</vt:lpstr>
      <vt:lpstr>Presentación de PowerPoint</vt:lpstr>
      <vt:lpstr>FIN DE SESIÓN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SESION I “CONTEXTO GENERAL DEL SISTEMA ADMINISTRATIVO DE MODERNIZACIÓN DE LA GESTIÓN  PÚBLICA”</dc:title>
  <dc:creator>blado</dc:creator>
  <cp:lastModifiedBy>user1</cp:lastModifiedBy>
  <cp:revision>25</cp:revision>
  <dcterms:created xsi:type="dcterms:W3CDTF">2014-06-10T19:16:54Z</dcterms:created>
  <dcterms:modified xsi:type="dcterms:W3CDTF">2020-07-17T15:53:19Z</dcterms:modified>
</cp:coreProperties>
</file>